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723" r:id="rId2"/>
    <p:sldId id="779" r:id="rId3"/>
    <p:sldId id="778" r:id="rId4"/>
    <p:sldId id="742" r:id="rId5"/>
    <p:sldId id="720" r:id="rId6"/>
    <p:sldId id="721" r:id="rId7"/>
    <p:sldId id="722" r:id="rId8"/>
    <p:sldId id="532" r:id="rId9"/>
    <p:sldId id="533" r:id="rId10"/>
    <p:sldId id="703" r:id="rId11"/>
    <p:sldId id="707" r:id="rId12"/>
    <p:sldId id="781" r:id="rId13"/>
    <p:sldId id="743" r:id="rId14"/>
    <p:sldId id="706" r:id="rId15"/>
    <p:sldId id="744" r:id="rId16"/>
    <p:sldId id="541" r:id="rId17"/>
    <p:sldId id="708" r:id="rId18"/>
    <p:sldId id="709" r:id="rId19"/>
    <p:sldId id="774" r:id="rId20"/>
    <p:sldId id="782" r:id="rId21"/>
    <p:sldId id="711" r:id="rId22"/>
    <p:sldId id="775" r:id="rId23"/>
    <p:sldId id="712" r:id="rId24"/>
    <p:sldId id="550" r:id="rId25"/>
    <p:sldId id="713" r:id="rId26"/>
    <p:sldId id="714" r:id="rId27"/>
    <p:sldId id="715" r:id="rId28"/>
    <p:sldId id="784" r:id="rId29"/>
    <p:sldId id="765" r:id="rId30"/>
    <p:sldId id="766" r:id="rId31"/>
    <p:sldId id="716" r:id="rId32"/>
  </p:sldIdLst>
  <p:sldSz cx="9144000" cy="6858000" type="screen4x3"/>
  <p:notesSz cx="7099300" cy="10234613"/>
  <p:embeddedFontLst>
    <p:embeddedFont>
      <p:font typeface="Lato" panose="020F0502020204030203" pitchFamily="34" charset="0"/>
      <p:regular r:id="rId35"/>
      <p:bold r:id="rId36"/>
      <p:italic r:id="rId37"/>
      <p:boldItalic r:id="rId38"/>
    </p:embeddedFont>
    <p:embeddedFont>
      <p:font typeface="Lato Black" panose="020F0A02020204030203" pitchFamily="34" charset="0"/>
      <p:bold r:id="rId39"/>
      <p:boldItalic r:id="rId40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D76B"/>
    <a:srgbClr val="4F81BD"/>
    <a:srgbClr val="993300"/>
    <a:srgbClr val="333399"/>
    <a:srgbClr val="AC0000"/>
    <a:srgbClr val="00E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52" autoAdjust="0"/>
    <p:restoredTop sz="94393" autoAdjust="0"/>
  </p:normalViewPr>
  <p:slideViewPr>
    <p:cSldViewPr>
      <p:cViewPr varScale="1">
        <p:scale>
          <a:sx n="78" d="100"/>
          <a:sy n="78" d="100"/>
        </p:scale>
        <p:origin x="77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93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GB" sz="240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GB" sz="240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Batch Performance</a:t>
            </a:r>
          </a:p>
          <a:p>
            <a:pPr defTabSz="914400">
              <a:defRPr lang="en-GB" sz="2400" b="1" dirty="0">
                <a:solidFill>
                  <a:srgbClr val="000000">
                    <a:lumMod val="65000"/>
                    <a:lumOff val="35000"/>
                  </a:srgbClr>
                </a:solidFill>
              </a:defRPr>
            </a:pPr>
            <a:r>
              <a:rPr lang="en-GB" sz="240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Graduation Year 20-21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GB" sz="2400" b="1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114197530864203E-2"/>
          <c:y val="0.27425184328466101"/>
          <c:w val="0.91029320987654305"/>
          <c:h val="0.5205146739916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Pass Stud (%)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2018-19 @ SE</c:v>
                </c:pt>
                <c:pt idx="1">
                  <c:v>2019-20 @ TE</c:v>
                </c:pt>
                <c:pt idx="2">
                  <c:v>2020-21 @ BE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77.930000000000007</c:v>
                </c:pt>
                <c:pt idx="1">
                  <c:v>85.39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03-4FC0-AD22-319D619F404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Fail Stud (%)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2018-19 @ SE</c:v>
                </c:pt>
                <c:pt idx="1">
                  <c:v>2019-20 @ TE</c:v>
                </c:pt>
                <c:pt idx="2">
                  <c:v>2020-21 @ BE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22.07</c:v>
                </c:pt>
                <c:pt idx="1">
                  <c:v>14.61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03-4FC0-AD22-319D619F404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0740740740740701"/>
          <c:y val="0.90834176666184796"/>
          <c:w val="0.57121913580246897"/>
          <c:h val="8.7321092959375499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SE AY2019-20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2019-20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TOT STUD</c:v>
                </c:pt>
                <c:pt idx="1">
                  <c:v>Dist</c:v>
                </c:pt>
                <c:pt idx="2">
                  <c:v>FC</c:v>
                </c:pt>
                <c:pt idx="3">
                  <c:v>HSC</c:v>
                </c:pt>
                <c:pt idx="4">
                  <c:v>SC</c:v>
                </c:pt>
                <c:pt idx="5">
                  <c:v>ATKT</c:v>
                </c:pt>
                <c:pt idx="6">
                  <c:v>FAIL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203</c:v>
                </c:pt>
                <c:pt idx="1">
                  <c:v>167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35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55-4934-A159-B0C66CE42A8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SE AY2018-19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2018-19 SEM-2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TOT STUD</c:v>
                </c:pt>
                <c:pt idx="1">
                  <c:v>Dist</c:v>
                </c:pt>
                <c:pt idx="2">
                  <c:v>FC</c:v>
                </c:pt>
                <c:pt idx="3">
                  <c:v>HSC</c:v>
                </c:pt>
                <c:pt idx="4">
                  <c:v>SC</c:v>
                </c:pt>
                <c:pt idx="5">
                  <c:v>ATKT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222</c:v>
                </c:pt>
                <c:pt idx="1">
                  <c:v>153</c:v>
                </c:pt>
                <c:pt idx="2">
                  <c:v>18</c:v>
                </c:pt>
                <c:pt idx="3">
                  <c:v>2</c:v>
                </c:pt>
                <c:pt idx="4">
                  <c:v>0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A0-460B-8125-CF4AC9BFC4A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SE SEM-1 AY2020-21</a:t>
            </a:r>
          </a:p>
          <a:p>
            <a:pPr defTabSz="914400">
              <a:defRPr sz="2000" b="1"/>
            </a:pPr>
            <a:r>
              <a:rPr lang="en-US" sz="2000" b="1" dirty="0"/>
              <a:t>SUBJECTWISE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8310488966656951E-2"/>
          <c:y val="0.29310344827586204"/>
          <c:w val="0.91471420239136769"/>
          <c:h val="0.556237668567291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2020-21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DM-TH</c:v>
                </c:pt>
                <c:pt idx="1">
                  <c:v>LDCO-TH</c:v>
                </c:pt>
                <c:pt idx="2">
                  <c:v>DSA-TH</c:v>
                </c:pt>
                <c:pt idx="3">
                  <c:v>OOP-TH</c:v>
                </c:pt>
                <c:pt idx="4">
                  <c:v>BCN-TH</c:v>
                </c:pt>
              </c:strCache>
            </c:strRef>
          </c:cat>
          <c:val>
            <c:numRef>
              <c:f>Sheet1!$B$2:$B$6</c:f>
              <c:numCache>
                <c:formatCode>0.00_ </c:formatCode>
                <c:ptCount val="5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EA-4F35-8801-F681275D7A3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  <c:max val="10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SE SEM-2 AY2020-21</a:t>
            </a:r>
          </a:p>
          <a:p>
            <a:pPr defTabSz="914400">
              <a:defRPr sz="2000" b="1"/>
            </a:pPr>
            <a:r>
              <a:rPr lang="en-US" sz="2000" b="1" dirty="0"/>
              <a:t>SUBJECTWISE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8310488966656951E-2"/>
          <c:y val="0.29310344827586204"/>
          <c:w val="0.91471420239136769"/>
          <c:h val="0.556237668567291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2020-21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EM3-TH</c:v>
                </c:pt>
                <c:pt idx="1">
                  <c:v>PA-TH</c:v>
                </c:pt>
                <c:pt idx="2">
                  <c:v>DMS-TH</c:v>
                </c:pt>
                <c:pt idx="3">
                  <c:v>CG-TH</c:v>
                </c:pt>
                <c:pt idx="4">
                  <c:v>SE-TH</c:v>
                </c:pt>
              </c:strCache>
            </c:strRef>
          </c:cat>
          <c:val>
            <c:numRef>
              <c:f>Sheet1!$B$2:$B$6</c:f>
              <c:numCache>
                <c:formatCode>0.00_ </c:formatCode>
                <c:ptCount val="5"/>
                <c:pt idx="0">
                  <c:v>99.196787148594382</c:v>
                </c:pt>
                <c:pt idx="1">
                  <c:v>99.598393574297177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B3-432B-832A-D398590088C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  <c:max val="10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TE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Sheet1!$B$1:$G$1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2020-21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79.05</c:v>
                </c:pt>
                <c:pt idx="1">
                  <c:v>93.48</c:v>
                </c:pt>
                <c:pt idx="2">
                  <c:v>86.39</c:v>
                </c:pt>
                <c:pt idx="3">
                  <c:v>88.51</c:v>
                </c:pt>
                <c:pt idx="4">
                  <c:v>85.39</c:v>
                </c:pt>
                <c:pt idx="5">
                  <c:v>99.52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28-4267-9565-F818BD92476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  <c:max val="10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TE CLASSWISE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TOT STUD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Sheet1!$B$1:$G$1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2020-21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148</c:v>
                </c:pt>
                <c:pt idx="1">
                  <c:v>138</c:v>
                </c:pt>
                <c:pt idx="2">
                  <c:v>147</c:v>
                </c:pt>
                <c:pt idx="3">
                  <c:v>148</c:v>
                </c:pt>
                <c:pt idx="4">
                  <c:v>187</c:v>
                </c:pt>
                <c:pt idx="5">
                  <c:v>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19-4D04-B8EF-A060119FBD5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Dist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2020-21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65</c:v>
                </c:pt>
                <c:pt idx="1">
                  <c:v>100</c:v>
                </c:pt>
                <c:pt idx="2">
                  <c:v>105</c:v>
                </c:pt>
                <c:pt idx="3">
                  <c:v>105</c:v>
                </c:pt>
                <c:pt idx="4">
                  <c:v>175</c:v>
                </c:pt>
                <c:pt idx="5">
                  <c:v>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19-4D04-B8EF-A060119FBD5A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FC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2020-21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41</c:v>
                </c:pt>
                <c:pt idx="1">
                  <c:v>22</c:v>
                </c:pt>
                <c:pt idx="2">
                  <c:v>21</c:v>
                </c:pt>
                <c:pt idx="3">
                  <c:v>19</c:v>
                </c:pt>
                <c:pt idx="4">
                  <c:v>9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19-4D04-B8EF-A060119FBD5A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HSC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2020-21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9</c:v>
                </c:pt>
                <c:pt idx="1">
                  <c:v>7</c:v>
                </c:pt>
                <c:pt idx="2">
                  <c:v>1</c:v>
                </c:pt>
                <c:pt idx="3">
                  <c:v>6</c:v>
                </c:pt>
                <c:pt idx="4">
                  <c:v>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119-4D04-B8EF-A060119FBD5A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2020-21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119-4D04-B8EF-A060119FBD5A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PASS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2020-21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119-4D04-B8EF-A060119FBD5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680" b="1" dirty="0"/>
              <a:t>TE AY2020-21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2020-21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TOT STUD</c:v>
                </c:pt>
                <c:pt idx="1">
                  <c:v>All Clr</c:v>
                </c:pt>
                <c:pt idx="2">
                  <c:v>Dist</c:v>
                </c:pt>
                <c:pt idx="3">
                  <c:v>FC</c:v>
                </c:pt>
                <c:pt idx="4">
                  <c:v>HSC</c:v>
                </c:pt>
                <c:pt idx="5">
                  <c:v>SC</c:v>
                </c:pt>
                <c:pt idx="6">
                  <c:v>ATKT</c:v>
                </c:pt>
                <c:pt idx="7">
                  <c:v>FAIL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208</c:v>
                </c:pt>
                <c:pt idx="1">
                  <c:v>207</c:v>
                </c:pt>
                <c:pt idx="2">
                  <c:v>207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38-490A-AEF9-809B2F4CA2D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400"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680" b="1" dirty="0"/>
              <a:t>TE AY2019-20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2019-20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TOT STUD</c:v>
                </c:pt>
                <c:pt idx="1">
                  <c:v>All Clr</c:v>
                </c:pt>
                <c:pt idx="2">
                  <c:v>Dist</c:v>
                </c:pt>
                <c:pt idx="3">
                  <c:v>FC</c:v>
                </c:pt>
                <c:pt idx="4">
                  <c:v>HSC</c:v>
                </c:pt>
                <c:pt idx="5">
                  <c:v>SC</c:v>
                </c:pt>
                <c:pt idx="6">
                  <c:v>ATKT</c:v>
                </c:pt>
                <c:pt idx="7">
                  <c:v>FAIL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219</c:v>
                </c:pt>
                <c:pt idx="1">
                  <c:v>187</c:v>
                </c:pt>
                <c:pt idx="2">
                  <c:v>175</c:v>
                </c:pt>
                <c:pt idx="3">
                  <c:v>9</c:v>
                </c:pt>
                <c:pt idx="4">
                  <c:v>2</c:v>
                </c:pt>
                <c:pt idx="5">
                  <c:v>1</c:v>
                </c:pt>
                <c:pt idx="6">
                  <c:v>31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38-490A-AEF9-809B2F4CA2D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400"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80" b="1" dirty="0"/>
              <a:t>TE AY2018-19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2018-19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TOT STUD</c:v>
                </c:pt>
                <c:pt idx="1">
                  <c:v>ALL CLR</c:v>
                </c:pt>
                <c:pt idx="2">
                  <c:v>Dist</c:v>
                </c:pt>
                <c:pt idx="3">
                  <c:v>FC</c:v>
                </c:pt>
                <c:pt idx="4">
                  <c:v>HSC</c:v>
                </c:pt>
                <c:pt idx="5">
                  <c:v>SC</c:v>
                </c:pt>
                <c:pt idx="6">
                  <c:v>ATKT</c:v>
                </c:pt>
                <c:pt idx="7">
                  <c:v>FAIL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148</c:v>
                </c:pt>
                <c:pt idx="1">
                  <c:v>131</c:v>
                </c:pt>
                <c:pt idx="2">
                  <c:v>90</c:v>
                </c:pt>
                <c:pt idx="3">
                  <c:v>14</c:v>
                </c:pt>
                <c:pt idx="4">
                  <c:v>5</c:v>
                </c:pt>
                <c:pt idx="5">
                  <c:v>1</c:v>
                </c:pt>
                <c:pt idx="6">
                  <c:v>39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E4-42E3-B091-804137BDC97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400"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TE SEM-1 AY2021-22 SUBJECTWISE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2932098765432098E-2"/>
          <c:y val="0.2589080459770115"/>
          <c:w val="0.92009259259259302"/>
          <c:h val="0.551178160919540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2021-22 SEM-1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TOC-TH</c:v>
                </c:pt>
                <c:pt idx="1">
                  <c:v>DBMS-TH</c:v>
                </c:pt>
                <c:pt idx="2">
                  <c:v>SEPM-TH</c:v>
                </c:pt>
                <c:pt idx="3">
                  <c:v>OS-TH</c:v>
                </c:pt>
                <c:pt idx="4">
                  <c:v>HCI-TH</c:v>
                </c:pt>
              </c:strCache>
            </c:strRef>
          </c:cat>
          <c:val>
            <c:numRef>
              <c:f>Sheet1!$B$2:$B$6</c:f>
              <c:numCache>
                <c:formatCode>0.00_ </c:formatCode>
                <c:ptCount val="5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1E-4466-87EE-4756CEF9217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  <c:max val="10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GB" sz="240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GB" sz="240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Batch Performance</a:t>
            </a:r>
          </a:p>
          <a:p>
            <a:pPr defTabSz="914400">
              <a:defRPr lang="en-GB" sz="2400" b="1" dirty="0">
                <a:solidFill>
                  <a:srgbClr val="000000">
                    <a:lumMod val="65000"/>
                    <a:lumOff val="35000"/>
                  </a:srgbClr>
                </a:solidFill>
              </a:defRPr>
            </a:pPr>
            <a:r>
              <a:rPr lang="en-GB" sz="240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Graduation Year 19-20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GB" sz="2400" b="1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114197530864203E-2"/>
          <c:y val="0.27425184328466101"/>
          <c:w val="0.91029320987654305"/>
          <c:h val="0.5205146739916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Pass Stud (%)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2017-18 @ SE</c:v>
                </c:pt>
                <c:pt idx="1">
                  <c:v>2018-19 @ TE</c:v>
                </c:pt>
                <c:pt idx="2">
                  <c:v>2019-20 @ BE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70.86</c:v>
                </c:pt>
                <c:pt idx="1">
                  <c:v>88.51</c:v>
                </c:pt>
                <c:pt idx="2">
                  <c:v>99.32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03-4FC0-AD22-319D619F404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Fail Stud (%)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2017-18 @ SE</c:v>
                </c:pt>
                <c:pt idx="1">
                  <c:v>2018-19 @ TE</c:v>
                </c:pt>
                <c:pt idx="2">
                  <c:v>2019-20 @ BE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30.46</c:v>
                </c:pt>
                <c:pt idx="1">
                  <c:v>11.49</c:v>
                </c:pt>
                <c:pt idx="2">
                  <c:v>0.68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03-4FC0-AD22-319D619F404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0740740740740701"/>
          <c:y val="0.90834176666184796"/>
          <c:w val="0.57121913580246897"/>
          <c:h val="8.7321092959375499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TE SEM-2 AY2021-22</a:t>
            </a:r>
            <a:r>
              <a:rPr lang="en-US" sz="1800" b="1" baseline="0" dirty="0"/>
              <a:t>  </a:t>
            </a:r>
            <a:r>
              <a:rPr lang="en-US" sz="1800" b="1" dirty="0"/>
              <a:t>SUBJECTWISE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2932098765432098E-2"/>
          <c:y val="0.227298850574713"/>
          <c:w val="0.92009259259259302"/>
          <c:h val="0.582787356321838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2021-22 Sem-2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CNT-TH</c:v>
                </c:pt>
                <c:pt idx="1">
                  <c:v>SP-TH</c:v>
                </c:pt>
                <c:pt idx="2">
                  <c:v>DAA-TH</c:v>
                </c:pt>
                <c:pt idx="3">
                  <c:v>CC-TH</c:v>
                </c:pt>
                <c:pt idx="4">
                  <c:v>DSBDA-TH</c:v>
                </c:pt>
              </c:strCache>
            </c:strRef>
          </c:cat>
          <c:val>
            <c:numRef>
              <c:f>Sheet1!$B$2:$B$6</c:f>
              <c:numCache>
                <c:formatCode>0.00_ </c:formatCode>
                <c:ptCount val="5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85-40D7-9D1B-1A28B119D63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  <c:max val="10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641975308642E-2"/>
          <c:y val="8.8074712643678194E-2"/>
          <c:w val="0.93938271604938295"/>
          <c:h val="0.676091954022989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BE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Sheet1!$B$1:$G$1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2021-22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89.31</c:v>
                </c:pt>
                <c:pt idx="1">
                  <c:v>95.95</c:v>
                </c:pt>
                <c:pt idx="2">
                  <c:v>94.23</c:v>
                </c:pt>
                <c:pt idx="3">
                  <c:v>97.86</c:v>
                </c:pt>
                <c:pt idx="4">
                  <c:v>99.32</c:v>
                </c:pt>
                <c:pt idx="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60-41D5-BB71-A6B795F4CB9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  <c:max val="10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BE CLASSWISE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TOT STUD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Sheet1!$B$1:$G$1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2020-21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159</c:v>
                </c:pt>
                <c:pt idx="1">
                  <c:v>148</c:v>
                </c:pt>
                <c:pt idx="2">
                  <c:v>140</c:v>
                </c:pt>
                <c:pt idx="3">
                  <c:v>140</c:v>
                </c:pt>
                <c:pt idx="4">
                  <c:v>148</c:v>
                </c:pt>
                <c:pt idx="5">
                  <c:v>226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3B-4AF5-9C76-814753258E49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Dist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2020-21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100</c:v>
                </c:pt>
                <c:pt idx="1">
                  <c:v>126</c:v>
                </c:pt>
                <c:pt idx="2">
                  <c:v>130</c:v>
                </c:pt>
                <c:pt idx="3">
                  <c:v>122</c:v>
                </c:pt>
                <c:pt idx="4">
                  <c:v>137</c:v>
                </c:pt>
                <c:pt idx="5">
                  <c:v>210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B-4AF5-9C76-814753258E49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FC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2020-21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36</c:v>
                </c:pt>
                <c:pt idx="1">
                  <c:v>14</c:v>
                </c:pt>
                <c:pt idx="2">
                  <c:v>2</c:v>
                </c:pt>
                <c:pt idx="3">
                  <c:v>14</c:v>
                </c:pt>
                <c:pt idx="4">
                  <c:v>10</c:v>
                </c:pt>
                <c:pt idx="5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3B-4AF5-9C76-814753258E49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HSC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2020-21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6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3B-4AF5-9C76-814753258E49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2020-21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3B-4AF5-9C76-814753258E49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PASS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2020-21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B3B-4AF5-9C76-814753258E4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BE AY2020-21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2020-21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TOT STUD</c:v>
                </c:pt>
                <c:pt idx="1">
                  <c:v>Dist</c:v>
                </c:pt>
                <c:pt idx="2">
                  <c:v>FC</c:v>
                </c:pt>
                <c:pt idx="3">
                  <c:v>HSC</c:v>
                </c:pt>
                <c:pt idx="4">
                  <c:v>SC</c:v>
                </c:pt>
                <c:pt idx="5">
                  <c:v>ATKT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226</c:v>
                </c:pt>
                <c:pt idx="1">
                  <c:v>210</c:v>
                </c:pt>
                <c:pt idx="2">
                  <c:v>15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2A-4FC1-A30D-5D91B980D44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BE AY2019-20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2019-20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TOT STUD</c:v>
                </c:pt>
                <c:pt idx="1">
                  <c:v>Dist</c:v>
                </c:pt>
                <c:pt idx="2">
                  <c:v>FC</c:v>
                </c:pt>
                <c:pt idx="3">
                  <c:v>HSC</c:v>
                </c:pt>
                <c:pt idx="4">
                  <c:v>SC</c:v>
                </c:pt>
                <c:pt idx="5">
                  <c:v>ATKT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148</c:v>
                </c:pt>
                <c:pt idx="1">
                  <c:v>137</c:v>
                </c:pt>
                <c:pt idx="2">
                  <c:v>10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2A-4FC1-A30D-5D91B980D44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BE AY2018-19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2018-19 SEM-2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TOT STUD</c:v>
                </c:pt>
                <c:pt idx="1">
                  <c:v>Dist</c:v>
                </c:pt>
                <c:pt idx="2">
                  <c:v>FC</c:v>
                </c:pt>
                <c:pt idx="3">
                  <c:v>HSC</c:v>
                </c:pt>
                <c:pt idx="4">
                  <c:v>SC</c:v>
                </c:pt>
                <c:pt idx="5">
                  <c:v>ATKT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140</c:v>
                </c:pt>
                <c:pt idx="1">
                  <c:v>122</c:v>
                </c:pt>
                <c:pt idx="2">
                  <c:v>14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43-44D2-95DE-9D20E77EED2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BE SEM-1 AY2020-21</a:t>
            </a:r>
            <a:r>
              <a:rPr lang="en-US" sz="1600" b="1" baseline="0" dirty="0"/>
              <a:t> </a:t>
            </a:r>
            <a:r>
              <a:rPr lang="en-US" sz="1600" b="1" dirty="0"/>
              <a:t>SUBJECTWISE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2932098765432098E-2"/>
          <c:y val="0.28548850574712598"/>
          <c:w val="0.92009259259259302"/>
          <c:h val="0.564137931034482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2020-21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ICS</c:v>
                </c:pt>
                <c:pt idx="1">
                  <c:v>ML</c:v>
                </c:pt>
                <c:pt idx="2">
                  <c:v>SMD</c:v>
                </c:pt>
                <c:pt idx="3">
                  <c:v>BIA</c:v>
                </c:pt>
                <c:pt idx="4">
                  <c:v>SOFT COMP</c:v>
                </c:pt>
              </c:strCache>
            </c:strRef>
          </c:cat>
          <c:val>
            <c:numRef>
              <c:f>Sheet1!$B$2:$B$6</c:f>
              <c:numCache>
                <c:formatCode>0.00_ </c:formatCode>
                <c:ptCount val="5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CA-4DAB-8C72-BC8A34A51DC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  <c:max val="10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BE SEM-2 AY2020-21</a:t>
            </a:r>
            <a:r>
              <a:rPr lang="en-US" sz="1600" b="1" baseline="0" dirty="0"/>
              <a:t> </a:t>
            </a:r>
            <a:r>
              <a:rPr lang="en-US" sz="1600" b="1" dirty="0"/>
              <a:t>SUBJECTWISE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2932098765432098E-2"/>
          <c:y val="0.28548850574712598"/>
          <c:w val="0.92009259259259302"/>
          <c:h val="0.564137931034482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2020-21 Sem-2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DS</c:v>
                </c:pt>
                <c:pt idx="1">
                  <c:v>UC</c:v>
                </c:pt>
                <c:pt idx="2">
                  <c:v>IWP</c:v>
                </c:pt>
                <c:pt idx="3">
                  <c:v>CO</c:v>
                </c:pt>
                <c:pt idx="4">
                  <c:v>SMA</c:v>
                </c:pt>
              </c:strCache>
            </c:strRef>
          </c:cat>
          <c:val>
            <c:numRef>
              <c:f>Sheet1!$B$2:$B$6</c:f>
              <c:numCache>
                <c:formatCode>0.00_ </c:formatCode>
                <c:ptCount val="5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5E-4EE0-A119-1DDEAA95AD4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  <c:max val="10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400" b="1" dirty="0"/>
              <a:t>Batch Performance</a:t>
            </a:r>
          </a:p>
          <a:p>
            <a:pPr defTabSz="914400">
              <a:defRPr sz="2400" b="1"/>
            </a:pPr>
            <a:r>
              <a:rPr lang="en-GB" sz="2400" b="1" dirty="0"/>
              <a:t>Graduation Year 18-19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114197530864203E-2"/>
          <c:y val="0.27425184328466101"/>
          <c:w val="0.91029320987654305"/>
          <c:h val="0.5205146739916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Pass Stud (%)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2016-17 @ SE</c:v>
                </c:pt>
                <c:pt idx="1">
                  <c:v>2017-18 @ TE</c:v>
                </c:pt>
                <c:pt idx="2">
                  <c:v>2018-19 @ BE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75.34</c:v>
                </c:pt>
                <c:pt idx="1">
                  <c:v>86.39</c:v>
                </c:pt>
                <c:pt idx="2">
                  <c:v>97.86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03-4FC0-AD22-319D619F404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Fail Stud (%)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2016-17 @ SE</c:v>
                </c:pt>
                <c:pt idx="1">
                  <c:v>2017-18 @ TE</c:v>
                </c:pt>
                <c:pt idx="2">
                  <c:v>2018-19 @ BE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24.66</c:v>
                </c:pt>
                <c:pt idx="1">
                  <c:v>13.61</c:v>
                </c:pt>
                <c:pt idx="2">
                  <c:v>2.14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03-4FC0-AD22-319D619F404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0740740740740701"/>
          <c:y val="0.90834176666184796"/>
          <c:w val="0.57121913580246897"/>
          <c:h val="8.7321092959375499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400" b="1"/>
              <a:t>Batch Performance</a:t>
            </a:r>
          </a:p>
          <a:p>
            <a:pPr defTabSz="914400">
              <a:defRPr sz="2400" b="1"/>
            </a:pPr>
            <a:r>
              <a:rPr lang="en-GB" sz="2400" b="1"/>
              <a:t>Graduation Year 17-18</a:t>
            </a:r>
          </a:p>
        </c:rich>
      </c:tx>
      <c:layout>
        <c:manualLayout>
          <c:xMode val="edge"/>
          <c:yMode val="edge"/>
          <c:x val="0.29895833333333299"/>
          <c:y val="4.3103448275862103E-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3641975308642E-2"/>
          <c:y val="0.22672413793103399"/>
          <c:w val="0.90859567901234595"/>
          <c:h val="0.534109195402298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Pass Stud ( % )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2015-16 @ SE</c:v>
                </c:pt>
                <c:pt idx="1">
                  <c:v>2016-17 @ TE</c:v>
                </c:pt>
                <c:pt idx="2">
                  <c:v>2017-18 @ BE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83.33</c:v>
                </c:pt>
                <c:pt idx="1">
                  <c:v>93.48</c:v>
                </c:pt>
                <c:pt idx="2">
                  <c:v>94.23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E9-40CB-B8B6-8BF8A006DC3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Fail Stud ( % 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2015-16 @ SE</c:v>
                </c:pt>
                <c:pt idx="1">
                  <c:v>2016-17 @ TE</c:v>
                </c:pt>
                <c:pt idx="2">
                  <c:v>2017-18 @ BE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16.670000000000002</c:v>
                </c:pt>
                <c:pt idx="1">
                  <c:v>6.52</c:v>
                </c:pt>
                <c:pt idx="2">
                  <c:v>6.38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E9-40CB-B8B6-8BF8A006DC3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19274691358024701"/>
          <c:y val="0.88247126436781598"/>
          <c:w val="0.66921296296296295"/>
          <c:h val="8.73563218390805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400" b="1"/>
              <a:t>Batch Performance</a:t>
            </a:r>
          </a:p>
          <a:p>
            <a:pPr defTabSz="914400">
              <a:defRPr sz="2400" b="1"/>
            </a:pPr>
            <a:r>
              <a:rPr lang="en-GB" sz="2400" b="1"/>
              <a:t>Graduation Year 16-17</a:t>
            </a:r>
          </a:p>
        </c:rich>
      </c:tx>
      <c:layout>
        <c:manualLayout>
          <c:xMode val="edge"/>
          <c:yMode val="edge"/>
          <c:x val="0.30937500000000001"/>
          <c:y val="7.6149425287356303E-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3641975308642E-2"/>
          <c:y val="0.22672413793103399"/>
          <c:w val="0.91723765432098803"/>
          <c:h val="0.540574712643677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Pass Stud (%)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2014-15 @ SE</c:v>
                </c:pt>
                <c:pt idx="1">
                  <c:v>2015-16 @ TE</c:v>
                </c:pt>
                <c:pt idx="2">
                  <c:v>2016-17 @ BE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83.67</c:v>
                </c:pt>
                <c:pt idx="1">
                  <c:v>79.05</c:v>
                </c:pt>
                <c:pt idx="2">
                  <c:v>95.95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90-4EB3-923A-19C89EBAA17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Fail Stud (%)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2014-15 @ SE</c:v>
                </c:pt>
                <c:pt idx="1">
                  <c:v>2015-16 @ TE</c:v>
                </c:pt>
                <c:pt idx="2">
                  <c:v>2016-17 @ BE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16.3</c:v>
                </c:pt>
                <c:pt idx="1">
                  <c:v>20.95</c:v>
                </c:pt>
                <c:pt idx="2">
                  <c:v>4.05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90-4EB3-923A-19C89EBAA17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33564814814815"/>
          <c:y val="0.87600574712643697"/>
          <c:w val="0.57453703703703696"/>
          <c:h val="8.73563218390805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400" b="1"/>
              <a:t>Batch Performance</a:t>
            </a:r>
          </a:p>
          <a:p>
            <a:pPr defTabSz="914400">
              <a:defRPr sz="2400" b="1"/>
            </a:pPr>
            <a:r>
              <a:rPr lang="en-GB" sz="2400" b="1"/>
              <a:t>Graduation Year 15-16</a:t>
            </a:r>
          </a:p>
        </c:rich>
      </c:tx>
      <c:layout>
        <c:manualLayout>
          <c:xMode val="edge"/>
          <c:yMode val="edge"/>
          <c:x val="0.30065586419753099"/>
          <c:y val="4.3103448275862103E-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3641975308642E-2"/>
          <c:y val="0.22672413793103399"/>
          <c:w val="0.90682098765432095"/>
          <c:h val="0.550201149425286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Pass Stud (%)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2013-14 @ SE</c:v>
                </c:pt>
                <c:pt idx="1">
                  <c:v>2014-15 @ TE</c:v>
                </c:pt>
                <c:pt idx="2">
                  <c:v>2015-16 @ BE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82.99</c:v>
                </c:pt>
                <c:pt idx="1">
                  <c:v>84.31</c:v>
                </c:pt>
                <c:pt idx="2">
                  <c:v>89.31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E1-4A49-948A-A04F9550DCA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Fail Stud (%)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2013-14 @ SE</c:v>
                </c:pt>
                <c:pt idx="1">
                  <c:v>2014-15 @ TE</c:v>
                </c:pt>
                <c:pt idx="2">
                  <c:v>2015-16 @ BE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17.010000000000002</c:v>
                </c:pt>
                <c:pt idx="1">
                  <c:v>15.69</c:v>
                </c:pt>
                <c:pt idx="2">
                  <c:v>10.69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E1-4A49-948A-A04F9550DCA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42206790123457"/>
          <c:y val="0.89540229885057498"/>
          <c:w val="0.61450617283950604"/>
          <c:h val="8.73563218390805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SE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Sheet1!$B$1:$G$1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2020-21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83.33</c:v>
                </c:pt>
                <c:pt idx="1">
                  <c:v>75.34</c:v>
                </c:pt>
                <c:pt idx="2">
                  <c:v>70.86</c:v>
                </c:pt>
                <c:pt idx="3">
                  <c:v>77.930000000000007</c:v>
                </c:pt>
                <c:pt idx="4">
                  <c:v>82.27</c:v>
                </c:pt>
                <c:pt idx="5">
                  <c:v>98.39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30-49DC-A5E6-FC9A447DAD7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  <c:max val="10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SE CLASSWISE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TOT STUD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Sheet1!$B$1:$G$1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2020-21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150</c:v>
                </c:pt>
                <c:pt idx="1">
                  <c:v>146</c:v>
                </c:pt>
                <c:pt idx="2">
                  <c:v>151</c:v>
                </c:pt>
                <c:pt idx="3">
                  <c:v>222</c:v>
                </c:pt>
                <c:pt idx="4">
                  <c:v>203</c:v>
                </c:pt>
                <c:pt idx="5">
                  <c:v>249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0A-4BD4-90B6-E2F694FAAE1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Dist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2020-21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88</c:v>
                </c:pt>
                <c:pt idx="1">
                  <c:v>103</c:v>
                </c:pt>
                <c:pt idx="2">
                  <c:v>95</c:v>
                </c:pt>
                <c:pt idx="3">
                  <c:v>153</c:v>
                </c:pt>
                <c:pt idx="4">
                  <c:v>167</c:v>
                </c:pt>
                <c:pt idx="5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0A-4BD4-90B6-E2F694FAAE1D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FC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2020-21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29</c:v>
                </c:pt>
                <c:pt idx="1">
                  <c:v>7</c:v>
                </c:pt>
                <c:pt idx="2">
                  <c:v>11</c:v>
                </c:pt>
                <c:pt idx="3">
                  <c:v>18</c:v>
                </c:pt>
                <c:pt idx="4">
                  <c:v>0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0A-4BD4-90B6-E2F694FAAE1D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HSC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2020-21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7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20A-4BD4-90B6-E2F694FAAE1D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2020-21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20A-4BD4-90B6-E2F694FAAE1D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PASS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2020-21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20A-4BD4-90B6-E2F694FAAE1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SE AY2020-21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2020-21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TOT STUD</c:v>
                </c:pt>
                <c:pt idx="1">
                  <c:v>Dist</c:v>
                </c:pt>
                <c:pt idx="2">
                  <c:v>FC</c:v>
                </c:pt>
                <c:pt idx="3">
                  <c:v>HSC</c:v>
                </c:pt>
                <c:pt idx="4">
                  <c:v>SC</c:v>
                </c:pt>
                <c:pt idx="5">
                  <c:v>ATKT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249</c:v>
                </c:pt>
                <c:pt idx="1">
                  <c:v>240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55-4934-A159-B0C66CE42A8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FF4226B-E93B-43B4-98A6-FE977720EBD1}" type="datetimeFigureOut">
              <a:rPr lang="en-US"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121E69A-8B15-4B08-9EEF-5A80B10F4AA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39C42D3-8EA3-4048-A86F-CAC11E74691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0"/>
            <a:ext cx="7772400" cy="1470025"/>
          </a:xfrm>
          <a:prstGeom prst="rect">
            <a:avLst/>
          </a:prstGeom>
        </p:spPr>
        <p:txBody>
          <a:bodyPr anchor="ctr" anchorCtr="0"/>
          <a:lstStyle>
            <a:lvl1pPr>
              <a:defRPr sz="3600">
                <a:solidFill>
                  <a:schemeClr val="accent6">
                    <a:lumMod val="75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7620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1F2F3-8D15-443E-B721-754A15B682B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229600" cy="5334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C00000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1BB17-A3FD-4128-B768-109B3C4353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2616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26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1D458-8667-42B1-BE67-8123D00BAF8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9458"/>
            <a:ext cx="8229600" cy="4429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AC0000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2AC86-A2A9-4C3E-A268-4E73572D96B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2E519-30AD-48DC-BAFF-1E60DC155F4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8720"/>
            <a:ext cx="8229600" cy="47148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C00000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DF603-6062-4234-A40E-6168CA78DAD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7618"/>
            <a:ext cx="8229600" cy="42703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C00000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943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8919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4943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8919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00C34-7225-451D-BBAB-00984BCA161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1576"/>
            <a:ext cx="8229600" cy="4270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280DD-E174-4B98-A34A-464AE368D94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5EB46-DCFB-46BB-A7AE-36C70431EC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08315"/>
            <a:ext cx="8153400" cy="381001"/>
          </a:xfrm>
          <a:prstGeom prst="rect">
            <a:avLst/>
          </a:prstGeom>
        </p:spPr>
        <p:txBody>
          <a:bodyPr anchor="b"/>
          <a:lstStyle>
            <a:lvl1pPr algn="ctr">
              <a:defRPr sz="2800" b="1">
                <a:solidFill>
                  <a:srgbClr val="C00000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28800"/>
            <a:ext cx="5111750" cy="457297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28800"/>
            <a:ext cx="3008313" cy="45729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0185E-7526-4263-8554-0072581BF20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752599"/>
            <a:ext cx="5486400" cy="2974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6FFB7-8C22-4213-B381-70FD2D7A745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w Picture1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1710935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41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530397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9AB9A58-F41E-49DA-A1CA-F465C734891D}" type="slidenum">
              <a:rPr lang="en-US" smtClean="0"/>
              <a:t>‹#›</a:t>
            </a:fld>
            <a:endParaRPr lang="en-US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990600" y="609600"/>
            <a:ext cx="57912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14400" y="609600"/>
            <a:ext cx="4894263" cy="400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 Black" panose="020F0A02020204030203" pitchFamily="34" charset="0"/>
              </a:rPr>
              <a:t>Department of Information Technology</a:t>
            </a:r>
          </a:p>
        </p:txBody>
      </p:sp>
      <p:pic>
        <p:nvPicPr>
          <p:cNvPr id="8" name="Picture 7" descr="PICT Build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>
          <a:xfrm>
            <a:off x="6781800" y="0"/>
            <a:ext cx="2362200" cy="1066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Lato" panose="020F050202020403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Lato" panose="020F050202020403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Lato" panose="020F050202020403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Lato" panose="020F0502020204030203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Batch Performance In Years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D4867-5136-40FF-A1FD-E139B184E803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 Results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784779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 Results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337453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 Results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334510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313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 Results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374310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 Results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242809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 Results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633082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TE Results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56552-3FBE-4430-BD94-EB009ABC6B5B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 Results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678060"/>
              </p:ext>
            </p:extLst>
          </p:nvPr>
        </p:nvGraphicFramePr>
        <p:xfrm>
          <a:off x="457200" y="1967865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 Results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015979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 Results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080736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Batch Performance In Respective Year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994492"/>
              </p:ext>
            </p:extLst>
          </p:nvPr>
        </p:nvGraphicFramePr>
        <p:xfrm>
          <a:off x="457200" y="1967230"/>
          <a:ext cx="8229600" cy="4392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5010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 Results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949800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2351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 Results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785980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 Results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788422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 Results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078903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BE Results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FFCE4-587A-44A6-A79E-AB21BD09C322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 Results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498996"/>
              </p:ext>
            </p:extLst>
          </p:nvPr>
        </p:nvGraphicFramePr>
        <p:xfrm>
          <a:off x="457200" y="1967865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 Results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74086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 Results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229596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 Results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007490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8435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 Results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95044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Batch Performance In Respective Year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807373"/>
              </p:ext>
            </p:extLst>
          </p:nvPr>
        </p:nvGraphicFramePr>
        <p:xfrm>
          <a:off x="457200" y="1967230"/>
          <a:ext cx="8229600" cy="4392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4430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 Results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813382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 Results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725186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Batch Performance In Respective Year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394418"/>
              </p:ext>
            </p:extLst>
          </p:nvPr>
        </p:nvGraphicFramePr>
        <p:xfrm>
          <a:off x="457200" y="1967230"/>
          <a:ext cx="8229600" cy="4392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Batch Performance In Respective Year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Batch Performance In Respective Year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Batch Performance In Respective Year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SE Results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D4867-5136-40FF-A1FD-E139B184E803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 Results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561117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ITDEP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FFFF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214</Words>
  <Application>Microsoft Office PowerPoint</Application>
  <PresentationFormat>On-screen Show (4:3)</PresentationFormat>
  <Paragraphs>96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Lato</vt:lpstr>
      <vt:lpstr>Arial</vt:lpstr>
      <vt:lpstr>Lato Black</vt:lpstr>
      <vt:lpstr>Default Design</vt:lpstr>
      <vt:lpstr>Batch Performance In Years</vt:lpstr>
      <vt:lpstr>Batch Performance In Respective Year</vt:lpstr>
      <vt:lpstr>Batch Performance In Respective Year</vt:lpstr>
      <vt:lpstr>Batch Performance In Respective Year</vt:lpstr>
      <vt:lpstr>Batch Performance In Respective Year</vt:lpstr>
      <vt:lpstr>Batch Performance In Respective Year</vt:lpstr>
      <vt:lpstr>Batch Performance In Respective Year</vt:lpstr>
      <vt:lpstr>SE Results</vt:lpstr>
      <vt:lpstr>SE Results Analysis</vt:lpstr>
      <vt:lpstr>SE Results Analysis</vt:lpstr>
      <vt:lpstr>SE Results Analysis</vt:lpstr>
      <vt:lpstr>SE Results Analysis</vt:lpstr>
      <vt:lpstr>SE Results Analysis</vt:lpstr>
      <vt:lpstr>SE Results Analysis</vt:lpstr>
      <vt:lpstr>SE Results Analysis</vt:lpstr>
      <vt:lpstr>TE Results</vt:lpstr>
      <vt:lpstr>TE Results Analysis</vt:lpstr>
      <vt:lpstr>TE Results Analysis</vt:lpstr>
      <vt:lpstr>TE Results Analysis</vt:lpstr>
      <vt:lpstr>TE Results Analysis</vt:lpstr>
      <vt:lpstr>TE Results Analysis</vt:lpstr>
      <vt:lpstr>TE Results Analysis</vt:lpstr>
      <vt:lpstr>TE Results Analysis</vt:lpstr>
      <vt:lpstr>BE Results</vt:lpstr>
      <vt:lpstr>BE Results Analysis</vt:lpstr>
      <vt:lpstr>BE Results Analysis</vt:lpstr>
      <vt:lpstr>BE Results Analysis</vt:lpstr>
      <vt:lpstr>BE Results Analysis</vt:lpstr>
      <vt:lpstr>BE Results Analysis</vt:lpstr>
      <vt:lpstr>BE Results Analysis</vt:lpstr>
      <vt:lpstr>BE Results Analysis</vt:lpstr>
    </vt:vector>
  </TitlesOfParts>
  <Company>PICT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AGD;SAJ</dc:creator>
  <cp:lastModifiedBy>Abhinay Dhamankar</cp:lastModifiedBy>
  <cp:revision>795</cp:revision>
  <dcterms:created xsi:type="dcterms:W3CDTF">2010-02-15T09:50:00Z</dcterms:created>
  <dcterms:modified xsi:type="dcterms:W3CDTF">2022-07-13T10:24:35Z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1033-11.2.0.9150</vt:lpwstr>
  </property>
</Properties>
</file>