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723" r:id="rId2"/>
    <p:sldId id="778" r:id="rId3"/>
    <p:sldId id="742" r:id="rId4"/>
    <p:sldId id="720" r:id="rId5"/>
    <p:sldId id="721" r:id="rId6"/>
    <p:sldId id="722" r:id="rId7"/>
    <p:sldId id="779" r:id="rId8"/>
    <p:sldId id="780" r:id="rId9"/>
    <p:sldId id="781" r:id="rId10"/>
    <p:sldId id="782" r:id="rId11"/>
    <p:sldId id="784" r:id="rId12"/>
    <p:sldId id="783" r:id="rId13"/>
    <p:sldId id="785" r:id="rId14"/>
    <p:sldId id="786" r:id="rId15"/>
    <p:sldId id="787" r:id="rId16"/>
    <p:sldId id="788" r:id="rId17"/>
    <p:sldId id="789" r:id="rId18"/>
    <p:sldId id="790" r:id="rId19"/>
  </p:sldIdLst>
  <p:sldSz cx="9144000" cy="6858000" type="screen4x3"/>
  <p:notesSz cx="7099300" cy="10234613"/>
  <p:embeddedFontLst>
    <p:embeddedFont>
      <p:font typeface="Lato" panose="020B0604020202020204" charset="0"/>
      <p:regular r:id="rId22"/>
      <p:bold r:id="rId23"/>
      <p:italic r:id="rId24"/>
      <p:boldItalic r:id="rId25"/>
    </p:embeddedFont>
    <p:embeddedFont>
      <p:font typeface="Lato Black" panose="020B0604020202020204" charset="0"/>
      <p:bold r:id="rId26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D76B"/>
    <a:srgbClr val="4F81BD"/>
    <a:srgbClr val="993300"/>
    <a:srgbClr val="333399"/>
    <a:srgbClr val="AC0000"/>
    <a:srgbClr val="00E2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52" autoAdjust="0"/>
    <p:restoredTop sz="94393" autoAdjust="0"/>
  </p:normalViewPr>
  <p:slideViewPr>
    <p:cSldViewPr>
      <p:cViewPr varScale="1">
        <p:scale>
          <a:sx n="69" d="100"/>
          <a:sy n="69" d="100"/>
        </p:scale>
        <p:origin x="1646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293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400" b="1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US" sz="2400" b="1" dirty="0"/>
              <a:t>Batch (2016-20) Performance</a:t>
            </a:r>
            <a:r>
              <a:rPr lang="en-US" sz="1800" dirty="0">
                <a:effectLst/>
              </a:rPr>
              <a:t> </a:t>
            </a:r>
            <a:endParaRPr lang="en-IN" sz="2400" dirty="0">
              <a:effectLst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>
                <a:solidFill>
                  <a:srgbClr val="000000">
                    <a:lumMod val="65000"/>
                    <a:lumOff val="35000"/>
                  </a:srgbClr>
                </a:solidFill>
              </a:defRPr>
            </a:pPr>
            <a:r>
              <a:rPr lang="en-US" sz="2400" b="1" dirty="0"/>
              <a:t>Graduation Year 19-20</a:t>
            </a:r>
          </a:p>
        </c:rich>
      </c:tx>
      <c:layout>
        <c:manualLayout>
          <c:xMode val="edge"/>
          <c:yMode val="edge"/>
          <c:x val="0.24010024788568096"/>
          <c:y val="2.0239988434292325E-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lang="en-US" sz="2400" b="1" i="0" u="none" strike="noStrike" kern="1200" spc="0" baseline="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7114197530864203E-2"/>
          <c:y val="0.27425184328466101"/>
          <c:w val="0.91029320987654305"/>
          <c:h val="0.52051467399161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Pass Stud (%)</c:v>
                </c:pt>
              </c:strCache>
            </c:strRef>
          </c:tx>
          <c:spPr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2017-18 @ SE</c:v>
                </c:pt>
                <c:pt idx="1">
                  <c:v>2018-19 @ TE</c:v>
                </c:pt>
                <c:pt idx="2">
                  <c:v>2019-20 @ BE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3"/>
                <c:pt idx="0">
                  <c:v>70.86</c:v>
                </c:pt>
                <c:pt idx="1">
                  <c:v>88.51</c:v>
                </c:pt>
                <c:pt idx="2">
                  <c:v>99.32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21-40A0-9D69-5F7CE05AEED5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Fail Stud (%)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Sheet1!$B$1:$D$1</c:f>
              <c:strCache>
                <c:ptCount val="3"/>
                <c:pt idx="0">
                  <c:v>2017-18 @ SE</c:v>
                </c:pt>
                <c:pt idx="1">
                  <c:v>2018-19 @ TE</c:v>
                </c:pt>
                <c:pt idx="2">
                  <c:v>2019-20 @ BE</c:v>
                </c:pt>
              </c:strCache>
            </c:strRef>
          </c:cat>
          <c:val>
            <c:numRef>
              <c:f>Sheet1!$B$3:$D$3</c:f>
              <c:numCache>
                <c:formatCode>General</c:formatCode>
                <c:ptCount val="3"/>
                <c:pt idx="0">
                  <c:v>29.14</c:v>
                </c:pt>
                <c:pt idx="1">
                  <c:v>11.49</c:v>
                </c:pt>
                <c:pt idx="2">
                  <c:v>1.31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D21-40A0-9D69-5F7CE05AEED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24482012"/>
        <c:axId val="215273112"/>
      </c:barChart>
      <c:catAx>
        <c:axId val="62448201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273112"/>
        <c:crosses val="autoZero"/>
        <c:auto val="1"/>
        <c:lblAlgn val="ctr"/>
        <c:lblOffset val="100"/>
        <c:noMultiLvlLbl val="0"/>
      </c:catAx>
      <c:valAx>
        <c:axId val="215273112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4482012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en-US"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20740740740740701"/>
          <c:y val="0.90834176666184796"/>
          <c:w val="0.57121913580246897"/>
          <c:h val="8.7321092959375499E-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2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>
                <a:effectLst/>
              </a:rPr>
              <a:t>With</a:t>
            </a:r>
            <a:r>
              <a:rPr lang="en-US" sz="2400" baseline="0" dirty="0">
                <a:effectLst/>
              </a:rPr>
              <a:t> ATKT</a:t>
            </a:r>
          </a:p>
        </c:rich>
      </c:tx>
      <c:layout>
        <c:manualLayout>
          <c:xMode val="edge"/>
          <c:yMode val="edge"/>
          <c:x val="0.3718441965587635"/>
          <c:y val="5.0287356321839081E-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2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3641975308642E-2"/>
          <c:y val="0.22672413793103399"/>
          <c:w val="0.90682098765432095"/>
          <c:h val="0.550201149425286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TOTAL STUD</c:v>
                </c:pt>
              </c:strCache>
            </c:strRef>
          </c:tx>
          <c:spPr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2014-18</c:v>
                </c:pt>
                <c:pt idx="1">
                  <c:v>2015-19</c:v>
                </c:pt>
                <c:pt idx="2">
                  <c:v>2016-20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3"/>
                <c:pt idx="0">
                  <c:v>153</c:v>
                </c:pt>
                <c:pt idx="1">
                  <c:v>149</c:v>
                </c:pt>
                <c:pt idx="2">
                  <c:v>156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C6-49FB-A31A-AAA1F526DBD6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FE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Sheet1!$B$1:$D$1</c:f>
              <c:strCache>
                <c:ptCount val="3"/>
                <c:pt idx="0">
                  <c:v>2014-18</c:v>
                </c:pt>
                <c:pt idx="1">
                  <c:v>2015-19</c:v>
                </c:pt>
                <c:pt idx="2">
                  <c:v>2016-20</c:v>
                </c:pt>
              </c:strCache>
            </c:strRef>
          </c:cat>
          <c:val>
            <c:numRef>
              <c:f>Sheet1!$B$3:$D$3</c:f>
              <c:numCache>
                <c:formatCode>General</c:formatCode>
                <c:ptCount val="3"/>
                <c:pt idx="0">
                  <c:v>119</c:v>
                </c:pt>
                <c:pt idx="1">
                  <c:v>120</c:v>
                </c:pt>
                <c:pt idx="2">
                  <c:v>126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2C6-49FB-A31A-AAA1F526DBD6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SE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2014-18</c:v>
                </c:pt>
                <c:pt idx="1">
                  <c:v>2015-19</c:v>
                </c:pt>
                <c:pt idx="2">
                  <c:v>2016-20</c:v>
                </c:pt>
              </c:strCache>
            </c:strRef>
          </c:cat>
          <c:val>
            <c:numRef>
              <c:f>Sheet1!$B$4:$D$4</c:f>
              <c:numCache>
                <c:formatCode>General</c:formatCode>
                <c:ptCount val="3"/>
                <c:pt idx="0">
                  <c:v>142</c:v>
                </c:pt>
                <c:pt idx="1">
                  <c:v>144</c:v>
                </c:pt>
                <c:pt idx="2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78-4581-890E-996578436389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TE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2014-18</c:v>
                </c:pt>
                <c:pt idx="1">
                  <c:v>2015-19</c:v>
                </c:pt>
                <c:pt idx="2">
                  <c:v>2016-20</c:v>
                </c:pt>
              </c:strCache>
            </c:strRef>
          </c:cat>
          <c:val>
            <c:numRef>
              <c:f>Sheet1!$B$5:$D$5</c:f>
              <c:numCache>
                <c:formatCode>General</c:formatCode>
                <c:ptCount val="3"/>
                <c:pt idx="0">
                  <c:v>136</c:v>
                </c:pt>
                <c:pt idx="1">
                  <c:v>135</c:v>
                </c:pt>
                <c:pt idx="2">
                  <c:v>142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78-4581-890E-996578436389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BE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2014-18</c:v>
                </c:pt>
                <c:pt idx="1">
                  <c:v>2015-19</c:v>
                </c:pt>
                <c:pt idx="2">
                  <c:v>2016-20</c:v>
                </c:pt>
              </c:strCache>
            </c:strRef>
          </c:cat>
          <c:val>
            <c:numRef>
              <c:f>Sheet1!$B$6:$D$6</c:f>
              <c:numCache>
                <c:formatCode>General</c:formatCode>
                <c:ptCount val="3"/>
                <c:pt idx="0">
                  <c:v>132</c:v>
                </c:pt>
                <c:pt idx="1">
                  <c:v>133</c:v>
                </c:pt>
                <c:pt idx="2">
                  <c:v>139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864-4082-9D68-D01AD2FC36F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24482012"/>
        <c:axId val="215273112"/>
      </c:barChart>
      <c:catAx>
        <c:axId val="62448201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273112"/>
        <c:crosses val="autoZero"/>
        <c:auto val="1"/>
        <c:lblAlgn val="ctr"/>
        <c:lblOffset val="100"/>
        <c:noMultiLvlLbl val="0"/>
      </c:catAx>
      <c:valAx>
        <c:axId val="215273112"/>
        <c:scaling>
          <c:orientation val="minMax"/>
          <c:max val="18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4482012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en-US"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8.4799382716049393E-2"/>
          <c:y val="0.88103448275862084"/>
          <c:w val="0.83186728395061726"/>
          <c:h val="0.10459770114942529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2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>
                <a:effectLst/>
              </a:rPr>
              <a:t>SE CGPA</a:t>
            </a:r>
            <a:endParaRPr lang="en-US" sz="2400" baseline="0" dirty="0">
              <a:effectLst/>
            </a:endParaRPr>
          </a:p>
        </c:rich>
      </c:tx>
      <c:layout>
        <c:manualLayout>
          <c:xMode val="edge"/>
          <c:yMode val="edge"/>
          <c:x val="0.3718441965587635"/>
          <c:y val="5.0287356321839081E-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2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3641975308642E-2"/>
          <c:y val="0.22672413793103399"/>
          <c:w val="0.90682098765432095"/>
          <c:h val="0.550201149425286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CGPA</c:v>
                </c:pt>
              </c:strCache>
            </c:strRef>
          </c:tx>
          <c:spPr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2017-18</c:v>
                </c:pt>
                <c:pt idx="1">
                  <c:v>2018-19</c:v>
                </c:pt>
                <c:pt idx="2">
                  <c:v>2019-20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3"/>
                <c:pt idx="0">
                  <c:v>8.64</c:v>
                </c:pt>
                <c:pt idx="1">
                  <c:v>8.6</c:v>
                </c:pt>
                <c:pt idx="2">
                  <c:v>8.64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C6-49FB-A31A-AAA1F526DBD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24482012"/>
        <c:axId val="215273112"/>
      </c:barChart>
      <c:catAx>
        <c:axId val="62448201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273112"/>
        <c:crosses val="autoZero"/>
        <c:auto val="1"/>
        <c:lblAlgn val="ctr"/>
        <c:lblOffset val="100"/>
        <c:noMultiLvlLbl val="0"/>
      </c:catAx>
      <c:valAx>
        <c:axId val="215273112"/>
        <c:scaling>
          <c:orientation val="minMax"/>
          <c:max val="2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4482012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8.4799382716049393E-2"/>
          <c:y val="0.88103448275862084"/>
          <c:w val="0.83186728395061726"/>
          <c:h val="0.10459770114942529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2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>
                <a:effectLst/>
              </a:rPr>
              <a:t>TE CGPA</a:t>
            </a:r>
            <a:endParaRPr lang="en-US" sz="2400" baseline="0" dirty="0">
              <a:effectLst/>
            </a:endParaRPr>
          </a:p>
        </c:rich>
      </c:tx>
      <c:layout>
        <c:manualLayout>
          <c:xMode val="edge"/>
          <c:yMode val="edge"/>
          <c:x val="0.3718441965587635"/>
          <c:y val="5.0287356321839081E-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2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3641975308642E-2"/>
          <c:y val="0.22672413793103399"/>
          <c:w val="0.90682098765432095"/>
          <c:h val="0.550201149425286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CGPA</c:v>
                </c:pt>
              </c:strCache>
            </c:strRef>
          </c:tx>
          <c:spPr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2017-18</c:v>
                </c:pt>
                <c:pt idx="1">
                  <c:v>2018-19</c:v>
                </c:pt>
                <c:pt idx="2">
                  <c:v>2019-20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3"/>
                <c:pt idx="0">
                  <c:v>8.52</c:v>
                </c:pt>
                <c:pt idx="1">
                  <c:v>8.27</c:v>
                </c:pt>
                <c:pt idx="2">
                  <c:v>8.82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C6-49FB-A31A-AAA1F526DBD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24482012"/>
        <c:axId val="215273112"/>
      </c:barChart>
      <c:catAx>
        <c:axId val="62448201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273112"/>
        <c:crosses val="autoZero"/>
        <c:auto val="1"/>
        <c:lblAlgn val="ctr"/>
        <c:lblOffset val="100"/>
        <c:noMultiLvlLbl val="0"/>
      </c:catAx>
      <c:valAx>
        <c:axId val="215273112"/>
        <c:scaling>
          <c:orientation val="minMax"/>
          <c:max val="2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4482012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8.4799382716049393E-2"/>
          <c:y val="0.88103448275862084"/>
          <c:w val="0.83186728395061726"/>
          <c:h val="0.10459770114942529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2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1" dirty="0"/>
              <a:t>Batch </a:t>
            </a:r>
            <a:r>
              <a:rPr lang="en-US" sz="2400" b="1" i="0" u="none" strike="noStrike" baseline="0" dirty="0">
                <a:effectLst/>
              </a:rPr>
              <a:t>(2015-19) </a:t>
            </a:r>
            <a:r>
              <a:rPr lang="en-US" sz="2400" b="1" dirty="0"/>
              <a:t> Performance</a:t>
            </a:r>
          </a:p>
          <a:p>
            <a:pPr defTabSz="914400">
              <a:defRPr sz="2400" b="1"/>
            </a:pPr>
            <a:r>
              <a:rPr lang="en-US" sz="2400" b="1" dirty="0"/>
              <a:t>Graduation Year 18-19</a:t>
            </a:r>
          </a:p>
        </c:rich>
      </c:tx>
      <c:layout>
        <c:manualLayout>
          <c:xMode val="edge"/>
          <c:yMode val="edge"/>
          <c:x val="0.23495370370370372"/>
          <c:y val="2.0239988434292325E-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2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7114197530864203E-2"/>
          <c:y val="0.27425184328466101"/>
          <c:w val="0.91029320987654305"/>
          <c:h val="0.52051467399161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Pass Stud (%)</c:v>
                </c:pt>
              </c:strCache>
            </c:strRef>
          </c:tx>
          <c:spPr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2016-17 @ SE</c:v>
                </c:pt>
                <c:pt idx="1">
                  <c:v>2017-18 @ TE</c:v>
                </c:pt>
                <c:pt idx="2">
                  <c:v>2018-19 @ BE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3"/>
                <c:pt idx="0">
                  <c:v>75.34</c:v>
                </c:pt>
                <c:pt idx="1">
                  <c:v>86.39</c:v>
                </c:pt>
                <c:pt idx="2">
                  <c:v>97.86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21-40A0-9D69-5F7CE05AEED5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Fail Stud (%)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Sheet1!$B$1:$D$1</c:f>
              <c:strCache>
                <c:ptCount val="3"/>
                <c:pt idx="0">
                  <c:v>2016-17 @ SE</c:v>
                </c:pt>
                <c:pt idx="1">
                  <c:v>2017-18 @ TE</c:v>
                </c:pt>
                <c:pt idx="2">
                  <c:v>2018-19 @ BE</c:v>
                </c:pt>
              </c:strCache>
            </c:strRef>
          </c:cat>
          <c:val>
            <c:numRef>
              <c:f>Sheet1!$B$3:$D$3</c:f>
              <c:numCache>
                <c:formatCode>General</c:formatCode>
                <c:ptCount val="3"/>
                <c:pt idx="0">
                  <c:v>24.66</c:v>
                </c:pt>
                <c:pt idx="1">
                  <c:v>13.61</c:v>
                </c:pt>
                <c:pt idx="2">
                  <c:v>2.14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D21-40A0-9D69-5F7CE05AEED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24482012"/>
        <c:axId val="215273112"/>
      </c:barChart>
      <c:catAx>
        <c:axId val="62448201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273112"/>
        <c:crosses val="autoZero"/>
        <c:auto val="1"/>
        <c:lblAlgn val="ctr"/>
        <c:lblOffset val="100"/>
        <c:noMultiLvlLbl val="0"/>
      </c:catAx>
      <c:valAx>
        <c:axId val="215273112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4482012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en-US"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20740740740740701"/>
          <c:y val="0.90834176666184796"/>
          <c:w val="0.57121913580246897"/>
          <c:h val="8.7321092959375499E-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2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1" dirty="0"/>
              <a:t>Batch </a:t>
            </a:r>
            <a:r>
              <a:rPr lang="en-US" sz="2400" b="1" i="0" u="none" strike="noStrike" baseline="0" dirty="0">
                <a:effectLst/>
              </a:rPr>
              <a:t>(2014-18) </a:t>
            </a:r>
            <a:r>
              <a:rPr lang="en-US" sz="2400" b="1" dirty="0"/>
              <a:t> Performance</a:t>
            </a:r>
          </a:p>
          <a:p>
            <a:pPr defTabSz="914400">
              <a:defRPr sz="2400" b="1"/>
            </a:pPr>
            <a:r>
              <a:rPr lang="en-US" sz="2400" b="1" dirty="0"/>
              <a:t>Graduation Year 17-18</a:t>
            </a:r>
          </a:p>
        </c:rich>
      </c:tx>
      <c:layout>
        <c:manualLayout>
          <c:xMode val="edge"/>
          <c:yMode val="edge"/>
          <c:x val="0.23568666763876739"/>
          <c:y val="1.4367816091954023E-3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2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3641975308642E-2"/>
          <c:y val="0.22672413793103399"/>
          <c:w val="0.90859567901234595"/>
          <c:h val="0.534109195402298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Pass Stud ( % )</c:v>
                </c:pt>
              </c:strCache>
            </c:strRef>
          </c:tx>
          <c:spPr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2015-16 @ SE</c:v>
                </c:pt>
                <c:pt idx="1">
                  <c:v>2016-17 @ TE</c:v>
                </c:pt>
                <c:pt idx="2">
                  <c:v>2017-18 @ BE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3"/>
                <c:pt idx="0">
                  <c:v>83.33</c:v>
                </c:pt>
                <c:pt idx="1">
                  <c:v>93.48</c:v>
                </c:pt>
                <c:pt idx="2">
                  <c:v>94.23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01-484D-97F3-03229E4694CB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Fail Stud ( % 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Sheet1!$B$1:$D$1</c:f>
              <c:strCache>
                <c:ptCount val="3"/>
                <c:pt idx="0">
                  <c:v>2015-16 @ SE</c:v>
                </c:pt>
                <c:pt idx="1">
                  <c:v>2016-17 @ TE</c:v>
                </c:pt>
                <c:pt idx="2">
                  <c:v>2017-18 @ BE</c:v>
                </c:pt>
              </c:strCache>
            </c:strRef>
          </c:cat>
          <c:val>
            <c:numRef>
              <c:f>Sheet1!$B$3:$D$3</c:f>
              <c:numCache>
                <c:formatCode>General</c:formatCode>
                <c:ptCount val="3"/>
                <c:pt idx="0">
                  <c:v>16.670000000000002</c:v>
                </c:pt>
                <c:pt idx="1">
                  <c:v>6.52</c:v>
                </c:pt>
                <c:pt idx="2">
                  <c:v>6.38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901-484D-97F3-03229E4694C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24482012"/>
        <c:axId val="215273112"/>
      </c:barChart>
      <c:catAx>
        <c:axId val="62448201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273112"/>
        <c:crosses val="autoZero"/>
        <c:auto val="1"/>
        <c:lblAlgn val="ctr"/>
        <c:lblOffset val="100"/>
        <c:noMultiLvlLbl val="0"/>
      </c:catAx>
      <c:valAx>
        <c:axId val="215273112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44820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en-US"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19274691358024701"/>
          <c:y val="0.88247126436781598"/>
          <c:w val="0.66921296296296295"/>
          <c:h val="8.73563218390805E-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2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1" dirty="0"/>
              <a:t>Batch </a:t>
            </a:r>
            <a:r>
              <a:rPr lang="en-US" sz="2400" b="1" i="0" u="none" strike="noStrike" baseline="0" dirty="0">
                <a:effectLst/>
              </a:rPr>
              <a:t>(2013-17) </a:t>
            </a:r>
            <a:r>
              <a:rPr lang="en-US" sz="2400" b="1" dirty="0"/>
              <a:t> Performance</a:t>
            </a:r>
          </a:p>
          <a:p>
            <a:pPr defTabSz="914400">
              <a:defRPr sz="2400" b="1"/>
            </a:pPr>
            <a:r>
              <a:rPr lang="en-US" sz="2400" b="1" dirty="0"/>
              <a:t>Graduation Year 16-17</a:t>
            </a:r>
          </a:p>
        </c:rich>
      </c:tx>
      <c:layout>
        <c:manualLayout>
          <c:xMode val="edge"/>
          <c:yMode val="edge"/>
          <c:x val="0.23530098668222027"/>
          <c:y val="1.867816091954023E-3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2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3641975308642E-2"/>
          <c:y val="0.22672413793103399"/>
          <c:w val="0.91723765432098803"/>
          <c:h val="0.5405747126436779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Pass Stud (%)</c:v>
                </c:pt>
              </c:strCache>
            </c:strRef>
          </c:tx>
          <c:spPr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2014-15 @ SE</c:v>
                </c:pt>
                <c:pt idx="1">
                  <c:v>2015-16 @ TE</c:v>
                </c:pt>
                <c:pt idx="2">
                  <c:v>2016-17 @ BE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3"/>
                <c:pt idx="0">
                  <c:v>83.67</c:v>
                </c:pt>
                <c:pt idx="1">
                  <c:v>79.05</c:v>
                </c:pt>
                <c:pt idx="2">
                  <c:v>95.95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EA-46D1-A02A-7F82C44BF4DD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Fail Stud (%)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Sheet1!$B$1:$D$1</c:f>
              <c:strCache>
                <c:ptCount val="3"/>
                <c:pt idx="0">
                  <c:v>2014-15 @ SE</c:v>
                </c:pt>
                <c:pt idx="1">
                  <c:v>2015-16 @ TE</c:v>
                </c:pt>
                <c:pt idx="2">
                  <c:v>2016-17 @ BE</c:v>
                </c:pt>
              </c:strCache>
            </c:strRef>
          </c:cat>
          <c:val>
            <c:numRef>
              <c:f>Sheet1!$B$3:$D$3</c:f>
              <c:numCache>
                <c:formatCode>General</c:formatCode>
                <c:ptCount val="3"/>
                <c:pt idx="0">
                  <c:v>16.3</c:v>
                </c:pt>
                <c:pt idx="1">
                  <c:v>20.95</c:v>
                </c:pt>
                <c:pt idx="2">
                  <c:v>4.05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DEA-46D1-A02A-7F82C44BF4D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24482012"/>
        <c:axId val="215273112"/>
      </c:barChart>
      <c:catAx>
        <c:axId val="62448201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273112"/>
        <c:crosses val="autoZero"/>
        <c:auto val="1"/>
        <c:lblAlgn val="ctr"/>
        <c:lblOffset val="100"/>
        <c:noMultiLvlLbl val="0"/>
      </c:catAx>
      <c:valAx>
        <c:axId val="215273112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44820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en-US"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233564814814815"/>
          <c:y val="0.87600574712643697"/>
          <c:w val="0.57453703703703696"/>
          <c:h val="8.73563218390805E-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2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1" dirty="0"/>
              <a:t>Batch </a:t>
            </a:r>
            <a:r>
              <a:rPr lang="en-US" sz="2400" b="1" i="0" u="none" strike="noStrike" baseline="0" dirty="0">
                <a:effectLst/>
              </a:rPr>
              <a:t>(2012-16) </a:t>
            </a:r>
            <a:r>
              <a:rPr lang="en-US" sz="2400" b="1" dirty="0"/>
              <a:t> Performance</a:t>
            </a:r>
          </a:p>
          <a:p>
            <a:pPr defTabSz="914400">
              <a:defRPr sz="2400" b="1"/>
            </a:pPr>
            <a:r>
              <a:rPr lang="en-US" sz="2400" b="1" dirty="0"/>
              <a:t>Graduation Year 15-16</a:t>
            </a:r>
          </a:p>
        </c:rich>
      </c:tx>
      <c:layout>
        <c:manualLayout>
          <c:xMode val="edge"/>
          <c:yMode val="edge"/>
          <c:x val="0.23584111013901041"/>
          <c:y val="1.5804597701149427E-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2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3641975308642E-2"/>
          <c:y val="0.22672413793103399"/>
          <c:w val="0.90682098765432095"/>
          <c:h val="0.550201149425286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Pass Stud (%)</c:v>
                </c:pt>
              </c:strCache>
            </c:strRef>
          </c:tx>
          <c:spPr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2013-14 @ SE</c:v>
                </c:pt>
                <c:pt idx="1">
                  <c:v>2014-15 @ TE</c:v>
                </c:pt>
                <c:pt idx="2">
                  <c:v>2015-16 @ BE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3"/>
                <c:pt idx="0">
                  <c:v>82.99</c:v>
                </c:pt>
                <c:pt idx="1">
                  <c:v>84.31</c:v>
                </c:pt>
                <c:pt idx="2">
                  <c:v>89.31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C6-49FB-A31A-AAA1F526DBD6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Fail Stud (%)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Sheet1!$B$1:$D$1</c:f>
              <c:strCache>
                <c:ptCount val="3"/>
                <c:pt idx="0">
                  <c:v>2013-14 @ SE</c:v>
                </c:pt>
                <c:pt idx="1">
                  <c:v>2014-15 @ TE</c:v>
                </c:pt>
                <c:pt idx="2">
                  <c:v>2015-16 @ BE</c:v>
                </c:pt>
              </c:strCache>
            </c:strRef>
          </c:cat>
          <c:val>
            <c:numRef>
              <c:f>Sheet1!$B$3:$D$3</c:f>
              <c:numCache>
                <c:formatCode>General</c:formatCode>
                <c:ptCount val="3"/>
                <c:pt idx="0">
                  <c:v>17.010000000000002</c:v>
                </c:pt>
                <c:pt idx="1">
                  <c:v>15.69</c:v>
                </c:pt>
                <c:pt idx="2">
                  <c:v>10.69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2C6-49FB-A31A-AAA1F526DBD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24482012"/>
        <c:axId val="215273112"/>
      </c:barChart>
      <c:catAx>
        <c:axId val="62448201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273112"/>
        <c:crosses val="autoZero"/>
        <c:auto val="1"/>
        <c:lblAlgn val="ctr"/>
        <c:lblOffset val="100"/>
        <c:noMultiLvlLbl val="0"/>
      </c:catAx>
      <c:valAx>
        <c:axId val="215273112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44820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en-US"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242206790123457"/>
          <c:y val="0.89540229885057498"/>
          <c:w val="0.61450617283950604"/>
          <c:h val="8.73563218390805E-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2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>
                <a:effectLst/>
              </a:rPr>
              <a:t>Batch 2014-18</a:t>
            </a:r>
            <a:endParaRPr lang="en-IN" sz="3200" dirty="0">
              <a:effectLst/>
            </a:endParaRPr>
          </a:p>
        </c:rich>
      </c:tx>
      <c:layout>
        <c:manualLayout>
          <c:xMode val="edge"/>
          <c:yMode val="edge"/>
          <c:x val="0.3718441965587635"/>
          <c:y val="5.0287356321839081E-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2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3641975308642E-2"/>
          <c:y val="0.22672413793103399"/>
          <c:w val="0.90682098765432095"/>
          <c:h val="0.550201149425286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Dist</c:v>
                </c:pt>
              </c:strCache>
            </c:strRef>
          </c:tx>
          <c:spPr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2015-16 @ SE</c:v>
                </c:pt>
                <c:pt idx="1">
                  <c:v>2016-17 @ TE</c:v>
                </c:pt>
                <c:pt idx="2">
                  <c:v>2017-18 @ BE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3"/>
                <c:pt idx="0">
                  <c:v>58.67</c:v>
                </c:pt>
                <c:pt idx="1">
                  <c:v>72.459999999999994</c:v>
                </c:pt>
                <c:pt idx="2">
                  <c:v>92.86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C6-49FB-A31A-AAA1F526DBD6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First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Sheet1!$B$1:$D$1</c:f>
              <c:strCache>
                <c:ptCount val="3"/>
                <c:pt idx="0">
                  <c:v>2015-16 @ SE</c:v>
                </c:pt>
                <c:pt idx="1">
                  <c:v>2016-17 @ TE</c:v>
                </c:pt>
                <c:pt idx="2">
                  <c:v>2017-18 @ BE</c:v>
                </c:pt>
              </c:strCache>
            </c:strRef>
          </c:cat>
          <c:val>
            <c:numRef>
              <c:f>Sheet1!$B$3:$D$3</c:f>
              <c:numCache>
                <c:formatCode>General</c:formatCode>
                <c:ptCount val="3"/>
                <c:pt idx="0">
                  <c:v>19.329999999999998</c:v>
                </c:pt>
                <c:pt idx="1">
                  <c:v>15.94</c:v>
                </c:pt>
                <c:pt idx="2">
                  <c:v>1.43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2C6-49FB-A31A-AAA1F526DBD6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HSC</c:v>
                </c:pt>
              </c:strCache>
            </c:strRef>
          </c:tx>
          <c:spPr>
            <a:solidFill>
              <a:srgbClr val="A4D76B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2015-16 @ SE</c:v>
                </c:pt>
                <c:pt idx="1">
                  <c:v>2016-17 @ TE</c:v>
                </c:pt>
                <c:pt idx="2">
                  <c:v>2017-18 @ BE</c:v>
                </c:pt>
              </c:strCache>
            </c:strRef>
          </c:cat>
          <c:val>
            <c:numRef>
              <c:f>Sheet1!$B$4:$D$4</c:f>
              <c:numCache>
                <c:formatCode>General</c:formatCode>
                <c:ptCount val="3"/>
                <c:pt idx="0">
                  <c:v>4.67</c:v>
                </c:pt>
                <c:pt idx="1">
                  <c:v>5.07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78-4581-890E-996578436389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SC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2015-16 @ SE</c:v>
                </c:pt>
                <c:pt idx="1">
                  <c:v>2016-17 @ TE</c:v>
                </c:pt>
                <c:pt idx="2">
                  <c:v>2017-18 @ BE</c:v>
                </c:pt>
              </c:strCache>
            </c:strRef>
          </c:cat>
          <c:val>
            <c:numRef>
              <c:f>Sheet1!$B$5:$D$5</c:f>
              <c:numCache>
                <c:formatCode>General</c:formatCode>
                <c:ptCount val="3"/>
                <c:pt idx="0">
                  <c:v>0.67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78-4581-890E-996578436389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ATKT+FAIL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2015-16 @ SE</c:v>
                </c:pt>
                <c:pt idx="1">
                  <c:v>2016-17 @ TE</c:v>
                </c:pt>
                <c:pt idx="2">
                  <c:v>2017-18 @ BE</c:v>
                </c:pt>
              </c:strCache>
            </c:strRef>
          </c:cat>
          <c:val>
            <c:numRef>
              <c:f>Sheet1!$B$6:$D$6</c:f>
              <c:numCache>
                <c:formatCode>General</c:formatCode>
                <c:ptCount val="3"/>
                <c:pt idx="0">
                  <c:v>16.670000000000002</c:v>
                </c:pt>
                <c:pt idx="1">
                  <c:v>6.52</c:v>
                </c:pt>
                <c:pt idx="2">
                  <c:v>6.38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AA3-4D1F-B279-FD050A87085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24482012"/>
        <c:axId val="215273112"/>
      </c:barChart>
      <c:catAx>
        <c:axId val="62448201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273112"/>
        <c:crosses val="autoZero"/>
        <c:auto val="1"/>
        <c:lblAlgn val="ctr"/>
        <c:lblOffset val="100"/>
        <c:noMultiLvlLbl val="0"/>
      </c:catAx>
      <c:valAx>
        <c:axId val="215273112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44820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en-US"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8.4799382716049393E-2"/>
          <c:y val="0.88103448275862084"/>
          <c:w val="0.83186728395061726"/>
          <c:h val="0.10459770114942529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2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>
                <a:effectLst/>
              </a:rPr>
              <a:t>Batch 2015-19</a:t>
            </a:r>
          </a:p>
        </c:rich>
      </c:tx>
      <c:layout>
        <c:manualLayout>
          <c:xMode val="edge"/>
          <c:yMode val="edge"/>
          <c:x val="0.3718441965587635"/>
          <c:y val="5.0287356321839081E-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2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3641975308642E-2"/>
          <c:y val="0.22672413793103399"/>
          <c:w val="0.90682098765432095"/>
          <c:h val="0.550201149425286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Dist</c:v>
                </c:pt>
              </c:strCache>
            </c:strRef>
          </c:tx>
          <c:spPr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2016-17 @ SE</c:v>
                </c:pt>
                <c:pt idx="1">
                  <c:v>2017-18 @ TE</c:v>
                </c:pt>
                <c:pt idx="2">
                  <c:v>2018-19 @ BE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3"/>
                <c:pt idx="0">
                  <c:v>70.55</c:v>
                </c:pt>
                <c:pt idx="1">
                  <c:v>71.430000000000007</c:v>
                </c:pt>
                <c:pt idx="2">
                  <c:v>87.14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C6-49FB-A31A-AAA1F526DBD6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First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Sheet1!$B$1:$D$1</c:f>
              <c:strCache>
                <c:ptCount val="3"/>
                <c:pt idx="0">
                  <c:v>2016-17 @ SE</c:v>
                </c:pt>
                <c:pt idx="1">
                  <c:v>2017-18 @ TE</c:v>
                </c:pt>
                <c:pt idx="2">
                  <c:v>2018-19 @ BE</c:v>
                </c:pt>
              </c:strCache>
            </c:strRef>
          </c:cat>
          <c:val>
            <c:numRef>
              <c:f>Sheet1!$B$3:$D$3</c:f>
              <c:numCache>
                <c:formatCode>General</c:formatCode>
                <c:ptCount val="3"/>
                <c:pt idx="0">
                  <c:v>4.79</c:v>
                </c:pt>
                <c:pt idx="1">
                  <c:v>14.29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2C6-49FB-A31A-AAA1F526DBD6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HSC</c:v>
                </c:pt>
              </c:strCache>
            </c:strRef>
          </c:tx>
          <c:spPr>
            <a:solidFill>
              <a:srgbClr val="A4D76B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2016-17 @ SE</c:v>
                </c:pt>
                <c:pt idx="1">
                  <c:v>2017-18 @ TE</c:v>
                </c:pt>
                <c:pt idx="2">
                  <c:v>2018-19 @ BE</c:v>
                </c:pt>
              </c:strCache>
            </c:strRef>
          </c:cat>
          <c:val>
            <c:numRef>
              <c:f>Sheet1!$B$4:$D$4</c:f>
              <c:numCache>
                <c:formatCode>General</c:formatCode>
                <c:ptCount val="3"/>
                <c:pt idx="0">
                  <c:v>0</c:v>
                </c:pt>
                <c:pt idx="1">
                  <c:v>0.68</c:v>
                </c:pt>
                <c:pt idx="2">
                  <c:v>0.71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78-4581-890E-996578436389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SC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2016-17 @ SE</c:v>
                </c:pt>
                <c:pt idx="1">
                  <c:v>2017-18 @ TE</c:v>
                </c:pt>
                <c:pt idx="2">
                  <c:v>2018-19 @ BE</c:v>
                </c:pt>
              </c:strCache>
            </c:strRef>
          </c:cat>
          <c:val>
            <c:numRef>
              <c:f>Sheet1!$B$5:$D$5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78-4581-890E-996578436389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ATKT+FAIL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2016-17 @ SE</c:v>
                </c:pt>
                <c:pt idx="1">
                  <c:v>2017-18 @ TE</c:v>
                </c:pt>
                <c:pt idx="2">
                  <c:v>2018-19 @ BE</c:v>
                </c:pt>
              </c:strCache>
            </c:strRef>
          </c:cat>
          <c:val>
            <c:numRef>
              <c:f>Sheet1!$B$6:$D$6</c:f>
              <c:numCache>
                <c:formatCode>General</c:formatCode>
                <c:ptCount val="3"/>
                <c:pt idx="0">
                  <c:v>24.66</c:v>
                </c:pt>
                <c:pt idx="1">
                  <c:v>13.61</c:v>
                </c:pt>
                <c:pt idx="2">
                  <c:v>2.14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AA3-4D1F-B279-FD050A87085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24482012"/>
        <c:axId val="215273112"/>
      </c:barChart>
      <c:catAx>
        <c:axId val="62448201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273112"/>
        <c:crosses val="autoZero"/>
        <c:auto val="1"/>
        <c:lblAlgn val="ctr"/>
        <c:lblOffset val="100"/>
        <c:noMultiLvlLbl val="0"/>
      </c:catAx>
      <c:valAx>
        <c:axId val="215273112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44820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en-US"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8.4799382716049393E-2"/>
          <c:y val="0.88103448275862084"/>
          <c:w val="0.83186728395061726"/>
          <c:h val="0.10459770114942529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2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>
                <a:effectLst/>
              </a:rPr>
              <a:t>Batch 2016-20</a:t>
            </a:r>
          </a:p>
        </c:rich>
      </c:tx>
      <c:layout>
        <c:manualLayout>
          <c:xMode val="edge"/>
          <c:yMode val="edge"/>
          <c:x val="0.3718441965587635"/>
          <c:y val="5.0287356321839081E-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2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3641975308642E-2"/>
          <c:y val="0.22672413793103399"/>
          <c:w val="0.90682098765432095"/>
          <c:h val="0.550201149425286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Dist</c:v>
                </c:pt>
              </c:strCache>
            </c:strRef>
          </c:tx>
          <c:spPr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2017-18 @ SE</c:v>
                </c:pt>
                <c:pt idx="1">
                  <c:v>2018-19 @ TE</c:v>
                </c:pt>
                <c:pt idx="2">
                  <c:v>2019-20 @ BE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3"/>
                <c:pt idx="0">
                  <c:v>62.91</c:v>
                </c:pt>
                <c:pt idx="1">
                  <c:v>70.95</c:v>
                </c:pt>
                <c:pt idx="2">
                  <c:v>96.05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C6-49FB-A31A-AAA1F526DBD6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First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Sheet1!$B$1:$D$1</c:f>
              <c:strCache>
                <c:ptCount val="3"/>
                <c:pt idx="0">
                  <c:v>2017-18 @ SE</c:v>
                </c:pt>
                <c:pt idx="1">
                  <c:v>2018-19 @ TE</c:v>
                </c:pt>
                <c:pt idx="2">
                  <c:v>2019-20 @ BE</c:v>
                </c:pt>
              </c:strCache>
            </c:strRef>
          </c:cat>
          <c:val>
            <c:numRef>
              <c:f>Sheet1!$B$3:$D$3</c:f>
              <c:numCache>
                <c:formatCode>General</c:formatCode>
                <c:ptCount val="3"/>
                <c:pt idx="0">
                  <c:v>7.28</c:v>
                </c:pt>
                <c:pt idx="1">
                  <c:v>12.84</c:v>
                </c:pt>
                <c:pt idx="2">
                  <c:v>2.63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2C6-49FB-A31A-AAA1F526DBD6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HSC</c:v>
                </c:pt>
              </c:strCache>
            </c:strRef>
          </c:tx>
          <c:spPr>
            <a:solidFill>
              <a:srgbClr val="A4D76B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2017-18 @ SE</c:v>
                </c:pt>
                <c:pt idx="1">
                  <c:v>2018-19 @ TE</c:v>
                </c:pt>
                <c:pt idx="2">
                  <c:v>2019-20 @ BE</c:v>
                </c:pt>
              </c:strCache>
            </c:strRef>
          </c:cat>
          <c:val>
            <c:numRef>
              <c:f>Sheet1!$B$4:$D$4</c:f>
              <c:numCache>
                <c:formatCode>General</c:formatCode>
                <c:ptCount val="3"/>
                <c:pt idx="0">
                  <c:v>0.66</c:v>
                </c:pt>
                <c:pt idx="1">
                  <c:v>4.05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78-4581-890E-996578436389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SC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2017-18 @ SE</c:v>
                </c:pt>
                <c:pt idx="1">
                  <c:v>2018-19 @ TE</c:v>
                </c:pt>
                <c:pt idx="2">
                  <c:v>2019-20 @ BE</c:v>
                </c:pt>
              </c:strCache>
            </c:strRef>
          </c:cat>
          <c:val>
            <c:numRef>
              <c:f>Sheet1!$B$5:$D$5</c:f>
              <c:numCache>
                <c:formatCode>General</c:formatCode>
                <c:ptCount val="3"/>
                <c:pt idx="0">
                  <c:v>0</c:v>
                </c:pt>
                <c:pt idx="1">
                  <c:v>0.68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78-4581-890E-996578436389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ATKT+FAIL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2017-18 @ SE</c:v>
                </c:pt>
                <c:pt idx="1">
                  <c:v>2018-19 @ TE</c:v>
                </c:pt>
                <c:pt idx="2">
                  <c:v>2019-20 @ BE</c:v>
                </c:pt>
              </c:strCache>
            </c:strRef>
          </c:cat>
          <c:val>
            <c:numRef>
              <c:f>Sheet1!$B$6:$D$6</c:f>
              <c:numCache>
                <c:formatCode>General</c:formatCode>
                <c:ptCount val="3"/>
                <c:pt idx="0">
                  <c:v>29.14</c:v>
                </c:pt>
                <c:pt idx="1">
                  <c:v>11.49</c:v>
                </c:pt>
                <c:pt idx="2">
                  <c:v>1.32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AA3-4D1F-B279-FD050A87085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24482012"/>
        <c:axId val="215273112"/>
      </c:barChart>
      <c:catAx>
        <c:axId val="62448201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273112"/>
        <c:crosses val="autoZero"/>
        <c:auto val="1"/>
        <c:lblAlgn val="ctr"/>
        <c:lblOffset val="100"/>
        <c:noMultiLvlLbl val="0"/>
      </c:catAx>
      <c:valAx>
        <c:axId val="215273112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44820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en-US"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8.4799382716049393E-2"/>
          <c:y val="0.88103448275862084"/>
          <c:w val="0.83186728395061726"/>
          <c:h val="0.10459770114942529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2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>
                <a:effectLst/>
              </a:rPr>
              <a:t>Without</a:t>
            </a:r>
            <a:r>
              <a:rPr lang="en-US" sz="2400" baseline="0" dirty="0">
                <a:effectLst/>
              </a:rPr>
              <a:t> ATKT</a:t>
            </a:r>
          </a:p>
        </c:rich>
      </c:tx>
      <c:layout>
        <c:manualLayout>
          <c:xMode val="edge"/>
          <c:yMode val="edge"/>
          <c:x val="0.3718441965587635"/>
          <c:y val="5.0287356321839081E-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2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3641975308642E-2"/>
          <c:y val="0.22672413793103399"/>
          <c:w val="0.90682098765432095"/>
          <c:h val="0.550201149425286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TOTAL STUD</c:v>
                </c:pt>
              </c:strCache>
            </c:strRef>
          </c:tx>
          <c:spPr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2014-18</c:v>
                </c:pt>
                <c:pt idx="1">
                  <c:v>2015-19</c:v>
                </c:pt>
                <c:pt idx="2">
                  <c:v>2016-20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3"/>
                <c:pt idx="0">
                  <c:v>153</c:v>
                </c:pt>
                <c:pt idx="1">
                  <c:v>149</c:v>
                </c:pt>
                <c:pt idx="2">
                  <c:v>156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C6-49FB-A31A-AAA1F526DBD6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FE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Sheet1!$B$1:$D$1</c:f>
              <c:strCache>
                <c:ptCount val="3"/>
                <c:pt idx="0">
                  <c:v>2014-18</c:v>
                </c:pt>
                <c:pt idx="1">
                  <c:v>2015-19</c:v>
                </c:pt>
                <c:pt idx="2">
                  <c:v>2016-20</c:v>
                </c:pt>
              </c:strCache>
            </c:strRef>
          </c:cat>
          <c:val>
            <c:numRef>
              <c:f>Sheet1!$B$3:$D$3</c:f>
              <c:numCache>
                <c:formatCode>General</c:formatCode>
                <c:ptCount val="3"/>
                <c:pt idx="0">
                  <c:v>110</c:v>
                </c:pt>
                <c:pt idx="1">
                  <c:v>87</c:v>
                </c:pt>
                <c:pt idx="2">
                  <c:v>113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2C6-49FB-A31A-AAA1F526DBD6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SE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2014-18</c:v>
                </c:pt>
                <c:pt idx="1">
                  <c:v>2015-19</c:v>
                </c:pt>
                <c:pt idx="2">
                  <c:v>2016-20</c:v>
                </c:pt>
              </c:strCache>
            </c:strRef>
          </c:cat>
          <c:val>
            <c:numRef>
              <c:f>Sheet1!$B$4:$D$4</c:f>
              <c:numCache>
                <c:formatCode>General</c:formatCode>
                <c:ptCount val="3"/>
                <c:pt idx="0">
                  <c:v>121</c:v>
                </c:pt>
                <c:pt idx="1">
                  <c:v>85</c:v>
                </c:pt>
                <c:pt idx="2">
                  <c:v>103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78-4581-890E-996578436389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TE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2014-18</c:v>
                </c:pt>
                <c:pt idx="1">
                  <c:v>2015-19</c:v>
                </c:pt>
                <c:pt idx="2">
                  <c:v>2016-20</c:v>
                </c:pt>
              </c:strCache>
            </c:strRef>
          </c:cat>
          <c:val>
            <c:numRef>
              <c:f>Sheet1!$B$5:$D$5</c:f>
              <c:numCache>
                <c:formatCode>General</c:formatCode>
                <c:ptCount val="3"/>
                <c:pt idx="0">
                  <c:v>117</c:v>
                </c:pt>
                <c:pt idx="1">
                  <c:v>75</c:v>
                </c:pt>
                <c:pt idx="2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78-4581-890E-996578436389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BE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2014-18</c:v>
                </c:pt>
                <c:pt idx="1">
                  <c:v>2015-19</c:v>
                </c:pt>
                <c:pt idx="2">
                  <c:v>2016-20</c:v>
                </c:pt>
              </c:strCache>
            </c:strRef>
          </c:cat>
          <c:val>
            <c:numRef>
              <c:f>Sheet1!$B$6:$D$6</c:f>
              <c:numCache>
                <c:formatCode>General</c:formatCode>
                <c:ptCount val="3"/>
                <c:pt idx="0">
                  <c:v>116</c:v>
                </c:pt>
                <c:pt idx="1">
                  <c:v>75</c:v>
                </c:pt>
                <c:pt idx="2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864-4082-9D68-D01AD2FC36F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24482012"/>
        <c:axId val="215273112"/>
      </c:barChart>
      <c:catAx>
        <c:axId val="62448201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273112"/>
        <c:crosses val="autoZero"/>
        <c:auto val="1"/>
        <c:lblAlgn val="ctr"/>
        <c:lblOffset val="100"/>
        <c:noMultiLvlLbl val="0"/>
      </c:catAx>
      <c:valAx>
        <c:axId val="215273112"/>
        <c:scaling>
          <c:orientation val="minMax"/>
          <c:max val="18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4482012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en-US"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8.4799382716049393E-2"/>
          <c:y val="0.88103448275862084"/>
          <c:w val="0.83186728395061726"/>
          <c:h val="0.10459770114942529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FF4226B-E93B-43B4-98A6-FE977720EBD1}" type="datetimeFigureOut">
              <a:rPr lang="en-US"/>
              <a:t>6/1/2021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121E69A-8B15-4B08-9EEF-5A80B10F4AA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39C42D3-8EA3-4048-A86F-CAC11E74691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00"/>
            <a:ext cx="7772400" cy="1470025"/>
          </a:xfrm>
          <a:prstGeom prst="rect">
            <a:avLst/>
          </a:prstGeom>
        </p:spPr>
        <p:txBody>
          <a:bodyPr anchor="ctr" anchorCtr="0"/>
          <a:lstStyle>
            <a:lvl1pPr>
              <a:defRPr sz="3600">
                <a:solidFill>
                  <a:schemeClr val="accent6">
                    <a:lumMod val="75000"/>
                  </a:schemeClr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7620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41F2F3-8D15-443E-B721-754A15B682BD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8229600" cy="5334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C00000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51BB17-A3FD-4128-B768-109B3C4353E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126162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1261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F1D458-8667-42B1-BE67-8123D00BAF8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99458"/>
            <a:ext cx="8229600" cy="442912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AC0000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E2AC86-A2A9-4C3E-A268-4E73572D96B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32E519-30AD-48DC-BAFF-1E60DC155F4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28720"/>
            <a:ext cx="8229600" cy="47148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C00000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0DF603-6062-4234-A40E-6168CA78DAD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07618"/>
            <a:ext cx="8229600" cy="427038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C00000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943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8919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4943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8919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00C34-7225-451D-BBAB-00984BCA1610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71576"/>
            <a:ext cx="8229600" cy="4270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D280DD-E174-4B98-A34A-464AE368D94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D5EB46-DCFB-46BB-A7AE-36C70431EC1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208315"/>
            <a:ext cx="8153400" cy="381001"/>
          </a:xfrm>
          <a:prstGeom prst="rect">
            <a:avLst/>
          </a:prstGeom>
        </p:spPr>
        <p:txBody>
          <a:bodyPr anchor="b"/>
          <a:lstStyle>
            <a:lvl1pPr algn="ctr">
              <a:defRPr sz="2800" b="1">
                <a:solidFill>
                  <a:srgbClr val="C00000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828800"/>
            <a:ext cx="5111750" cy="457297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28800"/>
            <a:ext cx="3008313" cy="45729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10185E-7526-4263-8554-0072581BF20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752599"/>
            <a:ext cx="5486400" cy="29749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A6FFB7-8C22-4213-B381-70FD2D7A7457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ew Picture1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1710935"/>
          </a:xfrm>
          <a:prstGeom prst="rect">
            <a:avLst/>
          </a:prstGeom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441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530397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9AB9A58-F41E-49DA-A1CA-F465C734891D}" type="slidenum">
              <a:rPr lang="en-US" smtClean="0"/>
              <a:t>‹#›</a:t>
            </a:fld>
            <a:endParaRPr lang="en-US"/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990600" y="609600"/>
            <a:ext cx="579120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914400" y="609600"/>
            <a:ext cx="4894263" cy="4000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to Black" panose="020F0A02020204030203" pitchFamily="34" charset="0"/>
              </a:rPr>
              <a:t>Department of Information Technology</a:t>
            </a:r>
          </a:p>
        </p:txBody>
      </p:sp>
      <p:pic>
        <p:nvPicPr>
          <p:cNvPr id="8" name="Picture 7" descr="PICT Build.JPG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>
          <a:xfrm>
            <a:off x="6781800" y="0"/>
            <a:ext cx="2362200" cy="1066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Lato" panose="020F0502020204030203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Lato" panose="020F0502020204030203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Lato" panose="020F0502020204030203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Lato" panose="020F0502020204030203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5"/>
          <p:cNvSpPr>
            <a:spLocks noGrp="1"/>
          </p:cNvSpPr>
          <p:nvPr>
            <p:ph type="ctrTitle"/>
          </p:nvPr>
        </p:nvSpPr>
        <p:spPr>
          <a:xfrm>
            <a:off x="609600" y="2590800"/>
            <a:ext cx="7772400" cy="1470025"/>
          </a:xfrm>
        </p:spPr>
        <p:txBody>
          <a:bodyPr/>
          <a:lstStyle/>
          <a:p>
            <a:pPr eaLnBrk="1" hangingPunct="1"/>
            <a:r>
              <a:rPr lang="en-US" sz="4000" dirty="0"/>
              <a:t>Batch Performance In Years</a:t>
            </a:r>
            <a:br>
              <a:rPr lang="en-US" dirty="0"/>
            </a:br>
            <a:r>
              <a:rPr lang="en-US" dirty="0">
                <a:solidFill>
                  <a:srgbClr val="7030A0"/>
                </a:solidFill>
              </a:rPr>
              <a:t>All Clear / Failure Analysis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990600" y="4398828"/>
            <a:ext cx="7010400" cy="1730375"/>
          </a:xfrm>
        </p:spPr>
        <p:txBody>
          <a:bodyPr rtlCol="0"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Batch – ( 2016-20 )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Batch – ( 2015-19 )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Batch – ( 2014-18 )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Batch – ( 2013-17 )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Batch – ( 2012-16 )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AD4867-5136-40FF-A1FD-E139B184E803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>
          <a:xfrm>
            <a:off x="152400" y="1099458"/>
            <a:ext cx="8686800" cy="4429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Students with Distinction, First class, Second class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10D60-378C-4168-ABC6-CB7401905BD2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699144"/>
              </p:ext>
            </p:extLst>
          </p:nvPr>
        </p:nvGraphicFramePr>
        <p:xfrm>
          <a:off x="457200" y="1981200"/>
          <a:ext cx="82296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0591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Results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295400" y="4876800"/>
            <a:ext cx="6553200" cy="762000"/>
          </a:xfrm>
        </p:spPr>
        <p:txBody>
          <a:bodyPr rtlCol="0">
            <a:normAutofit fontScale="850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Number of students passed without ATKT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AD4867-5136-40FF-A1FD-E139B184E803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13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>
          <a:xfrm>
            <a:off x="152400" y="1099458"/>
            <a:ext cx="8686800" cy="4429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Number of students passed without ATKT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10D60-378C-4168-ABC6-CB7401905BD2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3398514"/>
              </p:ext>
            </p:extLst>
          </p:nvPr>
        </p:nvGraphicFramePr>
        <p:xfrm>
          <a:off x="457200" y="1981200"/>
          <a:ext cx="82296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06829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Results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295400" y="4876800"/>
            <a:ext cx="6553200" cy="762000"/>
          </a:xfrm>
        </p:spPr>
        <p:txBody>
          <a:bodyPr rtlCol="0">
            <a:normAutofit fontScale="850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Number of students passed with ATKT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AD4867-5136-40FF-A1FD-E139B184E803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31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>
          <a:xfrm>
            <a:off x="152400" y="1099458"/>
            <a:ext cx="8686800" cy="4429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Number of students passed with ATKT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10D60-378C-4168-ABC6-CB7401905BD2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6450485"/>
              </p:ext>
            </p:extLst>
          </p:nvPr>
        </p:nvGraphicFramePr>
        <p:xfrm>
          <a:off x="457200" y="1981200"/>
          <a:ext cx="82296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13366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Results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295400" y="4876800"/>
            <a:ext cx="6553200" cy="762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SE CGPA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AD4867-5136-40FF-A1FD-E139B184E803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83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>
          <a:xfrm>
            <a:off x="152400" y="1099458"/>
            <a:ext cx="8686800" cy="4429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SE CGPA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10D60-378C-4168-ABC6-CB7401905BD2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9232441"/>
              </p:ext>
            </p:extLst>
          </p:nvPr>
        </p:nvGraphicFramePr>
        <p:xfrm>
          <a:off x="457200" y="1981200"/>
          <a:ext cx="82296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41176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Results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295400" y="4876800"/>
            <a:ext cx="6553200" cy="762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TE CGPA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AD4867-5136-40FF-A1FD-E139B184E803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80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>
          <a:xfrm>
            <a:off x="152400" y="1099458"/>
            <a:ext cx="8686800" cy="4429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TE CGPA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10D60-378C-4168-ABC6-CB7401905BD2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9956882"/>
              </p:ext>
            </p:extLst>
          </p:nvPr>
        </p:nvGraphicFramePr>
        <p:xfrm>
          <a:off x="457200" y="1981200"/>
          <a:ext cx="82296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98428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Batch Performance In Respective Year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10D60-378C-4168-ABC6-CB7401905BD2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6664682"/>
              </p:ext>
            </p:extLst>
          </p:nvPr>
        </p:nvGraphicFramePr>
        <p:xfrm>
          <a:off x="457200" y="1967230"/>
          <a:ext cx="8229600" cy="43922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7824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Batch Performance In Respective Year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10D60-378C-4168-ABC6-CB7401905BD2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5374241"/>
              </p:ext>
            </p:extLst>
          </p:nvPr>
        </p:nvGraphicFramePr>
        <p:xfrm>
          <a:off x="457200" y="1967230"/>
          <a:ext cx="8229600" cy="43922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Batch Performance In Respective Year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10D60-378C-4168-ABC6-CB7401905BD2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6955126"/>
              </p:ext>
            </p:extLst>
          </p:nvPr>
        </p:nvGraphicFramePr>
        <p:xfrm>
          <a:off x="457200" y="1981200"/>
          <a:ext cx="82296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Batch Performance In Respective Year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10D60-378C-4168-ABC6-CB7401905BD2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3437063"/>
              </p:ext>
            </p:extLst>
          </p:nvPr>
        </p:nvGraphicFramePr>
        <p:xfrm>
          <a:off x="457200" y="1981200"/>
          <a:ext cx="82296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Batch Performance In Respective Year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10D60-378C-4168-ABC6-CB7401905BD2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4839250"/>
              </p:ext>
            </p:extLst>
          </p:nvPr>
        </p:nvGraphicFramePr>
        <p:xfrm>
          <a:off x="457200" y="1981200"/>
          <a:ext cx="82296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Results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Number of students with Distinction, First class, Second class 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AD4867-5136-40FF-A1FD-E139B184E803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70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>
          <a:xfrm>
            <a:off x="152400" y="1099458"/>
            <a:ext cx="8686800" cy="4429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Students with Distinction, First class, Second class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10D60-378C-4168-ABC6-CB7401905BD2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321904"/>
              </p:ext>
            </p:extLst>
          </p:nvPr>
        </p:nvGraphicFramePr>
        <p:xfrm>
          <a:off x="457200" y="1981200"/>
          <a:ext cx="82296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83845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>
          <a:xfrm>
            <a:off x="152400" y="1099458"/>
            <a:ext cx="8686800" cy="4429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Students with Distinction, First class, Second class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10D60-378C-4168-ABC6-CB7401905BD2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9338774"/>
              </p:ext>
            </p:extLst>
          </p:nvPr>
        </p:nvGraphicFramePr>
        <p:xfrm>
          <a:off x="457200" y="1981200"/>
          <a:ext cx="82296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061656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ITDEPT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FFFFFF"/>
      </a:hlink>
      <a:folHlink>
        <a:srgbClr val="FFFF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207</Words>
  <Application>Microsoft Office PowerPoint</Application>
  <PresentationFormat>On-screen Show (4:3)</PresentationFormat>
  <Paragraphs>64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Lato</vt:lpstr>
      <vt:lpstr>Arial</vt:lpstr>
      <vt:lpstr>Lato Black</vt:lpstr>
      <vt:lpstr>Default Design</vt:lpstr>
      <vt:lpstr>Batch Performance In Years All Clear / Failure Analysis</vt:lpstr>
      <vt:lpstr>Batch Performance In Respective Year</vt:lpstr>
      <vt:lpstr>Batch Performance In Respective Year</vt:lpstr>
      <vt:lpstr>Batch Performance In Respective Year</vt:lpstr>
      <vt:lpstr>Batch Performance In Respective Year</vt:lpstr>
      <vt:lpstr>Batch Performance In Respective Year</vt:lpstr>
      <vt:lpstr>Results</vt:lpstr>
      <vt:lpstr>Students with Distinction, First class, Second class </vt:lpstr>
      <vt:lpstr>Students with Distinction, First class, Second class </vt:lpstr>
      <vt:lpstr>Students with Distinction, First class, Second class </vt:lpstr>
      <vt:lpstr>Results</vt:lpstr>
      <vt:lpstr>Number of students passed without ATKT</vt:lpstr>
      <vt:lpstr>Results</vt:lpstr>
      <vt:lpstr>Number of students passed with ATKT</vt:lpstr>
      <vt:lpstr>Results</vt:lpstr>
      <vt:lpstr>SE CGPA</vt:lpstr>
      <vt:lpstr>Results</vt:lpstr>
      <vt:lpstr>TE CGPA</vt:lpstr>
    </vt:vector>
  </TitlesOfParts>
  <Company>PICT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AGD;SAJ</dc:creator>
  <cp:lastModifiedBy>Abhinay Dhamankar</cp:lastModifiedBy>
  <cp:revision>802</cp:revision>
  <dcterms:created xsi:type="dcterms:W3CDTF">2010-02-15T09:50:00Z</dcterms:created>
  <dcterms:modified xsi:type="dcterms:W3CDTF">2021-06-01T13:28:37Z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1033-11.2.0.9150</vt:lpwstr>
  </property>
</Properties>
</file>