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23" r:id="rId2"/>
    <p:sldId id="779" r:id="rId3"/>
    <p:sldId id="778" r:id="rId4"/>
    <p:sldId id="742" r:id="rId5"/>
    <p:sldId id="720" r:id="rId6"/>
    <p:sldId id="721" r:id="rId7"/>
    <p:sldId id="722" r:id="rId8"/>
  </p:sldIdLst>
  <p:sldSz cx="9144000" cy="6858000" type="screen4x3"/>
  <p:notesSz cx="7099300" cy="10234613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A02020204030203" pitchFamily="34" charset="0"/>
      <p:bold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76B"/>
    <a:srgbClr val="4F81BD"/>
    <a:srgbClr val="993300"/>
    <a:srgbClr val="333399"/>
    <a:srgbClr val="AC000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252" autoAdjust="0"/>
    <p:restoredTop sz="94393" autoAdjust="0"/>
  </p:normalViewPr>
  <p:slideViewPr>
    <p:cSldViewPr>
      <p:cViewPr varScale="1">
        <p:scale>
          <a:sx n="78" d="100"/>
          <a:sy n="78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Batch Performance</a:t>
            </a:r>
          </a:p>
          <a:p>
            <a:pPr defTabSz="914400">
              <a:defRPr lang="en-GB" sz="2400" b="1" dirty="0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Graduation Year 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24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2018-19 @ SE</c:v>
                </c:pt>
                <c:pt idx="1">
                  <c:v>2019-20 @ TE</c:v>
                </c:pt>
                <c:pt idx="2">
                  <c:v>2020-21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77.930000000000007</c:v>
                </c:pt>
                <c:pt idx="1">
                  <c:v>85.39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2018-19 @ SE</c:v>
                </c:pt>
                <c:pt idx="1">
                  <c:v>2019-20 @ TE</c:v>
                </c:pt>
                <c:pt idx="2">
                  <c:v>2020-21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22.07</c:v>
                </c:pt>
                <c:pt idx="1">
                  <c:v>14.61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Batch Performance</a:t>
            </a:r>
          </a:p>
          <a:p>
            <a:pPr defTabSz="914400">
              <a:defRPr lang="en-GB" sz="2400" b="1" dirty="0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r>
              <a:rPr lang="en-GB" sz="2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Graduation Year 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GB" sz="24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70.86</c:v>
                </c:pt>
                <c:pt idx="1">
                  <c:v>88.51</c:v>
                </c:pt>
                <c:pt idx="2">
                  <c:v>99.32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2017-18 @ SE</c:v>
                </c:pt>
                <c:pt idx="1">
                  <c:v>2018-19 @ TE</c:v>
                </c:pt>
                <c:pt idx="2">
                  <c:v>2019-20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30.46</c:v>
                </c:pt>
                <c:pt idx="1">
                  <c:v>11.49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 dirty="0"/>
              <a:t>Batch Performance</a:t>
            </a:r>
          </a:p>
          <a:p>
            <a:pPr defTabSz="914400">
              <a:defRPr sz="2400" b="1"/>
            </a:pPr>
            <a:r>
              <a:rPr lang="en-GB" sz="2400" b="1" dirty="0"/>
              <a:t>Graduation Year 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14197530864203E-2"/>
          <c:y val="0.27425184328466101"/>
          <c:w val="0.91029320987654305"/>
          <c:h val="0.5205146739916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75.34</c:v>
                </c:pt>
                <c:pt idx="1">
                  <c:v>86.39</c:v>
                </c:pt>
                <c:pt idx="2">
                  <c:v>97.86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4FC0-AD22-319D619F404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2016-17 @ SE</c:v>
                </c:pt>
                <c:pt idx="1">
                  <c:v>2017-18 @ TE</c:v>
                </c:pt>
                <c:pt idx="2">
                  <c:v>2018-19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24.66</c:v>
                </c:pt>
                <c:pt idx="1">
                  <c:v>13.61</c:v>
                </c:pt>
                <c:pt idx="2">
                  <c:v>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03-4FC0-AD22-319D619F40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0740740740740701"/>
          <c:y val="0.90834176666184796"/>
          <c:w val="0.57121913580246897"/>
          <c:h val="8.7321092959375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17-18</a:t>
            </a:r>
          </a:p>
        </c:rich>
      </c:tx>
      <c:layout>
        <c:manualLayout>
          <c:xMode val="edge"/>
          <c:yMode val="edge"/>
          <c:x val="0.29895833333333299"/>
          <c:y val="4.31034482758621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859567901234595"/>
          <c:h val="0.53410919540229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 % 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83.33</c:v>
                </c:pt>
                <c:pt idx="1">
                  <c:v>93.48</c:v>
                </c:pt>
                <c:pt idx="2">
                  <c:v>94.23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9-40CB-B8B6-8BF8A006DC3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 % 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2015-16 @ SE</c:v>
                </c:pt>
                <c:pt idx="1">
                  <c:v>2016-17 @ TE</c:v>
                </c:pt>
                <c:pt idx="2">
                  <c:v>2017-18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16.670000000000002</c:v>
                </c:pt>
                <c:pt idx="1">
                  <c:v>6.52</c:v>
                </c:pt>
                <c:pt idx="2">
                  <c:v>6.38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9-40CB-B8B6-8BF8A006DC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274691358024701"/>
          <c:y val="0.88247126436781598"/>
          <c:w val="0.66921296296296295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16-17</a:t>
            </a:r>
          </a:p>
        </c:rich>
      </c:tx>
      <c:layout>
        <c:manualLayout>
          <c:xMode val="edge"/>
          <c:yMode val="edge"/>
          <c:x val="0.30937500000000001"/>
          <c:y val="7.61494252873563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1723765432098803"/>
          <c:h val="0.54057471264367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83.67</c:v>
                </c:pt>
                <c:pt idx="1">
                  <c:v>79.05</c:v>
                </c:pt>
                <c:pt idx="2">
                  <c:v>95.95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0-4EB3-923A-19C89EBAA17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2014-15 @ SE</c:v>
                </c:pt>
                <c:pt idx="1">
                  <c:v>2015-16 @ TE</c:v>
                </c:pt>
                <c:pt idx="2">
                  <c:v>2016-17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16.3</c:v>
                </c:pt>
                <c:pt idx="1">
                  <c:v>20.95</c:v>
                </c:pt>
                <c:pt idx="2">
                  <c:v>4.05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0-4EB3-923A-19C89EBAA1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33564814814815"/>
          <c:y val="0.87600574712643697"/>
          <c:w val="0.57453703703703696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b="1"/>
              <a:t>Batch Performance</a:t>
            </a:r>
          </a:p>
          <a:p>
            <a:pPr defTabSz="914400">
              <a:defRPr sz="2400" b="1"/>
            </a:pPr>
            <a:r>
              <a:rPr lang="en-GB" sz="2400" b="1"/>
              <a:t>Graduation Year 15-16</a:t>
            </a:r>
          </a:p>
        </c:rich>
      </c:tx>
      <c:layout>
        <c:manualLayout>
          <c:xMode val="edge"/>
          <c:yMode val="edge"/>
          <c:x val="0.30065586419753099"/>
          <c:y val="4.3103448275862103E-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641975308642E-2"/>
          <c:y val="0.22672413793103399"/>
          <c:w val="0.90682098765432095"/>
          <c:h val="0.55020114942528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Pass Stud (%)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82.99</c:v>
                </c:pt>
                <c:pt idx="1">
                  <c:v>84.31</c:v>
                </c:pt>
                <c:pt idx="2">
                  <c:v>89.31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1-4A49-948A-A04F9550DCA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Fail Stud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Sheet1!$B$1:$D$1</c:f>
              <c:strCache>
                <c:ptCount val="3"/>
                <c:pt idx="0">
                  <c:v>2013-14 @ SE</c:v>
                </c:pt>
                <c:pt idx="1">
                  <c:v>2014-15 @ TE</c:v>
                </c:pt>
                <c:pt idx="2">
                  <c:v>2015-16 @ BE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17.010000000000002</c:v>
                </c:pt>
                <c:pt idx="1">
                  <c:v>15.69</c:v>
                </c:pt>
                <c:pt idx="2">
                  <c:v>10.69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E1-4A49-948A-A04F9550DC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42206790123457"/>
          <c:y val="0.89540229885057498"/>
          <c:w val="0.61450617283950604"/>
          <c:h val="8.73563218390805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F4226B-E93B-43B4-98A6-FE977720EBD1}" type="datetimeFigureOut">
              <a:rPr lang="en-US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21E69A-8B15-4B08-9EEF-5A80B10F4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9C42D3-8EA3-4048-A86F-CAC11E7469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F2F3-8D15-443E-B721-754A15B682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BB17-A3FD-4128-B768-109B3C4353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D458-8667-42B1-BE67-8123D00BAF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458"/>
            <a:ext cx="8229600" cy="4429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C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AC86-A2A9-4C3E-A268-4E73572D96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E519-30AD-48DC-BAFF-1E60DC155F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8720"/>
            <a:ext cx="8229600" cy="47148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DF603-6062-4234-A40E-6168CA78D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4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919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4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919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0C34-7225-451D-BBAB-00984BCA161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576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280DD-E174-4B98-A34A-464AE368D9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EB46-DCFB-46BB-A7AE-36C70431EC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08315"/>
            <a:ext cx="8153400" cy="381001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5111750" cy="4572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572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0185E-7526-4263-8554-0072581BF20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2599"/>
            <a:ext cx="5486400" cy="2974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FFB7-8C22-4213-B381-70FD2D7A74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710935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30397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AB9A58-F41E-49DA-A1CA-F465C734891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990600" y="609600"/>
            <a:ext cx="5791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14400" y="609600"/>
            <a:ext cx="48942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lack" panose="020F0A02020204030203" pitchFamily="34" charset="0"/>
              </a:rPr>
              <a:t>Department of Information Technology</a:t>
            </a:r>
          </a:p>
        </p:txBody>
      </p:sp>
      <p:pic>
        <p:nvPicPr>
          <p:cNvPr id="8" name="Picture 7" descr="PICT Build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6781800" y="0"/>
            <a:ext cx="2362200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Lato" panose="020F050202020403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Lato" panose="020F050202020403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ato" panose="020F050202020403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ato" panose="020F050202020403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Batch Performance In Years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94492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0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07373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43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94418"/>
              </p:ext>
            </p:extLst>
          </p:nvPr>
        </p:nvGraphicFramePr>
        <p:xfrm>
          <a:off x="457200" y="1967230"/>
          <a:ext cx="8229600" cy="4392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Performance In Respective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TDEP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Arial</vt:lpstr>
      <vt:lpstr>Lato Black</vt:lpstr>
      <vt:lpstr>Default Design</vt:lpstr>
      <vt:lpstr>Batch Performance In Years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Batch Performance In Respective Year</vt:lpstr>
      <vt:lpstr>Batch Performance In Respective Year</vt:lpstr>
    </vt:vector>
  </TitlesOfParts>
  <Company>PICT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AGD;SAJ</dc:creator>
  <cp:lastModifiedBy>Abhinay Dhamankar</cp:lastModifiedBy>
  <cp:revision>790</cp:revision>
  <dcterms:created xsi:type="dcterms:W3CDTF">2010-02-15T09:50:00Z</dcterms:created>
  <dcterms:modified xsi:type="dcterms:W3CDTF">2022-07-12T10:28:52Z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