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32" r:id="rId2"/>
    <p:sldId id="533" r:id="rId3"/>
    <p:sldId id="703" r:id="rId4"/>
    <p:sldId id="707" r:id="rId5"/>
    <p:sldId id="781" r:id="rId6"/>
    <p:sldId id="743" r:id="rId7"/>
    <p:sldId id="706" r:id="rId8"/>
    <p:sldId id="744" r:id="rId9"/>
    <p:sldId id="541" r:id="rId10"/>
    <p:sldId id="708" r:id="rId11"/>
    <p:sldId id="709" r:id="rId12"/>
    <p:sldId id="774" r:id="rId13"/>
    <p:sldId id="782" r:id="rId14"/>
    <p:sldId id="711" r:id="rId15"/>
    <p:sldId id="775" r:id="rId16"/>
    <p:sldId id="712" r:id="rId17"/>
    <p:sldId id="550" r:id="rId18"/>
    <p:sldId id="713" r:id="rId19"/>
    <p:sldId id="714" r:id="rId20"/>
    <p:sldId id="715" r:id="rId21"/>
    <p:sldId id="784" r:id="rId22"/>
    <p:sldId id="765" r:id="rId23"/>
    <p:sldId id="766" r:id="rId24"/>
    <p:sldId id="716" r:id="rId25"/>
  </p:sldIdLst>
  <p:sldSz cx="9144000" cy="6858000" type="screen4x3"/>
  <p:notesSz cx="7099300" cy="10234613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Black" panose="020F0A02020204030203" pitchFamily="34" charset="0"/>
      <p:bold r:id="rId32"/>
      <p:boldItalic r:id="rId3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76B"/>
    <a:srgbClr val="4F81BD"/>
    <a:srgbClr val="993300"/>
    <a:srgbClr val="333399"/>
    <a:srgbClr val="AC0000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252" autoAdjust="0"/>
    <p:restoredTop sz="94393" autoAdjust="0"/>
  </p:normalViewPr>
  <p:slideViewPr>
    <p:cSldViewPr>
      <p:cViewPr varScale="1">
        <p:scale>
          <a:sx n="78" d="100"/>
          <a:sy n="78" d="100"/>
        </p:scale>
        <p:origin x="14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83.33</c:v>
                </c:pt>
                <c:pt idx="1">
                  <c:v>75.34</c:v>
                </c:pt>
                <c:pt idx="2">
                  <c:v>70.86</c:v>
                </c:pt>
                <c:pt idx="3">
                  <c:v>77.930000000000007</c:v>
                </c:pt>
                <c:pt idx="4">
                  <c:v>82.27</c:v>
                </c:pt>
                <c:pt idx="5">
                  <c:v>98.39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0-49DC-A5E6-FC9A447DA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80" b="1" dirty="0"/>
              <a:t>TE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208</c:v>
                </c:pt>
                <c:pt idx="1">
                  <c:v>207</c:v>
                </c:pt>
                <c:pt idx="2">
                  <c:v>207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8-490A-AEF9-809B2F4CA2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680" b="1" dirty="0"/>
              <a:t>TE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219</c:v>
                </c:pt>
                <c:pt idx="1">
                  <c:v>187</c:v>
                </c:pt>
                <c:pt idx="2">
                  <c:v>175</c:v>
                </c:pt>
                <c:pt idx="3">
                  <c:v>9</c:v>
                </c:pt>
                <c:pt idx="4">
                  <c:v>2</c:v>
                </c:pt>
                <c:pt idx="5">
                  <c:v>1</c:v>
                </c:pt>
                <c:pt idx="6">
                  <c:v>31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8-490A-AEF9-809B2F4CA2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80" b="1" dirty="0"/>
              <a:t>TE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TOT STUD</c:v>
                </c:pt>
                <c:pt idx="1">
                  <c:v>ALL CLR</c:v>
                </c:pt>
                <c:pt idx="2">
                  <c:v>Dist</c:v>
                </c:pt>
                <c:pt idx="3">
                  <c:v>FC</c:v>
                </c:pt>
                <c:pt idx="4">
                  <c:v>HSC</c:v>
                </c:pt>
                <c:pt idx="5">
                  <c:v>SC</c:v>
                </c:pt>
                <c:pt idx="6">
                  <c:v>ATKT</c:v>
                </c:pt>
                <c:pt idx="7">
                  <c:v>FAIL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148</c:v>
                </c:pt>
                <c:pt idx="1">
                  <c:v>131</c:v>
                </c:pt>
                <c:pt idx="2">
                  <c:v>90</c:v>
                </c:pt>
                <c:pt idx="3">
                  <c:v>14</c:v>
                </c:pt>
                <c:pt idx="4">
                  <c:v>5</c:v>
                </c:pt>
                <c:pt idx="5">
                  <c:v>1</c:v>
                </c:pt>
                <c:pt idx="6">
                  <c:v>39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4-42E3-B091-804137BDC9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TE SEM-1 AY2021-22 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589080459770115"/>
          <c:w val="0.92009259259259302"/>
          <c:h val="0.5511781609195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2021-22 SEM-1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TOC-TH</c:v>
                </c:pt>
                <c:pt idx="1">
                  <c:v>DBMS-TH</c:v>
                </c:pt>
                <c:pt idx="2">
                  <c:v>SEPM-TH</c:v>
                </c:pt>
                <c:pt idx="3">
                  <c:v>OS-TH</c:v>
                </c:pt>
                <c:pt idx="4">
                  <c:v>HCI-TH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1E-4466-87EE-4756CEF921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TE SEM-2 AY2021-22</a:t>
            </a:r>
            <a:r>
              <a:rPr lang="en-US" sz="1800" b="1" baseline="0" dirty="0"/>
              <a:t>  </a:t>
            </a:r>
            <a:r>
              <a:rPr lang="en-US" sz="18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27298850574713"/>
          <c:w val="0.92009259259259302"/>
          <c:h val="0.58278735632183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2021-22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CNT-TH</c:v>
                </c:pt>
                <c:pt idx="1">
                  <c:v>SP-TH</c:v>
                </c:pt>
                <c:pt idx="2">
                  <c:v>DAA-TH</c:v>
                </c:pt>
                <c:pt idx="3">
                  <c:v>CC-TH</c:v>
                </c:pt>
                <c:pt idx="4">
                  <c:v>DSBDA-TH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5-40D7-9D1B-1A28B119D63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41975308642E-2"/>
          <c:y val="8.8074712643678194E-2"/>
          <c:w val="0.93938271604938295"/>
          <c:h val="0.676091954022989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2021-22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89.31</c:v>
                </c:pt>
                <c:pt idx="1">
                  <c:v>95.95</c:v>
                </c:pt>
                <c:pt idx="2">
                  <c:v>94.23</c:v>
                </c:pt>
                <c:pt idx="3">
                  <c:v>97.86</c:v>
                </c:pt>
                <c:pt idx="4">
                  <c:v>99.32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60-41D5-BB71-A6B795F4CB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159</c:v>
                </c:pt>
                <c:pt idx="1">
                  <c:v>148</c:v>
                </c:pt>
                <c:pt idx="2">
                  <c:v>140</c:v>
                </c:pt>
                <c:pt idx="3">
                  <c:v>140</c:v>
                </c:pt>
                <c:pt idx="4">
                  <c:v>148</c:v>
                </c:pt>
                <c:pt idx="5">
                  <c:v>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3B-4AF5-9C76-814753258E4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100</c:v>
                </c:pt>
                <c:pt idx="1">
                  <c:v>126</c:v>
                </c:pt>
                <c:pt idx="2">
                  <c:v>130</c:v>
                </c:pt>
                <c:pt idx="3">
                  <c:v>122</c:v>
                </c:pt>
                <c:pt idx="4">
                  <c:v>137</c:v>
                </c:pt>
                <c:pt idx="5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B-4AF5-9C76-814753258E4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36</c:v>
                </c:pt>
                <c:pt idx="1">
                  <c:v>14</c:v>
                </c:pt>
                <c:pt idx="2">
                  <c:v>2</c:v>
                </c:pt>
                <c:pt idx="3">
                  <c:v>14</c:v>
                </c:pt>
                <c:pt idx="4">
                  <c:v>10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3B-4AF5-9C76-814753258E4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3B-4AF5-9C76-814753258E49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3B-4AF5-9C76-814753258E49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3B-4AF5-9C76-814753258E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226</c:v>
                </c:pt>
                <c:pt idx="1">
                  <c:v>210</c:v>
                </c:pt>
                <c:pt idx="2">
                  <c:v>15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FC1-A30D-5D91B980D4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148</c:v>
                </c:pt>
                <c:pt idx="1">
                  <c:v>137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A-4FC1-A30D-5D91B980D44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140</c:v>
                </c:pt>
                <c:pt idx="1">
                  <c:v>122</c:v>
                </c:pt>
                <c:pt idx="2">
                  <c:v>14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3-44D2-95DE-9D20E77EED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150</c:v>
                </c:pt>
                <c:pt idx="1">
                  <c:v>146</c:v>
                </c:pt>
                <c:pt idx="2">
                  <c:v>151</c:v>
                </c:pt>
                <c:pt idx="3">
                  <c:v>222</c:v>
                </c:pt>
                <c:pt idx="4">
                  <c:v>203</c:v>
                </c:pt>
                <c:pt idx="5">
                  <c:v>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A-4BD4-90B6-E2F694FAAE1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88</c:v>
                </c:pt>
                <c:pt idx="1">
                  <c:v>103</c:v>
                </c:pt>
                <c:pt idx="2">
                  <c:v>95</c:v>
                </c:pt>
                <c:pt idx="3">
                  <c:v>153</c:v>
                </c:pt>
                <c:pt idx="4">
                  <c:v>167</c:v>
                </c:pt>
                <c:pt idx="5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0A-4BD4-90B6-E2F694FAAE1D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29</c:v>
                </c:pt>
                <c:pt idx="1">
                  <c:v>7</c:v>
                </c:pt>
                <c:pt idx="2">
                  <c:v>11</c:v>
                </c:pt>
                <c:pt idx="3">
                  <c:v>18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0A-4BD4-90B6-E2F694FAAE1D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20A-4BD4-90B6-E2F694FAAE1D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0A-4BD4-90B6-E2F694FAAE1D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20A-4BD4-90B6-E2F694FAAE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SEM-1 AY2020-21</a:t>
            </a:r>
            <a:r>
              <a:rPr lang="en-US" sz="1600" b="1" baseline="0" dirty="0"/>
              <a:t> </a:t>
            </a:r>
            <a:r>
              <a:rPr lang="en-US" sz="16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8548850574712598"/>
          <c:w val="0.92009259259259302"/>
          <c:h val="0.56413793103448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ICS</c:v>
                </c:pt>
                <c:pt idx="1">
                  <c:v>ML</c:v>
                </c:pt>
                <c:pt idx="2">
                  <c:v>SMD</c:v>
                </c:pt>
                <c:pt idx="3">
                  <c:v>BIA</c:v>
                </c:pt>
                <c:pt idx="4">
                  <c:v>SOFT COMP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A-4DAB-8C72-BC8A34A51D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BE SEM-2 AY2020-21</a:t>
            </a:r>
            <a:r>
              <a:rPr lang="en-US" sz="1600" b="1" baseline="0" dirty="0"/>
              <a:t> </a:t>
            </a:r>
            <a:r>
              <a:rPr lang="en-US" sz="16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2932098765432098E-2"/>
          <c:y val="0.28548850574712598"/>
          <c:w val="0.92009259259259302"/>
          <c:h val="0.56413793103448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DS</c:v>
                </c:pt>
                <c:pt idx="1">
                  <c:v>UC</c:v>
                </c:pt>
                <c:pt idx="2">
                  <c:v>IWP</c:v>
                </c:pt>
                <c:pt idx="3">
                  <c:v>CO</c:v>
                </c:pt>
                <c:pt idx="4">
                  <c:v>SMA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E-4EE0-A119-1DDEAA95AD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AY2020-21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249</c:v>
                </c:pt>
                <c:pt idx="1">
                  <c:v>240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5-4934-A159-B0C66CE42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AY2019-20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2019-20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  <c:pt idx="6">
                  <c:v>FAIL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203</c:v>
                </c:pt>
                <c:pt idx="1">
                  <c:v>167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35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5-4934-A159-B0C66CE42A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AY2018-19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2018-19 SEM-2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TOT STUD</c:v>
                </c:pt>
                <c:pt idx="1">
                  <c:v>Dist</c:v>
                </c:pt>
                <c:pt idx="2">
                  <c:v>FC</c:v>
                </c:pt>
                <c:pt idx="3">
                  <c:v>HSC</c:v>
                </c:pt>
                <c:pt idx="4">
                  <c:v>SC</c:v>
                </c:pt>
                <c:pt idx="5">
                  <c:v>ATKT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222</c:v>
                </c:pt>
                <c:pt idx="1">
                  <c:v>153</c:v>
                </c:pt>
                <c:pt idx="2">
                  <c:v>18</c:v>
                </c:pt>
                <c:pt idx="3">
                  <c:v>2</c:v>
                </c:pt>
                <c:pt idx="4">
                  <c:v>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0-460B-8125-CF4AC9BFC4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SEM-1 AY2020-21</a:t>
            </a:r>
          </a:p>
          <a:p>
            <a:pPr defTabSz="914400">
              <a:defRPr sz="2000" b="1"/>
            </a:pPr>
            <a:r>
              <a:rPr lang="en-US" sz="20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10488966656951E-2"/>
          <c:y val="0.29310344827586204"/>
          <c:w val="0.91471420239136769"/>
          <c:h val="0.55623766856729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DM-TH</c:v>
                </c:pt>
                <c:pt idx="1">
                  <c:v>LDCO-TH</c:v>
                </c:pt>
                <c:pt idx="2">
                  <c:v>DSA-TH</c:v>
                </c:pt>
                <c:pt idx="3">
                  <c:v>OOP-TH</c:v>
                </c:pt>
                <c:pt idx="4">
                  <c:v>BCN-TH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A-4F35-8801-F681275D7A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SE SEM-2 AY2020-21</a:t>
            </a:r>
          </a:p>
          <a:p>
            <a:pPr defTabSz="914400">
              <a:defRPr sz="2000" b="1"/>
            </a:pPr>
            <a:r>
              <a:rPr lang="en-US" sz="2000" b="1" dirty="0"/>
              <a:t>SUBJECTWISE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310488966656951E-2"/>
          <c:y val="0.29310344827586204"/>
          <c:w val="0.91471420239136769"/>
          <c:h val="0.556237668567291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2020-21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EM3-TH</c:v>
                </c:pt>
                <c:pt idx="1">
                  <c:v>PA-TH</c:v>
                </c:pt>
                <c:pt idx="2">
                  <c:v>DMS-TH</c:v>
                </c:pt>
                <c:pt idx="3">
                  <c:v>CG-TH</c:v>
                </c:pt>
                <c:pt idx="4">
                  <c:v>SE-TH</c:v>
                </c:pt>
              </c:strCache>
            </c:strRef>
          </c:cat>
          <c:val>
            <c:numRef>
              <c:f>Sheet1!$B$2:$B$6</c:f>
              <c:numCache>
                <c:formatCode>0.00_ </c:formatCode>
                <c:ptCount val="5"/>
                <c:pt idx="0">
                  <c:v>99.196787148594382</c:v>
                </c:pt>
                <c:pt idx="1">
                  <c:v>99.598393574297177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3-432B-832A-D398590088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TE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79.05</c:v>
                </c:pt>
                <c:pt idx="1">
                  <c:v>93.48</c:v>
                </c:pt>
                <c:pt idx="2">
                  <c:v>86.39</c:v>
                </c:pt>
                <c:pt idx="3">
                  <c:v>88.51</c:v>
                </c:pt>
                <c:pt idx="4">
                  <c:v>85.39</c:v>
                </c:pt>
                <c:pt idx="5">
                  <c:v>99.52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8-4267-9565-F818BD9247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TE CLASSWISE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 STUD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148</c:v>
                </c:pt>
                <c:pt idx="1">
                  <c:v>138</c:v>
                </c:pt>
                <c:pt idx="2">
                  <c:v>147</c:v>
                </c:pt>
                <c:pt idx="3">
                  <c:v>148</c:v>
                </c:pt>
                <c:pt idx="4">
                  <c:v>187</c:v>
                </c:pt>
                <c:pt idx="5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9-4D04-B8EF-A060119FBD5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65</c:v>
                </c:pt>
                <c:pt idx="1">
                  <c:v>100</c:v>
                </c:pt>
                <c:pt idx="2">
                  <c:v>105</c:v>
                </c:pt>
                <c:pt idx="3">
                  <c:v>105</c:v>
                </c:pt>
                <c:pt idx="4">
                  <c:v>175</c:v>
                </c:pt>
                <c:pt idx="5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9-4D04-B8EF-A060119FBD5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41</c:v>
                </c:pt>
                <c:pt idx="1">
                  <c:v>22</c:v>
                </c:pt>
                <c:pt idx="2">
                  <c:v>21</c:v>
                </c:pt>
                <c:pt idx="3">
                  <c:v>19</c:v>
                </c:pt>
                <c:pt idx="4">
                  <c:v>9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19-4D04-B8EF-A060119FBD5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</c:v>
                </c:pt>
                <c:pt idx="3">
                  <c:v>6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19-4D04-B8EF-A060119FBD5A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Sheet1!$B$6:$G$6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19-4D04-B8EF-A060119FBD5A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Sheet1!$B$1:$G$1</c:f>
              <c:strCache>
                <c:ptCount val="6"/>
                <c:pt idx="0">
                  <c:v>2015-16</c:v>
                </c:pt>
                <c:pt idx="1">
                  <c:v>2016-17</c:v>
                </c:pt>
                <c:pt idx="2">
                  <c:v>2017-18</c:v>
                </c:pt>
                <c:pt idx="3">
                  <c:v>2018-19</c:v>
                </c:pt>
                <c:pt idx="4">
                  <c:v>2019-20</c:v>
                </c:pt>
                <c:pt idx="5">
                  <c:v>2020-21</c:v>
                </c:pt>
              </c:strCache>
            </c:strRef>
          </c:cat>
          <c:val>
            <c:numRef>
              <c:f>Sheet1!$B$7:$G$7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19-4D04-B8EF-A060119FB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4482012"/>
        <c:axId val="215273112"/>
      </c:barChart>
      <c:catAx>
        <c:axId val="6244820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73112"/>
        <c:crosses val="autoZero"/>
        <c:auto val="1"/>
        <c:lblAlgn val="ctr"/>
        <c:lblOffset val="100"/>
        <c:noMultiLvlLbl val="0"/>
      </c:catAx>
      <c:valAx>
        <c:axId val="21527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820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F4226B-E93B-43B4-98A6-FE977720EBD1}" type="datetimeFigureOut">
              <a:rPr lang="en-US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21E69A-8B15-4B08-9EEF-5A80B10F4AA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9C42D3-8EA3-4048-A86F-CAC11E7469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7772400" cy="1470025"/>
          </a:xfrm>
          <a:prstGeom prst="rect">
            <a:avLst/>
          </a:prstGeom>
        </p:spPr>
        <p:txBody>
          <a:bodyPr anchor="ctr" anchorCtr="0"/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1F2F3-8D15-443E-B721-754A15B682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BB17-A3FD-4128-B768-109B3C4353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D458-8667-42B1-BE67-8123D00BAF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9458"/>
            <a:ext cx="8229600" cy="4429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AC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2AC86-A2A9-4C3E-A268-4E73572D96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E519-30AD-48DC-BAFF-1E60DC155F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8720"/>
            <a:ext cx="8229600" cy="47148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DF603-6062-4234-A40E-6168CA78D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7618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94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919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94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919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0C34-7225-451D-BBAB-00984BCA161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576"/>
            <a:ext cx="8229600" cy="4270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280DD-E174-4B98-A34A-464AE368D94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EB46-DCFB-46BB-A7AE-36C70431EC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08315"/>
            <a:ext cx="8153400" cy="381001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solidFill>
                  <a:srgbClr val="C00000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28800"/>
            <a:ext cx="5111750" cy="4572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008313" cy="45729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0185E-7526-4263-8554-0072581BF20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52599"/>
            <a:ext cx="5486400" cy="2974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6FFB7-8C22-4213-B381-70FD2D7A74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1710935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530397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AB9A58-F41E-49DA-A1CA-F465C734891D}" type="slidenum">
              <a:rPr lang="en-US" smtClean="0"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990600" y="609600"/>
            <a:ext cx="5791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14400" y="609600"/>
            <a:ext cx="4894263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ato Black" panose="020F0A02020204030203" pitchFamily="34" charset="0"/>
              </a:rPr>
              <a:t>Department of Information Technology</a:t>
            </a:r>
          </a:p>
        </p:txBody>
      </p:sp>
      <p:pic>
        <p:nvPicPr>
          <p:cNvPr id="8" name="Picture 7" descr="PICT Build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>
          <a:xfrm>
            <a:off x="6781800" y="0"/>
            <a:ext cx="2362200" cy="106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Lato" panose="020F050202020403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Lato" panose="020F050202020403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Lato" panose="020F050202020403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Lato" panose="020F050202020403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SE 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D4867-5136-40FF-A1FD-E139B184E80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78060"/>
              </p:ext>
            </p:extLst>
          </p:nvPr>
        </p:nvGraphicFramePr>
        <p:xfrm>
          <a:off x="457200" y="1967865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01597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08073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94980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35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8598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8842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78903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BE Results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FFCE4-587A-44A6-A79E-AB21BD09C32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498996"/>
              </p:ext>
            </p:extLst>
          </p:nvPr>
        </p:nvGraphicFramePr>
        <p:xfrm>
          <a:off x="457200" y="1967865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408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561117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22959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0749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43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95044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1338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725186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78477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37453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3451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1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374310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242809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 Results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10D60-378C-4168-ABC6-CB7401905BD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633082"/>
              </p:ext>
            </p:extLst>
          </p:nvPr>
        </p:nvGraphicFramePr>
        <p:xfrm>
          <a:off x="457200" y="1981200"/>
          <a:ext cx="8229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TE Results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6552-3FBE-4430-BD94-EB009ABC6B5B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ITDEP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145</Words>
  <Application>Microsoft Office PowerPoint</Application>
  <PresentationFormat>On-screen Show (4:3)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Lato Black</vt:lpstr>
      <vt:lpstr>Arial</vt:lpstr>
      <vt:lpstr>Lato</vt:lpstr>
      <vt:lpstr>Default Design</vt:lpstr>
      <vt:lpstr>SE Results</vt:lpstr>
      <vt:lpstr>SE Results Analysis</vt:lpstr>
      <vt:lpstr>SE Results Analysis</vt:lpstr>
      <vt:lpstr>SE Results Analysis</vt:lpstr>
      <vt:lpstr>SE Results Analysis</vt:lpstr>
      <vt:lpstr>SE Results Analysis</vt:lpstr>
      <vt:lpstr>SE Results Analysis</vt:lpstr>
      <vt:lpstr>SE Results Analysis</vt:lpstr>
      <vt:lpstr>TE Results</vt:lpstr>
      <vt:lpstr>TE Results Analysis</vt:lpstr>
      <vt:lpstr>TE Results Analysis</vt:lpstr>
      <vt:lpstr>TE Results Analysis</vt:lpstr>
      <vt:lpstr>TE Results Analysis</vt:lpstr>
      <vt:lpstr>TE Results Analysis</vt:lpstr>
      <vt:lpstr>TE Results Analysis</vt:lpstr>
      <vt:lpstr>TE Results Analysis</vt:lpstr>
      <vt:lpstr>BE Results</vt:lpstr>
      <vt:lpstr>BE Results Analysis</vt:lpstr>
      <vt:lpstr>BE Results Analysis</vt:lpstr>
      <vt:lpstr>BE Results Analysis</vt:lpstr>
      <vt:lpstr>BE Results Analysis</vt:lpstr>
      <vt:lpstr>BE Results Analysis</vt:lpstr>
      <vt:lpstr>BE Results Analysis</vt:lpstr>
      <vt:lpstr>BE Results Analysis</vt:lpstr>
    </vt:vector>
  </TitlesOfParts>
  <Company>PICT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AGD;SAJ</dc:creator>
  <cp:lastModifiedBy>Abhinay Dhamankar</cp:lastModifiedBy>
  <cp:revision>796</cp:revision>
  <dcterms:created xsi:type="dcterms:W3CDTF">2010-02-15T09:50:00Z</dcterms:created>
  <dcterms:modified xsi:type="dcterms:W3CDTF">2022-07-13T10:33:22Z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