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7" r:id="rId2"/>
    <p:sldId id="258" r:id="rId3"/>
    <p:sldId id="259" r:id="rId4"/>
    <p:sldId id="260" r:id="rId5"/>
    <p:sldId id="261" r:id="rId6"/>
    <p:sldId id="262" r:id="rId7"/>
    <p:sldId id="263" r:id="rId8"/>
    <p:sldId id="264" r:id="rId9"/>
    <p:sldId id="265"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0" autoAdjust="0"/>
    <p:restoredTop sz="86470" autoAdjust="0"/>
  </p:normalViewPr>
  <p:slideViewPr>
    <p:cSldViewPr showGuides="1">
      <p:cViewPr>
        <p:scale>
          <a:sx n="44" d="100"/>
          <a:sy n="44" d="100"/>
        </p:scale>
        <p:origin x="108" y="847"/>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4/14/2022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4/14/2022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4/14/2022</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4/14/2022</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4/14/2022</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4/14/2022</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4/14/2022</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4/14/2022</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4/14/2022</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4/14/2022</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4/14/2022</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4/14/2022</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4/14/2022</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6000" dirty="0"/>
              <a:t>CREDIT ONE</a:t>
            </a:r>
          </a:p>
        </p:txBody>
      </p:sp>
      <p:sp>
        <p:nvSpPr>
          <p:cNvPr id="3" name="Content Placeholder 2"/>
          <p:cNvSpPr>
            <a:spLocks noGrp="1"/>
          </p:cNvSpPr>
          <p:nvPr>
            <p:ph type="subTitle" idx="1"/>
          </p:nvPr>
        </p:nvSpPr>
        <p:spPr/>
        <p:txBody>
          <a:bodyPr/>
          <a:lstStyle/>
          <a:p>
            <a:r>
              <a:rPr lang="en-US" dirty="0"/>
              <a:t>Data Science Plan of Action</a:t>
            </a:r>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pPr marL="45720" indent="0">
              <a:buNone/>
            </a:pPr>
            <a:r>
              <a:rPr lang="en-US" dirty="0"/>
              <a:t>Over the past year Credit One has seen an increase in the number of customers who have defaulted on loans they have secured from various partners, and Credit One, as their credit scoring service, could risk losing business if the problem is not solved. </a:t>
            </a:r>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Build a model to identify which customers are most likely to default on their loans. </a:t>
            </a:r>
          </a:p>
          <a:p>
            <a:r>
              <a:rPr lang="en-US" dirty="0"/>
              <a:t>If possible, determine what credit limit is appropriate for a customer based on their current and historical financial standing.</a:t>
            </a:r>
          </a:p>
          <a:p>
            <a:endParaRPr lang="en-US" dirty="0"/>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sp>
        <p:nvSpPr>
          <p:cNvPr id="3" name="Content Placeholder 2"/>
          <p:cNvSpPr>
            <a:spLocks noGrp="1"/>
          </p:cNvSpPr>
          <p:nvPr>
            <p:ph idx="1"/>
          </p:nvPr>
        </p:nvSpPr>
        <p:spPr/>
        <p:txBody>
          <a:bodyPr/>
          <a:lstStyle/>
          <a:p>
            <a:pPr marL="45720" indent="0">
              <a:buNone/>
            </a:pPr>
            <a:r>
              <a:rPr lang="en-US" b="1" dirty="0" err="1"/>
              <a:t>Zumel</a:t>
            </a:r>
            <a:r>
              <a:rPr lang="en-US" b="1" dirty="0"/>
              <a:t> and Mount’s Stages of the Data Science Process</a:t>
            </a:r>
          </a:p>
          <a:p>
            <a:pPr marL="502920" indent="-457200">
              <a:buFont typeface="+mj-lt"/>
              <a:buAutoNum type="arabicPeriod"/>
            </a:pPr>
            <a:r>
              <a:rPr lang="en-US" dirty="0"/>
              <a:t>Defining the Goal</a:t>
            </a:r>
          </a:p>
          <a:p>
            <a:pPr marL="502920" indent="-457200">
              <a:buFont typeface="+mj-lt"/>
              <a:buAutoNum type="arabicPeriod"/>
            </a:pPr>
            <a:r>
              <a:rPr lang="en-US" dirty="0"/>
              <a:t>Data Collection and Management</a:t>
            </a:r>
          </a:p>
          <a:p>
            <a:pPr marL="502920" indent="-457200">
              <a:buFont typeface="+mj-lt"/>
              <a:buAutoNum type="arabicPeriod"/>
            </a:pPr>
            <a:r>
              <a:rPr lang="en-US" dirty="0"/>
              <a:t>Modeling</a:t>
            </a:r>
          </a:p>
          <a:p>
            <a:pPr marL="502920" indent="-457200">
              <a:buFont typeface="+mj-lt"/>
              <a:buAutoNum type="arabicPeriod"/>
            </a:pPr>
            <a:r>
              <a:rPr lang="en-US" dirty="0"/>
              <a:t>Model Evaluation and Critique</a:t>
            </a:r>
          </a:p>
          <a:p>
            <a:pPr marL="502920" indent="-457200">
              <a:buFont typeface="+mj-lt"/>
              <a:buAutoNum type="arabicPeriod"/>
            </a:pPr>
            <a:r>
              <a:rPr lang="en-US" dirty="0"/>
              <a:t>Presentation and Documentation</a:t>
            </a:r>
          </a:p>
          <a:p>
            <a:pPr marL="502920" indent="-457200">
              <a:buFont typeface="+mj-lt"/>
              <a:buAutoNum type="arabicPeriod"/>
            </a:pPr>
            <a:r>
              <a:rPr lang="en-US" dirty="0"/>
              <a:t>Model Deployment and Maintenance</a:t>
            </a:r>
          </a:p>
        </p:txBody>
      </p:sp>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a:t>
            </a:r>
          </a:p>
        </p:txBody>
      </p:sp>
      <p:sp>
        <p:nvSpPr>
          <p:cNvPr id="3" name="Content Placeholder 2"/>
          <p:cNvSpPr>
            <a:spLocks noGrp="1"/>
          </p:cNvSpPr>
          <p:nvPr>
            <p:ph idx="1"/>
          </p:nvPr>
        </p:nvSpPr>
        <p:spPr/>
        <p:txBody>
          <a:bodyPr/>
          <a:lstStyle/>
          <a:p>
            <a:r>
              <a:rPr lang="en-US" dirty="0"/>
              <a:t>Sourced from Credit One’s database.</a:t>
            </a:r>
          </a:p>
          <a:p>
            <a:r>
              <a:rPr lang="en-US" dirty="0"/>
              <a:t>Contains 30,000 customer records over a 6 month period and consists of a combination of demographic and financial datapoints.</a:t>
            </a:r>
          </a:p>
          <a:p>
            <a:r>
              <a:rPr lang="en-US" dirty="0"/>
              <a:t>Demographic datapoints: </a:t>
            </a:r>
          </a:p>
          <a:p>
            <a:pPr lvl="1"/>
            <a:r>
              <a:rPr lang="en-US" dirty="0"/>
              <a:t>Age; Sex; Education Level; and Marital Status</a:t>
            </a:r>
          </a:p>
          <a:p>
            <a:r>
              <a:rPr lang="en-US" dirty="0"/>
              <a:t>Financial datapoints: </a:t>
            </a:r>
          </a:p>
          <a:p>
            <a:pPr lvl="1"/>
            <a:r>
              <a:rPr lang="en-US" dirty="0"/>
              <a:t>Total Credit Issued; Payment Status (Delinquency), Billed Amounts, and Payment Amounts between April and September; and Default Status</a:t>
            </a:r>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Management</a:t>
            </a:r>
          </a:p>
        </p:txBody>
      </p:sp>
      <p:sp>
        <p:nvSpPr>
          <p:cNvPr id="3" name="Content Placeholder 2"/>
          <p:cNvSpPr>
            <a:spLocks noGrp="1"/>
          </p:cNvSpPr>
          <p:nvPr>
            <p:ph idx="1"/>
          </p:nvPr>
        </p:nvSpPr>
        <p:spPr/>
        <p:txBody>
          <a:bodyPr/>
          <a:lstStyle/>
          <a:p>
            <a:r>
              <a:rPr lang="en-US" dirty="0"/>
              <a:t>Data Identification</a:t>
            </a:r>
          </a:p>
          <a:p>
            <a:pPr lvl="1"/>
            <a:r>
              <a:rPr lang="en-US" dirty="0"/>
              <a:t>Which data can be employed to help us achieve our goals?</a:t>
            </a:r>
          </a:p>
          <a:p>
            <a:pPr lvl="1"/>
            <a:r>
              <a:rPr lang="en-US" dirty="0"/>
              <a:t>What biases exist in our data?</a:t>
            </a:r>
          </a:p>
          <a:p>
            <a:r>
              <a:rPr lang="en-US" dirty="0"/>
              <a:t>Data Cleaning</a:t>
            </a:r>
          </a:p>
          <a:p>
            <a:pPr lvl="1"/>
            <a:r>
              <a:rPr lang="en-US" dirty="0"/>
              <a:t>Identifying and removing/correcting duplicate and erroneous data.</a:t>
            </a:r>
          </a:p>
          <a:p>
            <a:pPr lvl="1"/>
            <a:r>
              <a:rPr lang="en-US" dirty="0"/>
              <a:t>Converting categorical data into numerical for analysis.</a:t>
            </a:r>
          </a:p>
          <a:p>
            <a:r>
              <a:rPr lang="en-US" dirty="0"/>
              <a:t>Data Analysis</a:t>
            </a:r>
          </a:p>
          <a:p>
            <a:pPr lvl="1"/>
            <a:r>
              <a:rPr lang="en-US" dirty="0"/>
              <a:t>Identifying patterns and correlations</a:t>
            </a:r>
          </a:p>
          <a:p>
            <a:r>
              <a:rPr lang="en-US" dirty="0"/>
              <a:t>Modeling</a:t>
            </a:r>
          </a:p>
          <a:p>
            <a:pPr lvl="1"/>
            <a:r>
              <a:rPr lang="en-US" dirty="0"/>
              <a:t>Employ computer learning to create a predictive model to achieve our goals</a:t>
            </a:r>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Data</a:t>
            </a:r>
          </a:p>
        </p:txBody>
      </p:sp>
      <p:sp>
        <p:nvSpPr>
          <p:cNvPr id="3" name="Content Placeholder 2"/>
          <p:cNvSpPr>
            <a:spLocks noGrp="1"/>
          </p:cNvSpPr>
          <p:nvPr>
            <p:ph idx="1"/>
          </p:nvPr>
        </p:nvSpPr>
        <p:spPr/>
        <p:txBody>
          <a:bodyPr/>
          <a:lstStyle/>
          <a:p>
            <a:r>
              <a:rPr lang="en-US" dirty="0"/>
              <a:t>Duplicate Information </a:t>
            </a:r>
          </a:p>
          <a:p>
            <a:pPr lvl="1"/>
            <a:r>
              <a:rPr lang="en-US" dirty="0"/>
              <a:t>Easily removed</a:t>
            </a:r>
          </a:p>
          <a:p>
            <a:r>
              <a:rPr lang="en-US" dirty="0"/>
              <a:t>Missing Information</a:t>
            </a:r>
          </a:p>
          <a:p>
            <a:pPr lvl="1"/>
            <a:r>
              <a:rPr lang="en-US" dirty="0"/>
              <a:t>None identified</a:t>
            </a:r>
          </a:p>
          <a:p>
            <a:r>
              <a:rPr lang="en-US" dirty="0"/>
              <a:t>Confusing or Unintuitive Categories</a:t>
            </a:r>
          </a:p>
          <a:p>
            <a:pPr lvl="1"/>
            <a:r>
              <a:rPr lang="en-US" dirty="0"/>
              <a:t>Establish easily understood naming conventions</a:t>
            </a:r>
          </a:p>
          <a:p>
            <a:pPr lvl="1"/>
            <a:endParaRPr lang="en-US" dirty="0"/>
          </a:p>
        </p:txBody>
      </p:sp>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8FC60-8B2F-49CE-B0D3-E8084833D9EA}"/>
              </a:ext>
            </a:extLst>
          </p:cNvPr>
          <p:cNvSpPr>
            <a:spLocks noGrp="1"/>
          </p:cNvSpPr>
          <p:nvPr>
            <p:ph type="title"/>
          </p:nvPr>
        </p:nvSpPr>
        <p:spPr/>
        <p:txBody>
          <a:bodyPr/>
          <a:lstStyle/>
          <a:p>
            <a:r>
              <a:rPr lang="en-US" dirty="0"/>
              <a:t>Process Visualized</a:t>
            </a:r>
          </a:p>
        </p:txBody>
      </p:sp>
      <p:sp>
        <p:nvSpPr>
          <p:cNvPr id="3" name="Content Placeholder 2">
            <a:extLst>
              <a:ext uri="{FF2B5EF4-FFF2-40B4-BE49-F238E27FC236}">
                <a16:creationId xmlns:a16="http://schemas.microsoft.com/office/drawing/2014/main" id="{1237F42A-B348-4216-9D29-0E31E0135B04}"/>
              </a:ext>
            </a:extLst>
          </p:cNvPr>
          <p:cNvSpPr>
            <a:spLocks noGrp="1"/>
          </p:cNvSpPr>
          <p:nvPr>
            <p:ph idx="1"/>
          </p:nvPr>
        </p:nvSpPr>
        <p:spPr>
          <a:xfrm>
            <a:off x="1065212" y="5791200"/>
            <a:ext cx="8686801" cy="228600"/>
          </a:xfrm>
        </p:spPr>
        <p:txBody>
          <a:bodyPr>
            <a:normAutofit fontScale="85000" lnSpcReduction="20000"/>
          </a:bodyPr>
          <a:lstStyle/>
          <a:p>
            <a:pPr marL="45720" indent="0">
              <a:buNone/>
            </a:pPr>
            <a:r>
              <a:rPr lang="en-US" sz="1400" i="1" dirty="0"/>
              <a:t>Source: </a:t>
            </a:r>
            <a:r>
              <a:rPr lang="en-US" sz="1400" i="1" dirty="0" err="1"/>
              <a:t>Zumel</a:t>
            </a:r>
            <a:r>
              <a:rPr lang="en-US" sz="1400" i="1" dirty="0"/>
              <a:t>, Nina, and John Mount. Practical Data Science with R. 2nd ed., Manning Publications Co., 2020.</a:t>
            </a:r>
          </a:p>
        </p:txBody>
      </p:sp>
      <p:pic>
        <p:nvPicPr>
          <p:cNvPr id="4" name="Picture 3">
            <a:extLst>
              <a:ext uri="{FF2B5EF4-FFF2-40B4-BE49-F238E27FC236}">
                <a16:creationId xmlns:a16="http://schemas.microsoft.com/office/drawing/2014/main" id="{FE6EEAD0-65AF-4160-8A93-F3F9239DF7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1812" y="1880235"/>
            <a:ext cx="3158490" cy="3554730"/>
          </a:xfrm>
          <a:prstGeom prst="rect">
            <a:avLst/>
          </a:prstGeom>
          <a:noFill/>
          <a:ln>
            <a:noFill/>
          </a:ln>
        </p:spPr>
      </p:pic>
    </p:spTree>
    <p:extLst>
      <p:ext uri="{BB962C8B-B14F-4D97-AF65-F5344CB8AC3E}">
        <p14:creationId xmlns:p14="http://schemas.microsoft.com/office/powerpoint/2010/main" val="71031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0B48-4E5A-42D1-AF7E-8EACB1A21D5F}"/>
              </a:ext>
            </a:extLst>
          </p:cNvPr>
          <p:cNvSpPr>
            <a:spLocks noGrp="1"/>
          </p:cNvSpPr>
          <p:nvPr>
            <p:ph type="title"/>
          </p:nvPr>
        </p:nvSpPr>
        <p:spPr/>
        <p:txBody>
          <a:bodyPr/>
          <a:lstStyle/>
          <a:p>
            <a:r>
              <a:rPr lang="en-US" dirty="0"/>
              <a:t>Initial Insights</a:t>
            </a:r>
          </a:p>
        </p:txBody>
      </p:sp>
      <p:sp>
        <p:nvSpPr>
          <p:cNvPr id="3" name="Content Placeholder 2">
            <a:extLst>
              <a:ext uri="{FF2B5EF4-FFF2-40B4-BE49-F238E27FC236}">
                <a16:creationId xmlns:a16="http://schemas.microsoft.com/office/drawing/2014/main" id="{5DEF314D-3362-4700-A165-FAEBE43477DF}"/>
              </a:ext>
            </a:extLst>
          </p:cNvPr>
          <p:cNvSpPr>
            <a:spLocks noGrp="1"/>
          </p:cNvSpPr>
          <p:nvPr>
            <p:ph idx="1"/>
          </p:nvPr>
        </p:nvSpPr>
        <p:spPr/>
        <p:txBody>
          <a:bodyPr>
            <a:normAutofit fontScale="92500" lnSpcReduction="20000"/>
          </a:bodyPr>
          <a:lstStyle/>
          <a:p>
            <a:pPr marL="45720" indent="0">
              <a:buNone/>
            </a:pPr>
            <a:r>
              <a:rPr lang="en-US" dirty="0"/>
              <a:t>Strongest correlations are:</a:t>
            </a:r>
          </a:p>
          <a:p>
            <a:r>
              <a:rPr lang="en-US" dirty="0"/>
              <a:t>Month to month bills (0.80-0.95 = STRONG)</a:t>
            </a:r>
          </a:p>
          <a:p>
            <a:pPr lvl="1"/>
            <a:r>
              <a:rPr lang="en-US" dirty="0"/>
              <a:t>Higher bills one month tend to indicate higher bills across all months.</a:t>
            </a:r>
          </a:p>
          <a:p>
            <a:r>
              <a:rPr lang="en-US" dirty="0"/>
              <a:t>Month to month delinquency (0.47-0.82 = MODERATE to STRONG)</a:t>
            </a:r>
          </a:p>
          <a:p>
            <a:pPr lvl="1"/>
            <a:r>
              <a:rPr lang="en-US" dirty="0"/>
              <a:t>Delinquency in payments indicates higher chance of a history of delinquency.</a:t>
            </a:r>
          </a:p>
          <a:p>
            <a:r>
              <a:rPr lang="en-US" dirty="0"/>
              <a:t>Delinquency to default (0.19-0.32 = LOW)</a:t>
            </a:r>
          </a:p>
          <a:p>
            <a:pPr lvl="1"/>
            <a:r>
              <a:rPr lang="en-US" dirty="0"/>
              <a:t>Higher delinquency rates indicate a slightly higher risk of default.</a:t>
            </a:r>
          </a:p>
          <a:p>
            <a:r>
              <a:rPr lang="en-US" dirty="0"/>
              <a:t>Monthly bill to delinquency (0.18-0.29 = LOW)</a:t>
            </a:r>
          </a:p>
          <a:p>
            <a:pPr lvl="1"/>
            <a:r>
              <a:rPr lang="en-US" dirty="0"/>
              <a:t>Higher monthly bills indicate a slightly higher risk of delinquency payments.</a:t>
            </a:r>
          </a:p>
          <a:p>
            <a:r>
              <a:rPr lang="en-US" dirty="0"/>
              <a:t>Credit balance to default (-0.15 = SLIGHT)</a:t>
            </a:r>
          </a:p>
          <a:p>
            <a:pPr lvl="1"/>
            <a:r>
              <a:rPr lang="en-US" dirty="0"/>
              <a:t>Slight inverse correlation between credit balance and default risk.</a:t>
            </a:r>
          </a:p>
        </p:txBody>
      </p:sp>
    </p:spTree>
    <p:extLst>
      <p:ext uri="{BB962C8B-B14F-4D97-AF65-F5344CB8AC3E}">
        <p14:creationId xmlns:p14="http://schemas.microsoft.com/office/powerpoint/2010/main" val="108510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slides</Template>
  <TotalTime>28</TotalTime>
  <Words>410</Words>
  <Application>Microsoft Office PowerPoint</Application>
  <PresentationFormat>Custom</PresentationFormat>
  <Paragraphs>55</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Palatino Linotype</vt:lpstr>
      <vt:lpstr>Business strategy presentation</vt:lpstr>
      <vt:lpstr>CREDIT ONE</vt:lpstr>
      <vt:lpstr>Problem</vt:lpstr>
      <vt:lpstr>Goals</vt:lpstr>
      <vt:lpstr>Process</vt:lpstr>
      <vt:lpstr>The Data</vt:lpstr>
      <vt:lpstr>Data Management</vt:lpstr>
      <vt:lpstr>Issues with Data</vt:lpstr>
      <vt:lpstr>Process Visualized</vt:lpstr>
      <vt:lpstr>Initial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ONE</dc:title>
  <dc:creator>agdowd@gmail.com</dc:creator>
  <cp:lastModifiedBy>agdowd@gmail.com</cp:lastModifiedBy>
  <cp:revision>1</cp:revision>
  <dcterms:created xsi:type="dcterms:W3CDTF">2022-04-14T19:04:03Z</dcterms:created>
  <dcterms:modified xsi:type="dcterms:W3CDTF">2022-04-14T19:32:12Z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