
<file path=[Content_Types].xml><?xml version="1.0" encoding="utf-8"?>
<Types xmlns="http://schemas.openxmlformats.org/package/2006/content-types">
  <Default Extension="emf" ContentType="image/x-emf"/>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56" r:id="rId2"/>
    <p:sldId id="259" r:id="rId3"/>
    <p:sldId id="257" r:id="rId4"/>
    <p:sldId id="258" r:id="rId5"/>
    <p:sldId id="261" r:id="rId6"/>
    <p:sldId id="262" r:id="rId7"/>
    <p:sldId id="269" r:id="rId8"/>
    <p:sldId id="270" r:id="rId9"/>
    <p:sldId id="267" r:id="rId10"/>
    <p:sldId id="271" r:id="rId11"/>
    <p:sldId id="263" r:id="rId12"/>
    <p:sldId id="272"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3635"/>
    <a:srgbClr val="9EFF29"/>
    <a:srgbClr val="C80064"/>
    <a:srgbClr val="C33A1F"/>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2" autoAdjust="0"/>
    <p:restoredTop sz="94642" autoAdjust="0"/>
  </p:normalViewPr>
  <p:slideViewPr>
    <p:cSldViewPr snapToGrid="0">
      <p:cViewPr varScale="1">
        <p:scale>
          <a:sx n="102" d="100"/>
          <a:sy n="102" d="100"/>
        </p:scale>
        <p:origin x="281" y="-35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974800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533E96-F078-4B3D-A8F4-F1AF21EBC35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49408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endParaRPr lang="en-US" b="0" i="0" dirty="0">
              <a:solidFill>
                <a:srgbClr val="333333"/>
              </a:solidFill>
              <a:effectLst/>
              <a:latin typeface="Roboto" panose="02000000000000000000" pitchFamily="2" charset="0"/>
            </a:endParaRPr>
          </a:p>
        </p:txBody>
      </p:sp>
      <p:sp>
        <p:nvSpPr>
          <p:cNvPr id="4" name="Slide Number Placeholder 3"/>
          <p:cNvSpPr>
            <a:spLocks noGrp="1"/>
          </p:cNvSpPr>
          <p:nvPr>
            <p:ph type="sldNum" sz="quarter" idx="10"/>
          </p:nvPr>
        </p:nvSpPr>
        <p:spPr/>
        <p:txBody>
          <a:bodyPr/>
          <a:lstStyle/>
          <a:p>
            <a:fld id="{87350B06-B074-48FC-8CFD-53D2CD8FB95F}" type="slidenum">
              <a:rPr lang="en-US" smtClean="0"/>
              <a:t>11</a:t>
            </a:fld>
            <a:endParaRPr lang="en-US"/>
          </a:p>
        </p:txBody>
      </p:sp>
    </p:spTree>
    <p:extLst>
      <p:ext uri="{BB962C8B-B14F-4D97-AF65-F5344CB8AC3E}">
        <p14:creationId xmlns:p14="http://schemas.microsoft.com/office/powerpoint/2010/main" val="1152000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533E96-F078-4B3D-A8F4-F1AF21EBC35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61947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1426478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1693104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3066783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endParaRPr lang="en-US" b="0" i="0" dirty="0">
              <a:solidFill>
                <a:srgbClr val="333333"/>
              </a:solidFill>
              <a:effectLst/>
              <a:latin typeface="Roboto" panose="02000000000000000000" pitchFamily="2" charset="0"/>
            </a:endParaRPr>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1904880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endParaRPr lang="en-US" b="0" i="0" dirty="0">
              <a:solidFill>
                <a:srgbClr val="333333"/>
              </a:solidFill>
              <a:effectLst/>
              <a:latin typeface="Roboto" panose="02000000000000000000" pitchFamily="2" charset="0"/>
            </a:endParaRPr>
          </a:p>
        </p:txBody>
      </p:sp>
      <p:sp>
        <p:nvSpPr>
          <p:cNvPr id="4" name="Slide Number Placeholder 3"/>
          <p:cNvSpPr>
            <a:spLocks noGrp="1"/>
          </p:cNvSpPr>
          <p:nvPr>
            <p:ph type="sldNum" sz="quarter" idx="10"/>
          </p:nvPr>
        </p:nvSpPr>
        <p:spPr/>
        <p:txBody>
          <a:bodyPr/>
          <a:lstStyle/>
          <a:p>
            <a:fld id="{87350B06-B074-48FC-8CFD-53D2CD8FB95F}" type="slidenum">
              <a:rPr lang="en-US" smtClean="0"/>
              <a:t>6</a:t>
            </a:fld>
            <a:endParaRPr lang="en-US"/>
          </a:p>
        </p:txBody>
      </p:sp>
    </p:spTree>
    <p:extLst>
      <p:ext uri="{BB962C8B-B14F-4D97-AF65-F5344CB8AC3E}">
        <p14:creationId xmlns:p14="http://schemas.microsoft.com/office/powerpoint/2010/main" val="677299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533E96-F078-4B3D-A8F4-F1AF21EBC35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75897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533E96-F078-4B3D-A8F4-F1AF21EBC35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87723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3878779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6696" y="1998408"/>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86696" y="3716591"/>
            <a:ext cx="8229600" cy="678426"/>
          </a:xfrm>
        </p:spPr>
        <p:txBody>
          <a:bodyPr>
            <a:normAutofit/>
          </a:bodyPr>
          <a:lstStyle>
            <a:lvl1pPr marL="0" indent="0" algn="r">
              <a:buNone/>
              <a:defRPr sz="2800" b="0" i="0">
                <a:solidFill>
                  <a:srgbClr val="9EFF2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5" y="253834"/>
            <a:ext cx="8259098" cy="763526"/>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275736"/>
            <a:ext cx="8246070" cy="350274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0536" y="539272"/>
            <a:ext cx="6695352"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976284" y="1268361"/>
            <a:ext cx="6717890" cy="342013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3" y="227402"/>
            <a:ext cx="8093365" cy="763525"/>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500663"/>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197306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500663"/>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197306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6/16/2022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archive.ics.uci.edu/ml/datasets/Individual+household+electric+power+consumption"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5601" y="2389485"/>
            <a:ext cx="8192728" cy="1803278"/>
          </a:xfrm>
        </p:spPr>
        <p:txBody>
          <a:bodyPr>
            <a:normAutofit/>
          </a:bodyPr>
          <a:lstStyle/>
          <a:p>
            <a:r>
              <a:rPr lang="en-US" sz="4000" dirty="0">
                <a:latin typeface="Bahnschrift SemiBold Condensed" panose="020B0502040204020203" pitchFamily="34" charset="0"/>
              </a:rPr>
              <a:t>Smart Home</a:t>
            </a:r>
            <a:br>
              <a:rPr lang="en-US" sz="4000" dirty="0">
                <a:latin typeface="Bahnschrift SemiBold Condensed" panose="020B0502040204020203" pitchFamily="34" charset="0"/>
              </a:rPr>
            </a:br>
            <a:r>
              <a:rPr lang="en-US" sz="4000" dirty="0">
                <a:latin typeface="Bahnschrift SemiBold Condensed" panose="020B0502040204020203" pitchFamily="34" charset="0"/>
              </a:rPr>
              <a:t>Power Management</a:t>
            </a:r>
          </a:p>
        </p:txBody>
      </p:sp>
      <p:sp>
        <p:nvSpPr>
          <p:cNvPr id="3" name="Subtitle 2"/>
          <p:cNvSpPr>
            <a:spLocks noGrp="1"/>
          </p:cNvSpPr>
          <p:nvPr>
            <p:ph type="subTitle" idx="1"/>
          </p:nvPr>
        </p:nvSpPr>
        <p:spPr>
          <a:xfrm>
            <a:off x="618227" y="4164056"/>
            <a:ext cx="8192728" cy="971687"/>
          </a:xfrm>
        </p:spPr>
        <p:txBody>
          <a:bodyPr>
            <a:normAutofit/>
          </a:bodyPr>
          <a:lstStyle/>
          <a:p>
            <a:r>
              <a:rPr lang="en-US" sz="1800" dirty="0">
                <a:latin typeface="Bahnschrift Light Condensed" panose="020B0502040204020203" pitchFamily="34" charset="0"/>
              </a:rPr>
              <a:t>Analyzing Energy Usage in Sub-Metered Housing</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55898" y="1369835"/>
            <a:ext cx="6742528" cy="3085658"/>
          </a:xfrm>
        </p:spPr>
        <p:txBody>
          <a:bodyPr>
            <a:normAutofit lnSpcReduction="10000"/>
          </a:bodyPr>
          <a:lstStyle/>
          <a:p>
            <a:pPr marL="0" marR="0" indent="0">
              <a:lnSpc>
                <a:spcPct val="107000"/>
              </a:lnSpc>
              <a:spcBef>
                <a:spcPts val="0"/>
              </a:spcBef>
              <a:spcAft>
                <a:spcPts val="0"/>
              </a:spcAft>
              <a:buNone/>
            </a:pPr>
            <a:endParaRPr lang="en-US" sz="1800" b="1"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endParaRPr>
          </a:p>
          <a:p>
            <a:pPr marL="0" marR="0" indent="0">
              <a:lnSpc>
                <a:spcPct val="107000"/>
              </a:lnSpc>
              <a:spcBef>
                <a:spcPts val="0"/>
              </a:spcBef>
              <a:spcAft>
                <a:spcPts val="0"/>
              </a:spcAft>
              <a:buNone/>
            </a:pPr>
            <a:r>
              <a:rPr lang="en-US" sz="1800" b="1"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Other patterns we may expect to observe upon further analysis:</a:t>
            </a:r>
          </a:p>
          <a:p>
            <a:pPr marL="0" marR="0" indent="0">
              <a:lnSpc>
                <a:spcPct val="107000"/>
              </a:lnSpc>
              <a:spcBef>
                <a:spcPts val="0"/>
              </a:spcBef>
              <a:spcAft>
                <a:spcPts val="0"/>
              </a:spcAft>
              <a:buNone/>
            </a:pPr>
            <a:endParaRPr lang="en-US" sz="1800" b="1" dirty="0">
              <a:effectLst/>
              <a:latin typeface="Bahnschrift SemiLight" panose="020B0502040204020203" pitchFamily="34" charset="0"/>
              <a:ea typeface="Calibri" panose="020F0502020204030204" pitchFamily="34" charset="0"/>
              <a:cs typeface="Times New Roman" panose="02020603050405020304" pitchFamily="18" charset="0"/>
            </a:endParaRPr>
          </a:p>
          <a:p>
            <a:pPr marL="0" indent="0">
              <a:buNone/>
            </a:pPr>
            <a:r>
              <a:rPr lang="en-US" sz="1800" dirty="0">
                <a:solidFill>
                  <a:srgbClr val="000000"/>
                </a:solidFill>
                <a:effectLst/>
                <a:latin typeface="Bahnschrift SemiLight" panose="020B0502040204020203" pitchFamily="34" charset="0"/>
                <a:ea typeface="Times New Roman" panose="02020603050405020304" pitchFamily="18" charset="0"/>
              </a:rPr>
              <a:t>Sequential usage between meters based on behavior patterns and appliance needs. For example:</a:t>
            </a:r>
          </a:p>
          <a:p>
            <a:pPr marL="0" indent="0">
              <a:buNone/>
            </a:pPr>
            <a:endParaRPr lang="en-US" sz="1800" dirty="0">
              <a:solidFill>
                <a:srgbClr val="000000"/>
              </a:solidFill>
              <a:latin typeface="Bahnschrift SemiLight" panose="020B0502040204020203" pitchFamily="34" charset="0"/>
              <a:ea typeface="Times New Roman" panose="02020603050405020304" pitchFamily="18" charset="0"/>
            </a:endParaRPr>
          </a:p>
          <a:p>
            <a:pPr>
              <a:buFont typeface="Courier New" panose="02070309020205020404" pitchFamily="49" charset="0"/>
              <a:buChar char="o"/>
            </a:pPr>
            <a:r>
              <a:rPr lang="en-US" sz="1800" dirty="0">
                <a:solidFill>
                  <a:srgbClr val="000000"/>
                </a:solidFill>
                <a:effectLst/>
                <a:latin typeface="Bahnschrift SemiLight" panose="020B0502040204020203" pitchFamily="34" charset="0"/>
                <a:ea typeface="Times New Roman" panose="02020603050405020304" pitchFamily="18" charset="0"/>
              </a:rPr>
              <a:t>Spike in meter 1 reading coinciding with meter 3 due to dishwasher usage followed by hot water replenishment</a:t>
            </a:r>
          </a:p>
          <a:p>
            <a:pPr>
              <a:buFont typeface="Courier New" panose="02070309020205020404" pitchFamily="49" charset="0"/>
              <a:buChar char="o"/>
            </a:pPr>
            <a:r>
              <a:rPr lang="en-US" sz="1800" dirty="0">
                <a:solidFill>
                  <a:srgbClr val="000000"/>
                </a:solidFill>
                <a:effectLst/>
                <a:latin typeface="Bahnschrift SemiLight" panose="020B0502040204020203" pitchFamily="34" charset="0"/>
                <a:ea typeface="Times New Roman" panose="02020603050405020304" pitchFamily="18" charset="0"/>
              </a:rPr>
              <a:t>Water heater (meter 3) usage triggered by washing machine usage (meter 2)</a:t>
            </a:r>
            <a:endParaRPr lang="en-US" sz="1800" dirty="0">
              <a:latin typeface="Bahnschrift SemiLight" panose="020B0502040204020203" pitchFamily="34"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F35D50A2-64A2-7DF2-A4DB-858B6B221FFD}"/>
              </a:ext>
            </a:extLst>
          </p:cNvPr>
          <p:cNvSpPr txBox="1">
            <a:spLocks/>
          </p:cNvSpPr>
          <p:nvPr/>
        </p:nvSpPr>
        <p:spPr>
          <a:xfrm>
            <a:off x="561655" y="152638"/>
            <a:ext cx="8259098" cy="763526"/>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2060"/>
                </a:solidFill>
                <a:effectLst>
                  <a:outerShdw blurRad="50800" dist="38100" dir="2700000" algn="tl" rotWithShape="0">
                    <a:prstClr val="black">
                      <a:alpha val="40000"/>
                    </a:prstClr>
                  </a:outerShdw>
                </a:effectLst>
                <a:latin typeface="+mj-lt"/>
                <a:ea typeface="+mj-ea"/>
                <a:cs typeface="+mj-cs"/>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002060"/>
                </a:solidFill>
                <a:effectLst>
                  <a:outerShdw blurRad="50800" dist="38100" dir="2700000" algn="tl" rotWithShape="0">
                    <a:prstClr val="black">
                      <a:alpha val="40000"/>
                    </a:prstClr>
                  </a:outerShdw>
                </a:effectLst>
                <a:uLnTx/>
                <a:uFillTx/>
                <a:latin typeface="Bahnschrift SemiBold Condensed" panose="020B0502040204020203" pitchFamily="34" charset="0"/>
                <a:ea typeface="+mj-ea"/>
                <a:cs typeface="+mj-cs"/>
              </a:rPr>
              <a:t>Predictions</a:t>
            </a:r>
          </a:p>
        </p:txBody>
      </p:sp>
    </p:spTree>
    <p:extLst>
      <p:ext uri="{BB962C8B-B14F-4D97-AF65-F5344CB8AC3E}">
        <p14:creationId xmlns:p14="http://schemas.microsoft.com/office/powerpoint/2010/main" val="793304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E73A233-8B6D-0CA7-B0F8-FCD25F96791D}"/>
              </a:ext>
            </a:extLst>
          </p:cNvPr>
          <p:cNvSpPr txBox="1">
            <a:spLocks/>
          </p:cNvSpPr>
          <p:nvPr/>
        </p:nvSpPr>
        <p:spPr>
          <a:xfrm>
            <a:off x="561655" y="152638"/>
            <a:ext cx="8259098" cy="763526"/>
          </a:xfrm>
          <a:prstGeom prst="rect">
            <a:avLst/>
          </a:prstGeom>
        </p:spPr>
        <p:txBody>
          <a:bodyPr vert="horz" lIns="91440" tIns="45720" rIns="91440" bIns="45720" rtlCol="0" anchor="ctr">
            <a:normAutofit/>
          </a:bodyPr>
          <a:lstStyle>
            <a:lvl1pPr algn="r" defTabSz="914400" rtl="0" eaLnBrk="1" latinLnBrk="0" hangingPunct="1">
              <a:spcBef>
                <a:spcPct val="0"/>
              </a:spcBef>
              <a:buNone/>
              <a:defRPr sz="36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4000" dirty="0">
                <a:latin typeface="Bahnschrift SemiBold Condensed" panose="020B0502040204020203" pitchFamily="34" charset="0"/>
              </a:rPr>
              <a:t>Recommendations</a:t>
            </a:r>
          </a:p>
        </p:txBody>
      </p:sp>
      <p:sp>
        <p:nvSpPr>
          <p:cNvPr id="5" name="Content Placeholder 5">
            <a:extLst>
              <a:ext uri="{FF2B5EF4-FFF2-40B4-BE49-F238E27FC236}">
                <a16:creationId xmlns:a16="http://schemas.microsoft.com/office/drawing/2014/main" id="{9631F89A-9E23-5C10-C335-28B2B34D215A}"/>
              </a:ext>
            </a:extLst>
          </p:cNvPr>
          <p:cNvSpPr txBox="1">
            <a:spLocks/>
          </p:cNvSpPr>
          <p:nvPr/>
        </p:nvSpPr>
        <p:spPr>
          <a:xfrm>
            <a:off x="259142" y="1469703"/>
            <a:ext cx="8622014" cy="3394756"/>
          </a:xfrm>
          <a:prstGeom prst="rect">
            <a:avLst/>
          </a:prstGeom>
        </p:spPr>
        <p:txBody>
          <a:bodyPr>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7000"/>
              </a:lnSpc>
              <a:spcBef>
                <a:spcPts val="0"/>
              </a:spcBef>
              <a:spcAft>
                <a:spcPts val="800"/>
              </a:spcAft>
            </a:pPr>
            <a:r>
              <a:rPr lang="en-US" sz="1800"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Record AC and water temperature settings. Could help user monitor energy consumption more accurately and choose optimal settings for energy efficiency.</a:t>
            </a:r>
            <a:endParaRPr lang="en-US" sz="1800" dirty="0">
              <a:effectLst/>
              <a:latin typeface="Bahnschrift SemiLight" panose="020B0502040204020203"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endParaRPr lang="en-US" sz="1800"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endParaRPr>
          </a:p>
          <a:p>
            <a:pPr>
              <a:lnSpc>
                <a:spcPct val="107000"/>
              </a:lnSpc>
              <a:spcBef>
                <a:spcPts val="0"/>
              </a:spcBef>
              <a:spcAft>
                <a:spcPts val="800"/>
              </a:spcAft>
            </a:pPr>
            <a:r>
              <a:rPr lang="en-US" sz="1800"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Knowing weather data would also be helpful. Being able to compare historical energy usage (particularly on submeter 3) to outdoor temperatures could help predict future seasonal usage.</a:t>
            </a:r>
            <a:endParaRPr lang="en-US" sz="1800" dirty="0">
              <a:effectLst/>
              <a:latin typeface="Bahnschrift SemiLight" panose="020B0502040204020203"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endParaRPr lang="en-US" sz="1800"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endParaRPr>
          </a:p>
          <a:p>
            <a:pPr>
              <a:lnSpc>
                <a:spcPct val="107000"/>
              </a:lnSpc>
              <a:spcBef>
                <a:spcPts val="0"/>
              </a:spcBef>
              <a:spcAft>
                <a:spcPts val="800"/>
              </a:spcAft>
            </a:pPr>
            <a:r>
              <a:rPr lang="en-US" sz="1800"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Incorporate app technology that communicates with residents' smart devices to know when they are home or away - monitor energy usage by appliances when no one is home.</a:t>
            </a:r>
            <a:endParaRPr lang="en-US" sz="1800" dirty="0">
              <a:effectLst/>
              <a:latin typeface="Bahnschrift SemiLight" panose="020B0502040204020203"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endParaRPr lang="en-US" sz="1800" dirty="0">
              <a:latin typeface="Bahnschrift SemiLight"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1488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5601" y="3015331"/>
            <a:ext cx="8192728" cy="1803278"/>
          </a:xfrm>
        </p:spPr>
        <p:txBody>
          <a:bodyPr>
            <a:normAutofit/>
          </a:bodyPr>
          <a:lstStyle/>
          <a:p>
            <a:r>
              <a:rPr lang="en-US" sz="7200" dirty="0">
                <a:latin typeface="Bahnschrift SemiBold Condensed" panose="020B0502040204020203" pitchFamily="34" charset="0"/>
              </a:rPr>
              <a:t>Thank You!</a:t>
            </a:r>
          </a:p>
        </p:txBody>
      </p:sp>
    </p:spTree>
    <p:extLst>
      <p:ext uri="{BB962C8B-B14F-4D97-AF65-F5344CB8AC3E}">
        <p14:creationId xmlns:p14="http://schemas.microsoft.com/office/powerpoint/2010/main" val="2990543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80536" y="2309331"/>
            <a:ext cx="6717890" cy="1711064"/>
          </a:xfrm>
        </p:spPr>
        <p:txBody>
          <a:bodyPr>
            <a:normAutofit/>
          </a:bodyPr>
          <a:lstStyle/>
          <a:p>
            <a:pPr marL="0" indent="0">
              <a:buNone/>
            </a:pPr>
            <a:r>
              <a:rPr lang="en-US" sz="1800" dirty="0">
                <a:solidFill>
                  <a:schemeClr val="bg1"/>
                </a:solidFill>
                <a:latin typeface="Bahnschrift SemiLight" panose="020B0502040204020203" pitchFamily="34" charset="0"/>
              </a:rPr>
              <a:t>Client is designing a large Smart Home apartment housing development and wants to investigate the benefits of adopting the use of electrical sub-metering devices for power management.</a:t>
            </a:r>
          </a:p>
        </p:txBody>
      </p:sp>
      <p:sp>
        <p:nvSpPr>
          <p:cNvPr id="6" name="Title 1">
            <a:extLst>
              <a:ext uri="{FF2B5EF4-FFF2-40B4-BE49-F238E27FC236}">
                <a16:creationId xmlns:a16="http://schemas.microsoft.com/office/drawing/2014/main" id="{F35D50A2-64A2-7DF2-A4DB-858B6B221FFD}"/>
              </a:ext>
            </a:extLst>
          </p:cNvPr>
          <p:cNvSpPr txBox="1">
            <a:spLocks/>
          </p:cNvSpPr>
          <p:nvPr/>
        </p:nvSpPr>
        <p:spPr>
          <a:xfrm>
            <a:off x="561655" y="152638"/>
            <a:ext cx="8259098" cy="763526"/>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2060"/>
                </a:solidFill>
                <a:effectLst>
                  <a:outerShdw blurRad="50800" dist="38100" dir="2700000" algn="tl" rotWithShape="0">
                    <a:prstClr val="black">
                      <a:alpha val="40000"/>
                    </a:prstClr>
                  </a:outerShdw>
                </a:effectLst>
                <a:latin typeface="+mj-lt"/>
                <a:ea typeface="+mj-ea"/>
                <a:cs typeface="+mj-cs"/>
              </a:defRPr>
            </a:lvl1pPr>
          </a:lstStyle>
          <a:p>
            <a:pPr algn="r"/>
            <a:r>
              <a:rPr lang="en-US" sz="4000" dirty="0">
                <a:latin typeface="Bahnschrift SemiBold Condensed" panose="020B0502040204020203" pitchFamily="34" charset="0"/>
              </a:rPr>
              <a:t>Background</a:t>
            </a:r>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655" y="152638"/>
            <a:ext cx="8259098" cy="763526"/>
          </a:xfrm>
        </p:spPr>
        <p:txBody>
          <a:bodyPr>
            <a:normAutofit/>
          </a:bodyPr>
          <a:lstStyle/>
          <a:p>
            <a:r>
              <a:rPr lang="en-US" sz="4000" dirty="0">
                <a:latin typeface="Bahnschrift SemiBold Condensed" panose="020B0502040204020203" pitchFamily="34" charset="0"/>
              </a:rPr>
              <a:t>Objective</a:t>
            </a:r>
          </a:p>
        </p:txBody>
      </p:sp>
      <p:sp>
        <p:nvSpPr>
          <p:cNvPr id="6" name="Content Placeholder 5">
            <a:extLst>
              <a:ext uri="{FF2B5EF4-FFF2-40B4-BE49-F238E27FC236}">
                <a16:creationId xmlns:a16="http://schemas.microsoft.com/office/drawing/2014/main" id="{4658AC19-75CA-A4A8-97D4-00F8A27A4CC7}"/>
              </a:ext>
            </a:extLst>
          </p:cNvPr>
          <p:cNvSpPr txBox="1">
            <a:spLocks/>
          </p:cNvSpPr>
          <p:nvPr/>
        </p:nvSpPr>
        <p:spPr>
          <a:xfrm>
            <a:off x="259142" y="1469703"/>
            <a:ext cx="8622014" cy="33947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dirty="0">
              <a:latin typeface="Bahnschrift SemiLight" panose="020B0502040204020203" pitchFamily="34" charset="0"/>
            </a:endParaRPr>
          </a:p>
          <a:p>
            <a:r>
              <a:rPr lang="en-US" sz="1800" dirty="0">
                <a:latin typeface="Bahnschrift SemiLight" panose="020B0502040204020203" pitchFamily="34" charset="0"/>
              </a:rPr>
              <a:t>Present support for adopting sub-metering devices for </a:t>
            </a:r>
            <a:r>
              <a:rPr lang="en-US" sz="1800" spc="-110" dirty="0">
                <a:latin typeface="Bahnschrift SemiLight" panose="020B0502040204020203" pitchFamily="34" charset="0"/>
              </a:rPr>
              <a:t>efficient power management in Smart Home developments.</a:t>
            </a:r>
          </a:p>
          <a:p>
            <a:endParaRPr lang="en-US" sz="1800" spc="-110" dirty="0">
              <a:latin typeface="Bahnschrift SemiLight" panose="020B0502040204020203" pitchFamily="34" charset="0"/>
            </a:endParaRPr>
          </a:p>
          <a:p>
            <a:r>
              <a:rPr lang="en-US" sz="1800" dirty="0">
                <a:latin typeface="Bahnschrift SemiLight" panose="020B0502040204020203" pitchFamily="34" charset="0"/>
              </a:rPr>
              <a:t>Detail the benefits of sub-meters in power usage analytics.</a:t>
            </a:r>
          </a:p>
          <a:p>
            <a:endParaRPr lang="en-US" sz="1800" dirty="0">
              <a:latin typeface="Bahnschrift SemiLight" panose="020B0502040204020203" pitchFamily="34" charset="0"/>
            </a:endParaRPr>
          </a:p>
          <a:p>
            <a:r>
              <a:rPr lang="en-US" sz="1800" dirty="0">
                <a:latin typeface="Bahnschrift SemiLight" panose="020B0502040204020203" pitchFamily="34" charset="0"/>
              </a:rPr>
              <a:t>Demonstrate the potential for prediction of future energy consumption based on historical data.</a:t>
            </a:r>
          </a:p>
          <a:p>
            <a:pPr>
              <a:lnSpc>
                <a:spcPct val="107000"/>
              </a:lnSpc>
              <a:spcBef>
                <a:spcPts val="0"/>
              </a:spcBef>
              <a:spcAft>
                <a:spcPts val="800"/>
              </a:spcAft>
            </a:pPr>
            <a:endParaRPr lang="en-US" sz="1800" dirty="0">
              <a:latin typeface="Bahnschrift SemiLight"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259142" y="1469703"/>
            <a:ext cx="8622014" cy="3394756"/>
          </a:xfrm>
        </p:spPr>
        <p:txBody>
          <a:bodyPr>
            <a:normAutofit/>
          </a:bodyPr>
          <a:lstStyle/>
          <a:p>
            <a:pPr algn="l">
              <a:lnSpc>
                <a:spcPct val="107000"/>
              </a:lnSpc>
              <a:spcBef>
                <a:spcPts val="0"/>
              </a:spcBef>
              <a:spcAft>
                <a:spcPts val="800"/>
              </a:spcAft>
            </a:pPr>
            <a:r>
              <a:rPr lang="en-US" sz="1800" dirty="0">
                <a:effectLst/>
                <a:latin typeface="Bahnschrift SemiLight" panose="020B0502040204020203" pitchFamily="34" charset="0"/>
                <a:ea typeface="Calibri" panose="020F0502020204030204" pitchFamily="34" charset="0"/>
                <a:cs typeface="Calibri" panose="020F0502020204030204" pitchFamily="34" charset="0"/>
              </a:rPr>
              <a:t>Raw Data Set is available through the UC Irvine Machine Learning Repository</a:t>
            </a:r>
            <a:endParaRPr lang="en-US" sz="1400" dirty="0">
              <a:solidFill>
                <a:srgbClr val="0000CC"/>
              </a:solidFill>
              <a:effectLst/>
              <a:latin typeface="Bahnschrift SemiLight" panose="020B0502040204020203" pitchFamily="34" charset="0"/>
              <a:ea typeface="Calibri" panose="020F0502020204030204" pitchFamily="34" charset="0"/>
              <a:cs typeface="Times New Roman" panose="02020603050405020304" pitchFamily="18" charset="0"/>
            </a:endParaRPr>
          </a:p>
          <a:p>
            <a:pPr marL="0" indent="0" algn="l">
              <a:lnSpc>
                <a:spcPct val="107000"/>
              </a:lnSpc>
              <a:spcBef>
                <a:spcPts val="0"/>
              </a:spcBef>
              <a:spcAft>
                <a:spcPts val="800"/>
              </a:spcAft>
              <a:buNone/>
            </a:pPr>
            <a:endParaRPr lang="en-US" sz="1400" dirty="0">
              <a:solidFill>
                <a:srgbClr val="0000CC"/>
              </a:solidFill>
              <a:latin typeface="Bahnschrift SemiLight" panose="020B0502040204020203" pitchFamily="34" charset="0"/>
              <a:ea typeface="Calibri" panose="020F0502020204030204" pitchFamily="34" charset="0"/>
              <a:cs typeface="Times New Roman" panose="02020603050405020304" pitchFamily="18" charset="0"/>
            </a:endParaRPr>
          </a:p>
          <a:p>
            <a:pPr marL="0" indent="0" algn="l">
              <a:lnSpc>
                <a:spcPct val="107000"/>
              </a:lnSpc>
              <a:spcBef>
                <a:spcPts val="0"/>
              </a:spcBef>
              <a:spcAft>
                <a:spcPts val="800"/>
              </a:spcAft>
              <a:buNone/>
            </a:pPr>
            <a:endParaRPr lang="en-US" sz="1400" dirty="0">
              <a:solidFill>
                <a:srgbClr val="0000CC"/>
              </a:solidFill>
              <a:latin typeface="Bahnschrift SemiLight" panose="020B0502040204020203" pitchFamily="34" charset="0"/>
              <a:ea typeface="Calibri" panose="020F0502020204030204" pitchFamily="34" charset="0"/>
              <a:cs typeface="Times New Roman" panose="02020603050405020304" pitchFamily="18" charset="0"/>
            </a:endParaRPr>
          </a:p>
          <a:p>
            <a:pPr marL="0" indent="0" algn="l">
              <a:lnSpc>
                <a:spcPct val="107000"/>
              </a:lnSpc>
              <a:spcBef>
                <a:spcPts val="0"/>
              </a:spcBef>
              <a:spcAft>
                <a:spcPts val="800"/>
              </a:spcAft>
              <a:buNone/>
            </a:pPr>
            <a:endParaRPr lang="en-US" sz="1400" dirty="0">
              <a:solidFill>
                <a:srgbClr val="0000CC"/>
              </a:solidFill>
              <a:latin typeface="Bahnschrift SemiLight" panose="020B0502040204020203" pitchFamily="34" charset="0"/>
              <a:ea typeface="Calibri" panose="020F0502020204030204" pitchFamily="34" charset="0"/>
              <a:cs typeface="Times New Roman" panose="02020603050405020304" pitchFamily="18" charset="0"/>
            </a:endParaRPr>
          </a:p>
          <a:p>
            <a:pPr marL="0" indent="0" algn="l">
              <a:lnSpc>
                <a:spcPct val="107000"/>
              </a:lnSpc>
              <a:spcBef>
                <a:spcPts val="0"/>
              </a:spcBef>
              <a:spcAft>
                <a:spcPts val="800"/>
              </a:spcAft>
              <a:buNone/>
            </a:pPr>
            <a:endParaRPr lang="en-US" sz="1400" dirty="0">
              <a:solidFill>
                <a:srgbClr val="0000CC"/>
              </a:solidFill>
              <a:latin typeface="Bahnschrift SemiLight" panose="020B0502040204020203"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US" sz="1400" dirty="0">
                <a:solidFill>
                  <a:srgbClr val="0000CC"/>
                </a:solidFill>
                <a:effectLst/>
                <a:latin typeface="Bahnschrift SemiLight" panose="020B0502040204020203" pitchFamily="34" charset="0"/>
                <a:ea typeface="Calibri" panose="020F0502020204030204" pitchFamily="34" charset="0"/>
                <a:cs typeface="Times New Roman" panose="02020603050405020304" pitchFamily="18" charset="0"/>
                <a:hlinkClick r:id="rId3"/>
              </a:rPr>
              <a:t>http://archive.ics.uci.edu/ml/datasets/Individual+household+electric+power+consumption</a:t>
            </a:r>
            <a:endParaRPr lang="en-US" sz="1400" dirty="0">
              <a:solidFill>
                <a:srgbClr val="0000CC"/>
              </a:solidFill>
              <a:effectLst/>
              <a:latin typeface="Bahnschrift SemiLight" panose="020B0502040204020203"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endParaRPr lang="en-US" sz="1400" dirty="0">
              <a:solidFill>
                <a:srgbClr val="0000CC"/>
              </a:solidFill>
              <a:effectLst/>
              <a:latin typeface="Bahnschrift SemiLight" panose="020B0502040204020203" pitchFamily="34" charset="0"/>
              <a:ea typeface="Calibri" panose="020F0502020204030204" pitchFamily="34" charset="0"/>
              <a:cs typeface="Times New Roman" panose="02020603050405020304" pitchFamily="18" charset="0"/>
            </a:endParaRPr>
          </a:p>
          <a:p>
            <a:pPr algn="l">
              <a:lnSpc>
                <a:spcPct val="107000"/>
              </a:lnSpc>
              <a:spcBef>
                <a:spcPts val="0"/>
              </a:spcBef>
              <a:spcAft>
                <a:spcPts val="800"/>
              </a:spcAft>
            </a:pPr>
            <a:r>
              <a:rPr lang="en-US" sz="1800" dirty="0">
                <a:effectLst/>
                <a:latin typeface="Bahnschrift SemiLight" panose="020B0502040204020203" pitchFamily="34" charset="0"/>
                <a:ea typeface="Calibri" panose="020F0502020204030204" pitchFamily="34" charset="0"/>
                <a:cs typeface="Calibri" panose="020F0502020204030204" pitchFamily="34" charset="0"/>
              </a:rPr>
              <a:t>We are working with a pre-cleaned data set accessed through a secure SQL database</a:t>
            </a:r>
            <a:endParaRPr lang="en-US" sz="1800" dirty="0">
              <a:effectLst/>
              <a:latin typeface="Bahnschrift SemiLight" panose="020B0502040204020203" pitchFamily="34" charset="0"/>
              <a:ea typeface="Calibri" panose="020F0502020204030204" pitchFamily="34" charset="0"/>
              <a:cs typeface="Times New Roman" panose="02020603050405020304" pitchFamily="18" charset="0"/>
            </a:endParaRPr>
          </a:p>
          <a:p>
            <a:pPr algn="l">
              <a:lnSpc>
                <a:spcPct val="107000"/>
              </a:lnSpc>
              <a:spcBef>
                <a:spcPts val="0"/>
              </a:spcBef>
              <a:spcAft>
                <a:spcPts val="800"/>
              </a:spcAft>
            </a:pPr>
            <a:endParaRPr lang="en-US" sz="1800" dirty="0">
              <a:effectLst/>
              <a:latin typeface="Bahnschrift SemiLight" panose="020B0502040204020203" pitchFamily="34" charset="0"/>
              <a:ea typeface="Calibri" panose="020F0502020204030204" pitchFamily="34" charset="0"/>
              <a:cs typeface="Times New Roman" panose="02020603050405020304" pitchFamily="18" charset="0"/>
            </a:endParaRPr>
          </a:p>
        </p:txBody>
      </p:sp>
      <p:sp>
        <p:nvSpPr>
          <p:cNvPr id="9" name="Title 1">
            <a:extLst>
              <a:ext uri="{FF2B5EF4-FFF2-40B4-BE49-F238E27FC236}">
                <a16:creationId xmlns:a16="http://schemas.microsoft.com/office/drawing/2014/main" id="{6DFE13EE-65CA-8316-E945-6C4000315632}"/>
              </a:ext>
            </a:extLst>
          </p:cNvPr>
          <p:cNvSpPr txBox="1">
            <a:spLocks/>
          </p:cNvSpPr>
          <p:nvPr/>
        </p:nvSpPr>
        <p:spPr>
          <a:xfrm>
            <a:off x="561655" y="152638"/>
            <a:ext cx="8259098" cy="763526"/>
          </a:xfrm>
          <a:prstGeom prst="rect">
            <a:avLst/>
          </a:prstGeom>
        </p:spPr>
        <p:txBody>
          <a:bodyPr vert="horz" lIns="91440" tIns="45720" rIns="91440" bIns="45720" rtlCol="0" anchor="ctr">
            <a:normAutofit/>
          </a:bodyPr>
          <a:lstStyle>
            <a:lvl1pPr algn="r" defTabSz="914400" rtl="0" eaLnBrk="1" latinLnBrk="0" hangingPunct="1">
              <a:spcBef>
                <a:spcPct val="0"/>
              </a:spcBef>
              <a:buNone/>
              <a:defRPr sz="36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4000" dirty="0">
                <a:latin typeface="Bahnschrift SemiBold Condensed" panose="020B0502040204020203" pitchFamily="34" charset="0"/>
              </a:rPr>
              <a:t>Data Sourcing</a:t>
            </a:r>
          </a:p>
        </p:txBody>
      </p:sp>
      <p:pic>
        <p:nvPicPr>
          <p:cNvPr id="14" name="Picture 13">
            <a:extLst>
              <a:ext uri="{FF2B5EF4-FFF2-40B4-BE49-F238E27FC236}">
                <a16:creationId xmlns:a16="http://schemas.microsoft.com/office/drawing/2014/main" id="{1C3E5079-9664-9184-8F61-01FB083784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5319" y="2044136"/>
            <a:ext cx="3257782" cy="1051992"/>
          </a:xfrm>
          <a:prstGeom prst="rect">
            <a:avLst/>
          </a:prstGeom>
        </p:spPr>
      </p:pic>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955346-0287-274B-AED9-8CC2135434F8}"/>
              </a:ext>
            </a:extLst>
          </p:cNvPr>
          <p:cNvSpPr txBox="1">
            <a:spLocks/>
          </p:cNvSpPr>
          <p:nvPr/>
        </p:nvSpPr>
        <p:spPr>
          <a:xfrm>
            <a:off x="561655" y="152638"/>
            <a:ext cx="8259098" cy="763526"/>
          </a:xfrm>
          <a:prstGeom prst="rect">
            <a:avLst/>
          </a:prstGeom>
        </p:spPr>
        <p:txBody>
          <a:bodyPr vert="horz" lIns="91440" tIns="45720" rIns="91440" bIns="45720" rtlCol="0" anchor="ctr">
            <a:normAutofit/>
          </a:bodyPr>
          <a:lstStyle>
            <a:lvl1pPr algn="r" defTabSz="914400" rtl="0" eaLnBrk="1" latinLnBrk="0" hangingPunct="1">
              <a:spcBef>
                <a:spcPct val="0"/>
              </a:spcBef>
              <a:buNone/>
              <a:defRPr sz="36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4000" dirty="0">
                <a:latin typeface="Bahnschrift SemiBold Condensed" panose="020B0502040204020203" pitchFamily="34" charset="0"/>
              </a:rPr>
              <a:t>Data Description</a:t>
            </a:r>
          </a:p>
        </p:txBody>
      </p:sp>
      <p:sp>
        <p:nvSpPr>
          <p:cNvPr id="5" name="Content Placeholder 5">
            <a:extLst>
              <a:ext uri="{FF2B5EF4-FFF2-40B4-BE49-F238E27FC236}">
                <a16:creationId xmlns:a16="http://schemas.microsoft.com/office/drawing/2014/main" id="{992558F9-09FA-76AB-0924-0981514C8DDF}"/>
              </a:ext>
            </a:extLst>
          </p:cNvPr>
          <p:cNvSpPr txBox="1">
            <a:spLocks/>
          </p:cNvSpPr>
          <p:nvPr/>
        </p:nvSpPr>
        <p:spPr>
          <a:xfrm>
            <a:off x="259142" y="1469703"/>
            <a:ext cx="8622014" cy="339475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gn="l">
              <a:lnSpc>
                <a:spcPct val="107000"/>
              </a:lnSpc>
              <a:spcBef>
                <a:spcPts val="0"/>
              </a:spcBef>
              <a:spcAft>
                <a:spcPts val="800"/>
              </a:spcAft>
              <a:buFont typeface="Arial" panose="020B0604020202020204" pitchFamily="34" charset="0"/>
              <a:buChar char="•"/>
            </a:pPr>
            <a:r>
              <a:rPr lang="en-US" sz="1800" dirty="0">
                <a:effectLst/>
                <a:latin typeface="Bahnschrift SemiLight" panose="020B0502040204020203" pitchFamily="34" charset="0"/>
                <a:ea typeface="Calibri" panose="020F0502020204030204" pitchFamily="34" charset="0"/>
                <a:cs typeface="Calibri" panose="020F0502020204030204" pitchFamily="34" charset="0"/>
              </a:rPr>
              <a:t>Over 2 million observations with 10 attributes documenting the energy usage of a sub-metered residence in </a:t>
            </a:r>
            <a:r>
              <a:rPr lang="en-US" sz="1800" dirty="0" err="1">
                <a:effectLst/>
                <a:latin typeface="Bahnschrift SemiLight" panose="020B0502040204020203" pitchFamily="34" charset="0"/>
                <a:ea typeface="Calibri" panose="020F0502020204030204" pitchFamily="34" charset="0"/>
                <a:cs typeface="Calibri" panose="020F0502020204030204" pitchFamily="34" charset="0"/>
              </a:rPr>
              <a:t>Sceaux</a:t>
            </a:r>
            <a:r>
              <a:rPr lang="en-US" sz="1800" dirty="0">
                <a:effectLst/>
                <a:latin typeface="Bahnschrift SemiLight" panose="020B0502040204020203" pitchFamily="34" charset="0"/>
                <a:ea typeface="Calibri" panose="020F0502020204030204" pitchFamily="34" charset="0"/>
                <a:cs typeface="Calibri" panose="020F0502020204030204" pitchFamily="34" charset="0"/>
              </a:rPr>
              <a:t>, France over the course of 47 months from 2006-2010</a:t>
            </a:r>
            <a:endParaRPr lang="en-US" sz="1800" dirty="0">
              <a:effectLst/>
              <a:latin typeface="Bahnschrift SemiLight" panose="020B0502040204020203" pitchFamily="34" charset="0"/>
              <a:ea typeface="Calibri" panose="020F0502020204030204" pitchFamily="34" charset="0"/>
              <a:cs typeface="Times New Roman" panose="02020603050405020304" pitchFamily="18" charset="0"/>
            </a:endParaRPr>
          </a:p>
          <a:p>
            <a:pPr marL="285750" indent="-285750" algn="l">
              <a:lnSpc>
                <a:spcPct val="107000"/>
              </a:lnSpc>
              <a:spcBef>
                <a:spcPts val="0"/>
              </a:spcBef>
              <a:spcAft>
                <a:spcPts val="800"/>
              </a:spcAft>
              <a:buFont typeface="Arial" panose="020B0604020202020204" pitchFamily="34" charset="0"/>
              <a:buChar char="•"/>
            </a:pPr>
            <a:r>
              <a:rPr lang="en-US" sz="1800" dirty="0">
                <a:effectLst/>
                <a:latin typeface="Bahnschrift SemiLight" panose="020B0502040204020203" pitchFamily="34" charset="0"/>
                <a:ea typeface="Calibri" panose="020F0502020204030204" pitchFamily="34" charset="0"/>
                <a:cs typeface="Calibri" panose="020F0502020204030204" pitchFamily="34" charset="0"/>
              </a:rPr>
              <a:t>There are three sub-meters that correspond to:</a:t>
            </a:r>
            <a:endParaRPr lang="en-US" sz="1800" dirty="0">
              <a:effectLst/>
              <a:latin typeface="Bahnschrift SemiLight" panose="020B0502040204020203" pitchFamily="34" charset="0"/>
              <a:ea typeface="Calibri" panose="020F0502020204030204" pitchFamily="34" charset="0"/>
              <a:cs typeface="Times New Roman" panose="02020603050405020304" pitchFamily="18" charset="0"/>
            </a:endParaRPr>
          </a:p>
          <a:p>
            <a:pPr lvl="1">
              <a:lnSpc>
                <a:spcPct val="107000"/>
              </a:lnSpc>
              <a:spcAft>
                <a:spcPts val="800"/>
              </a:spcAft>
              <a:buFont typeface="Courier New" panose="02070309020205020404" pitchFamily="49" charset="0"/>
              <a:buChar char="o"/>
            </a:pPr>
            <a:r>
              <a:rPr lang="en-US" sz="1800" dirty="0">
                <a:effectLst/>
                <a:latin typeface="Bahnschrift SemiLight" panose="020B0502040204020203" pitchFamily="34" charset="0"/>
                <a:ea typeface="Calibri" panose="020F0502020204030204" pitchFamily="34" charset="0"/>
                <a:cs typeface="Calibri" panose="020F0502020204030204" pitchFamily="34" charset="0"/>
              </a:rPr>
              <a:t>Kitchen, containing mainly a dishwasher, an oven and a microwave (sub-meter 1)</a:t>
            </a:r>
            <a:endParaRPr lang="en-US" sz="1800" dirty="0">
              <a:effectLst/>
              <a:latin typeface="Bahnschrift SemiLight" panose="020B0502040204020203" pitchFamily="34" charset="0"/>
              <a:ea typeface="Calibri" panose="020F0502020204030204" pitchFamily="34" charset="0"/>
              <a:cs typeface="Times New Roman" panose="02020603050405020304" pitchFamily="18" charset="0"/>
            </a:endParaRPr>
          </a:p>
          <a:p>
            <a:pPr lvl="1">
              <a:lnSpc>
                <a:spcPct val="107000"/>
              </a:lnSpc>
              <a:spcAft>
                <a:spcPts val="800"/>
              </a:spcAft>
              <a:buFont typeface="Courier New" panose="02070309020205020404" pitchFamily="49" charset="0"/>
              <a:buChar char="o"/>
            </a:pPr>
            <a:r>
              <a:rPr lang="en-US" sz="1800" dirty="0">
                <a:effectLst/>
                <a:latin typeface="Bahnschrift SemiLight" panose="020B0502040204020203" pitchFamily="34" charset="0"/>
                <a:ea typeface="Calibri" panose="020F0502020204030204" pitchFamily="34" charset="0"/>
                <a:cs typeface="Calibri" panose="020F0502020204030204" pitchFamily="34" charset="0"/>
              </a:rPr>
              <a:t>Laundry room, containing a washing-machine, a tumble-dryer, a refrigerator and a light (sub-meter 2)</a:t>
            </a:r>
            <a:endParaRPr lang="en-US" sz="1800" dirty="0">
              <a:effectLst/>
              <a:latin typeface="Bahnschrift SemiLight" panose="020B0502040204020203" pitchFamily="34" charset="0"/>
              <a:ea typeface="Calibri" panose="020F0502020204030204" pitchFamily="34" charset="0"/>
              <a:cs typeface="Times New Roman" panose="02020603050405020304" pitchFamily="18" charset="0"/>
            </a:endParaRPr>
          </a:p>
          <a:p>
            <a:pPr lvl="1">
              <a:lnSpc>
                <a:spcPct val="107000"/>
              </a:lnSpc>
              <a:spcAft>
                <a:spcPts val="800"/>
              </a:spcAft>
              <a:buFont typeface="Courier New" panose="02070309020205020404" pitchFamily="49" charset="0"/>
              <a:buChar char="o"/>
            </a:pPr>
            <a:r>
              <a:rPr lang="en-US" sz="1800" dirty="0">
                <a:effectLst/>
                <a:latin typeface="Bahnschrift SemiLight" panose="020B0502040204020203" pitchFamily="34" charset="0"/>
                <a:ea typeface="Calibri" panose="020F0502020204030204" pitchFamily="34" charset="0"/>
                <a:cs typeface="Calibri" panose="020F0502020204030204" pitchFamily="34" charset="0"/>
              </a:rPr>
              <a:t>Electric water-heater and air-conditioner. (sub-meter 3)</a:t>
            </a:r>
            <a:endParaRPr lang="en-US" sz="1800" dirty="0"/>
          </a:p>
          <a:p>
            <a:pPr>
              <a:lnSpc>
                <a:spcPct val="107000"/>
              </a:lnSpc>
              <a:spcBef>
                <a:spcPts val="0"/>
              </a:spcBef>
              <a:spcAft>
                <a:spcPts val="800"/>
              </a:spcAft>
            </a:pPr>
            <a:endParaRPr lang="en-US" sz="1800" dirty="0">
              <a:latin typeface="Bahnschrift SemiLight"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9432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15AF0A-E7AB-4A98-061B-F626D5530950}"/>
              </a:ext>
            </a:extLst>
          </p:cNvPr>
          <p:cNvSpPr txBox="1">
            <a:spLocks/>
          </p:cNvSpPr>
          <p:nvPr/>
        </p:nvSpPr>
        <p:spPr>
          <a:xfrm>
            <a:off x="561655" y="152638"/>
            <a:ext cx="8259098" cy="763526"/>
          </a:xfrm>
          <a:prstGeom prst="rect">
            <a:avLst/>
          </a:prstGeom>
        </p:spPr>
        <p:txBody>
          <a:bodyPr vert="horz" lIns="91440" tIns="45720" rIns="91440" bIns="45720" rtlCol="0" anchor="ctr">
            <a:normAutofit/>
          </a:bodyPr>
          <a:lstStyle>
            <a:lvl1pPr algn="r" defTabSz="914400" rtl="0" eaLnBrk="1" latinLnBrk="0" hangingPunct="1">
              <a:spcBef>
                <a:spcPct val="0"/>
              </a:spcBef>
              <a:buNone/>
              <a:defRPr sz="36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4000" dirty="0">
                <a:latin typeface="Bahnschrift SemiBold Condensed" panose="020B0502040204020203" pitchFamily="34" charset="0"/>
              </a:rPr>
              <a:t>Data Preparation</a:t>
            </a:r>
          </a:p>
        </p:txBody>
      </p:sp>
      <p:sp>
        <p:nvSpPr>
          <p:cNvPr id="6" name="Content Placeholder 5">
            <a:extLst>
              <a:ext uri="{FF2B5EF4-FFF2-40B4-BE49-F238E27FC236}">
                <a16:creationId xmlns:a16="http://schemas.microsoft.com/office/drawing/2014/main" id="{BCCBF748-D372-E6DB-C31C-39452893923E}"/>
              </a:ext>
            </a:extLst>
          </p:cNvPr>
          <p:cNvSpPr txBox="1">
            <a:spLocks/>
          </p:cNvSpPr>
          <p:nvPr/>
        </p:nvSpPr>
        <p:spPr>
          <a:xfrm>
            <a:off x="259142" y="1469703"/>
            <a:ext cx="8622014" cy="33947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gn="l">
              <a:lnSpc>
                <a:spcPct val="107000"/>
              </a:lnSpc>
              <a:spcBef>
                <a:spcPts val="0"/>
              </a:spcBef>
              <a:spcAft>
                <a:spcPts val="800"/>
              </a:spcAft>
              <a:buFont typeface="Arial" panose="020B0604020202020204" pitchFamily="34" charset="0"/>
              <a:buChar char="•"/>
            </a:pPr>
            <a:r>
              <a:rPr lang="en-US" sz="1800" dirty="0">
                <a:effectLst/>
                <a:latin typeface="Bahnschrift SemiLight" panose="020B0502040204020203" pitchFamily="34" charset="0"/>
                <a:ea typeface="Calibri" panose="020F0502020204030204" pitchFamily="34" charset="0"/>
                <a:cs typeface="Calibri" panose="020F0502020204030204" pitchFamily="34" charset="0"/>
              </a:rPr>
              <a:t>Our focus is on sub-metering, so we will only be exploring 5 of the 10 attributes: the energy read-outs on the three sub-meters, as well as their date and timestamps. The remaining 5 attributes will be disregarded.</a:t>
            </a:r>
          </a:p>
          <a:p>
            <a:pPr marL="285750" indent="-285750" algn="l">
              <a:lnSpc>
                <a:spcPct val="107000"/>
              </a:lnSpc>
              <a:spcBef>
                <a:spcPts val="0"/>
              </a:spcBef>
              <a:spcAft>
                <a:spcPts val="800"/>
              </a:spcAft>
              <a:buFont typeface="Arial" panose="020B0604020202020204" pitchFamily="34" charset="0"/>
              <a:buChar char="•"/>
            </a:pPr>
            <a:endParaRPr lang="en-US" sz="1800" dirty="0">
              <a:effectLst/>
              <a:latin typeface="Bahnschrift SemiLight" panose="020B0502040204020203" pitchFamily="34" charset="0"/>
              <a:ea typeface="Calibri" panose="020F0502020204030204" pitchFamily="34" charset="0"/>
              <a:cs typeface="Calibri" panose="020F0502020204030204" pitchFamily="34" charset="0"/>
            </a:endParaRPr>
          </a:p>
          <a:p>
            <a:pPr marL="285750" indent="-285750" algn="l">
              <a:lnSpc>
                <a:spcPct val="107000"/>
              </a:lnSpc>
              <a:spcBef>
                <a:spcPts val="0"/>
              </a:spcBef>
              <a:spcAft>
                <a:spcPts val="800"/>
              </a:spcAft>
              <a:buFont typeface="Arial" panose="020B0604020202020204" pitchFamily="34" charset="0"/>
              <a:buChar char="•"/>
            </a:pPr>
            <a:r>
              <a:rPr lang="en-US" sz="1800" dirty="0">
                <a:effectLst/>
                <a:latin typeface="Bahnschrift SemiLight" panose="020B0502040204020203" pitchFamily="34" charset="0"/>
                <a:ea typeface="Calibri" panose="020F0502020204030204" pitchFamily="34" charset="0"/>
                <a:cs typeface="Calibri" panose="020F0502020204030204" pitchFamily="34" charset="0"/>
              </a:rPr>
              <a:t>Date and time will have to be converted to </a:t>
            </a:r>
            <a:r>
              <a:rPr lang="en-US" sz="1800" dirty="0" err="1">
                <a:effectLst/>
                <a:latin typeface="Bahnschrift SemiLight" panose="020B0502040204020203" pitchFamily="34" charset="0"/>
                <a:ea typeface="Calibri" panose="020F0502020204030204" pitchFamily="34" charset="0"/>
                <a:cs typeface="Calibri" panose="020F0502020204030204" pitchFamily="34" charset="0"/>
              </a:rPr>
              <a:t>DateTime</a:t>
            </a:r>
            <a:r>
              <a:rPr lang="en-US" sz="1800" dirty="0">
                <a:effectLst/>
                <a:latin typeface="Bahnschrift SemiLight" panose="020B0502040204020203" pitchFamily="34" charset="0"/>
                <a:ea typeface="Calibri" panose="020F0502020204030204" pitchFamily="34" charset="0"/>
                <a:cs typeface="Calibri" panose="020F0502020204030204" pitchFamily="34" charset="0"/>
              </a:rPr>
              <a:t> format that is readable in our programming language (R).</a:t>
            </a:r>
          </a:p>
          <a:p>
            <a:pPr marL="285750" indent="-285750" algn="l">
              <a:lnSpc>
                <a:spcPct val="107000"/>
              </a:lnSpc>
              <a:spcBef>
                <a:spcPts val="0"/>
              </a:spcBef>
              <a:spcAft>
                <a:spcPts val="800"/>
              </a:spcAft>
              <a:buFont typeface="Arial" panose="020B0604020202020204" pitchFamily="34" charset="0"/>
              <a:buChar char="•"/>
            </a:pPr>
            <a:endParaRPr lang="en-US" sz="1800" dirty="0">
              <a:effectLst/>
              <a:latin typeface="Bahnschrift SemiLight" panose="020B0502040204020203" pitchFamily="34" charset="0"/>
              <a:ea typeface="Calibri" panose="020F0502020204030204" pitchFamily="34" charset="0"/>
              <a:cs typeface="Calibri" panose="020F0502020204030204" pitchFamily="34" charset="0"/>
            </a:endParaRPr>
          </a:p>
          <a:p>
            <a:pPr marL="285750" indent="-285750" algn="l">
              <a:lnSpc>
                <a:spcPct val="107000"/>
              </a:lnSpc>
              <a:spcBef>
                <a:spcPts val="0"/>
              </a:spcBef>
              <a:spcAft>
                <a:spcPts val="800"/>
              </a:spcAft>
              <a:buFont typeface="Arial" panose="020B0604020202020204" pitchFamily="34" charset="0"/>
              <a:buChar char="•"/>
            </a:pPr>
            <a:r>
              <a:rPr lang="en-US" sz="1800" dirty="0">
                <a:effectLst/>
                <a:latin typeface="Bahnschrift SemiLight" panose="020B0502040204020203" pitchFamily="34" charset="0"/>
                <a:ea typeface="Calibri" panose="020F0502020204030204" pitchFamily="34" charset="0"/>
                <a:cs typeface="Calibri" panose="020F0502020204030204" pitchFamily="34" charset="0"/>
              </a:rPr>
              <a:t>Data is pre-cleaned of missing values, but will need to be tidied for easy manipulation and visualization.</a:t>
            </a:r>
          </a:p>
          <a:p>
            <a:pPr>
              <a:lnSpc>
                <a:spcPct val="107000"/>
              </a:lnSpc>
              <a:spcBef>
                <a:spcPts val="0"/>
              </a:spcBef>
              <a:spcAft>
                <a:spcPts val="800"/>
              </a:spcAft>
            </a:pPr>
            <a:endParaRPr lang="en-US" sz="1800" dirty="0">
              <a:latin typeface="Bahnschrift SemiLight"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91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474BF0E-E02F-499C-A635-14C99C57D03B}"/>
              </a:ext>
            </a:extLst>
          </p:cNvPr>
          <p:cNvSpPr txBox="1">
            <a:spLocks/>
          </p:cNvSpPr>
          <p:nvPr/>
        </p:nvSpPr>
        <p:spPr>
          <a:xfrm>
            <a:off x="561655" y="152638"/>
            <a:ext cx="8259098" cy="763526"/>
          </a:xfrm>
          <a:prstGeom prst="rect">
            <a:avLst/>
          </a:prstGeom>
        </p:spPr>
        <p:txBody>
          <a:bodyPr vert="horz" lIns="91440" tIns="45720" rIns="91440" bIns="45720" rtlCol="0" anchor="ctr">
            <a:normAutofit/>
          </a:bodyPr>
          <a:lstStyle>
            <a:lvl1pPr algn="r" defTabSz="914400" rtl="0" eaLnBrk="1" latinLnBrk="0" hangingPunct="1">
              <a:spcBef>
                <a:spcPct val="0"/>
              </a:spcBef>
              <a:buNone/>
              <a:defRPr sz="36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4000" dirty="0">
                <a:latin typeface="Bahnschrift SemiBold Condensed" panose="020B0502040204020203" pitchFamily="34" charset="0"/>
              </a:rPr>
              <a:t>Preliminary Analysis</a:t>
            </a:r>
          </a:p>
        </p:txBody>
      </p:sp>
      <p:sp>
        <p:nvSpPr>
          <p:cNvPr id="9" name="Content Placeholder 5">
            <a:extLst>
              <a:ext uri="{FF2B5EF4-FFF2-40B4-BE49-F238E27FC236}">
                <a16:creationId xmlns:a16="http://schemas.microsoft.com/office/drawing/2014/main" id="{D9CEC4F7-0DCE-AA23-D6B1-79E9599B549E}"/>
              </a:ext>
            </a:extLst>
          </p:cNvPr>
          <p:cNvSpPr txBox="1">
            <a:spLocks/>
          </p:cNvSpPr>
          <p:nvPr/>
        </p:nvSpPr>
        <p:spPr>
          <a:xfrm>
            <a:off x="4180124" y="1469703"/>
            <a:ext cx="4768121" cy="33947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gn="l">
              <a:lnSpc>
                <a:spcPct val="107000"/>
              </a:lnSpc>
              <a:spcBef>
                <a:spcPts val="0"/>
              </a:spcBef>
              <a:spcAft>
                <a:spcPts val="800"/>
              </a:spcAft>
              <a:buFont typeface="Arial" panose="020B0604020202020204" pitchFamily="34" charset="0"/>
              <a:buChar char="•"/>
            </a:pPr>
            <a:endParaRPr lang="en-US" sz="1800" dirty="0">
              <a:solidFill>
                <a:schemeClr val="bg1"/>
              </a:solidFill>
              <a:effectLst/>
              <a:latin typeface="Calibri" panose="020F0502020204030204" pitchFamily="34" charset="0"/>
              <a:ea typeface="Times New Roman" panose="02020603050405020304" pitchFamily="18" charset="0"/>
            </a:endParaRPr>
          </a:p>
          <a:p>
            <a:pPr marL="285750" indent="-285750" algn="l">
              <a:lnSpc>
                <a:spcPct val="107000"/>
              </a:lnSpc>
              <a:spcBef>
                <a:spcPts val="0"/>
              </a:spcBef>
              <a:spcAft>
                <a:spcPts val="800"/>
              </a:spcAft>
              <a:buFont typeface="Arial" panose="020B0604020202020204" pitchFamily="34" charset="0"/>
              <a:buChar char="•"/>
            </a:pPr>
            <a:r>
              <a:rPr lang="en-US" sz="1800" dirty="0">
                <a:solidFill>
                  <a:schemeClr val="bg1"/>
                </a:solidFill>
                <a:effectLst/>
                <a:latin typeface="Calibri" panose="020F0502020204030204" pitchFamily="34" charset="0"/>
                <a:ea typeface="Times New Roman" panose="02020603050405020304" pitchFamily="18" charset="0"/>
              </a:rPr>
              <a:t>All meters have extended periods of inactivity. </a:t>
            </a:r>
          </a:p>
          <a:p>
            <a:pPr marL="285750" indent="-285750" algn="l">
              <a:lnSpc>
                <a:spcPct val="107000"/>
              </a:lnSpc>
              <a:spcBef>
                <a:spcPts val="0"/>
              </a:spcBef>
              <a:spcAft>
                <a:spcPts val="800"/>
              </a:spcAft>
              <a:buFont typeface="Arial" panose="020B0604020202020204" pitchFamily="34" charset="0"/>
              <a:buChar char="•"/>
            </a:pPr>
            <a:r>
              <a:rPr lang="en-US" sz="1800" dirty="0">
                <a:solidFill>
                  <a:schemeClr val="bg1"/>
                </a:solidFill>
                <a:effectLst/>
                <a:latin typeface="Calibri" panose="020F0502020204030204" pitchFamily="34" charset="0"/>
                <a:ea typeface="Times New Roman" panose="02020603050405020304" pitchFamily="18" charset="0"/>
              </a:rPr>
              <a:t>Standard deviation of wattage on meters 1 &amp; 2 is 4-6x higher than the mean, indicating large spikes in usage followed by low usage or total dormancy. </a:t>
            </a:r>
          </a:p>
          <a:p>
            <a:pPr marL="285750" indent="-285750" algn="l">
              <a:lnSpc>
                <a:spcPct val="107000"/>
              </a:lnSpc>
              <a:spcBef>
                <a:spcPts val="0"/>
              </a:spcBef>
              <a:spcAft>
                <a:spcPts val="800"/>
              </a:spcAft>
              <a:buFont typeface="Arial" panose="020B0604020202020204" pitchFamily="34" charset="0"/>
              <a:buChar char="•"/>
            </a:pPr>
            <a:r>
              <a:rPr lang="en-US" sz="1800" dirty="0">
                <a:solidFill>
                  <a:schemeClr val="bg1"/>
                </a:solidFill>
                <a:effectLst/>
                <a:latin typeface="Calibri" panose="020F0502020204030204" pitchFamily="34" charset="0"/>
                <a:ea typeface="Times New Roman" panose="02020603050405020304" pitchFamily="18" charset="0"/>
              </a:rPr>
              <a:t>These circuits need capacity for higher spikes in consumption than the circuit monitored by Meter 3. </a:t>
            </a:r>
            <a:endParaRPr lang="en-US" sz="1800" dirty="0">
              <a:solidFill>
                <a:schemeClr val="bg1"/>
              </a:solidFill>
              <a:latin typeface="Bahnschrift SemiLight" panose="020B0502040204020203"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C3E36948-8852-9E7E-5EEA-7537D800DCF3}"/>
              </a:ext>
            </a:extLst>
          </p:cNvPr>
          <p:cNvPicPr>
            <a:picLocks noChangeAspect="1"/>
          </p:cNvPicPr>
          <p:nvPr/>
        </p:nvPicPr>
        <p:blipFill>
          <a:blip r:embed="rId3"/>
          <a:stretch>
            <a:fillRect/>
          </a:stretch>
        </p:blipFill>
        <p:spPr>
          <a:xfrm>
            <a:off x="292675" y="1968160"/>
            <a:ext cx="5942076" cy="2211324"/>
          </a:xfrm>
          <a:prstGeom prst="rect">
            <a:avLst/>
          </a:prstGeom>
        </p:spPr>
      </p:pic>
    </p:spTree>
    <p:extLst>
      <p:ext uri="{BB962C8B-B14F-4D97-AF65-F5344CB8AC3E}">
        <p14:creationId xmlns:p14="http://schemas.microsoft.com/office/powerpoint/2010/main" val="395055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A2CA649-027D-89CC-A32F-C4C4265B2059}"/>
              </a:ext>
            </a:extLst>
          </p:cNvPr>
          <p:cNvSpPr txBox="1">
            <a:spLocks/>
          </p:cNvSpPr>
          <p:nvPr/>
        </p:nvSpPr>
        <p:spPr>
          <a:xfrm>
            <a:off x="561655" y="152638"/>
            <a:ext cx="8259098" cy="763526"/>
          </a:xfrm>
          <a:prstGeom prst="rect">
            <a:avLst/>
          </a:prstGeom>
        </p:spPr>
        <p:txBody>
          <a:bodyPr vert="horz" lIns="91440" tIns="45720" rIns="91440" bIns="45720" rtlCol="0" anchor="ctr">
            <a:normAutofit/>
          </a:bodyPr>
          <a:lstStyle>
            <a:lvl1pPr algn="r" defTabSz="914400" rtl="0" eaLnBrk="1" latinLnBrk="0" hangingPunct="1">
              <a:spcBef>
                <a:spcPct val="0"/>
              </a:spcBef>
              <a:buNone/>
              <a:defRPr sz="36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4000" dirty="0">
                <a:latin typeface="Bahnschrift SemiBold Condensed" panose="020B0502040204020203" pitchFamily="34" charset="0"/>
              </a:rPr>
              <a:t>Preliminary Analysis</a:t>
            </a:r>
          </a:p>
        </p:txBody>
      </p:sp>
      <p:sp>
        <p:nvSpPr>
          <p:cNvPr id="6" name="Content Placeholder 5">
            <a:extLst>
              <a:ext uri="{FF2B5EF4-FFF2-40B4-BE49-F238E27FC236}">
                <a16:creationId xmlns:a16="http://schemas.microsoft.com/office/drawing/2014/main" id="{2E56F348-9063-DA64-0FA8-02D9A599F37B}"/>
              </a:ext>
            </a:extLst>
          </p:cNvPr>
          <p:cNvSpPr txBox="1">
            <a:spLocks/>
          </p:cNvSpPr>
          <p:nvPr/>
        </p:nvSpPr>
        <p:spPr>
          <a:xfrm>
            <a:off x="3452842" y="1469703"/>
            <a:ext cx="5566024" cy="339475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indent="0" algn="ctr">
              <a:lnSpc>
                <a:spcPct val="107000"/>
              </a:lnSpc>
              <a:spcBef>
                <a:spcPts val="0"/>
              </a:spcBef>
              <a:spcAft>
                <a:spcPts val="0"/>
              </a:spcAft>
              <a:buNone/>
            </a:pPr>
            <a:r>
              <a:rPr lang="en-US" sz="1400" b="1" dirty="0">
                <a:solidFill>
                  <a:schemeClr val="bg1"/>
                </a:solidFill>
                <a:effectLst/>
                <a:latin typeface="Bahnschrift SemiLight" panose="020B0502040204020203" pitchFamily="34" charset="0"/>
                <a:ea typeface="Times New Roman" panose="02020603050405020304" pitchFamily="18" charset="0"/>
                <a:cs typeface="Calibri" panose="020F0502020204030204" pitchFamily="34" charset="0"/>
              </a:rPr>
              <a:t>Meter 1:</a:t>
            </a:r>
            <a:endParaRPr lang="en-US" sz="1400" b="1" dirty="0">
              <a:solidFill>
                <a:schemeClr val="bg1"/>
              </a:solidFill>
              <a:effectLst/>
              <a:latin typeface="Bahnschrift SemiLight" panose="020B0502040204020203"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400" dirty="0">
                <a:solidFill>
                  <a:schemeClr val="bg1"/>
                </a:solidFill>
                <a:effectLst/>
                <a:latin typeface="Bahnschrift SemiLight" panose="020B0502040204020203" pitchFamily="34" charset="0"/>
                <a:ea typeface="Times New Roman" panose="02020603050405020304" pitchFamily="18" charset="0"/>
                <a:cs typeface="Calibri" panose="020F0502020204030204" pitchFamily="34" charset="0"/>
              </a:rPr>
              <a:t>Least active, but highest maximum energy usage (82 </a:t>
            </a:r>
            <a:r>
              <a:rPr lang="en-US" sz="1400" dirty="0" err="1">
                <a:solidFill>
                  <a:schemeClr val="bg1"/>
                </a:solidFill>
                <a:effectLst/>
                <a:latin typeface="Bahnschrift SemiLight" panose="020B0502040204020203" pitchFamily="34" charset="0"/>
                <a:ea typeface="Times New Roman" panose="02020603050405020304" pitchFamily="18" charset="0"/>
                <a:cs typeface="Calibri" panose="020F0502020204030204" pitchFamily="34" charset="0"/>
              </a:rPr>
              <a:t>Wh</a:t>
            </a:r>
            <a:r>
              <a:rPr lang="en-US" sz="1400" dirty="0">
                <a:solidFill>
                  <a:schemeClr val="bg1"/>
                </a:solidFill>
                <a:effectLst/>
                <a:latin typeface="Bahnschrift SemiLight" panose="020B0502040204020203" pitchFamily="34" charset="0"/>
                <a:ea typeface="Times New Roman" panose="02020603050405020304" pitchFamily="18" charset="0"/>
                <a:cs typeface="Calibri" panose="020F0502020204030204" pitchFamily="34" charset="0"/>
              </a:rPr>
              <a:t>). Draws power less than 25% of the time. </a:t>
            </a:r>
            <a:endParaRPr lang="en-US" sz="1400" dirty="0">
              <a:solidFill>
                <a:schemeClr val="bg1"/>
              </a:solidFill>
              <a:effectLst/>
              <a:latin typeface="Bahnschrift SemiLight" panose="020B0502040204020203"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400" dirty="0">
                <a:solidFill>
                  <a:schemeClr val="bg1"/>
                </a:solidFill>
                <a:effectLst/>
                <a:latin typeface="Bahnschrift SemiLight" panose="020B0502040204020203" pitchFamily="34" charset="0"/>
                <a:ea typeface="Times New Roman" panose="02020603050405020304" pitchFamily="18" charset="0"/>
                <a:cs typeface="Calibri" panose="020F0502020204030204" pitchFamily="34" charset="0"/>
              </a:rPr>
              <a:t> </a:t>
            </a:r>
            <a:endParaRPr lang="en-US" sz="1400" dirty="0">
              <a:solidFill>
                <a:schemeClr val="bg1"/>
              </a:solidFill>
              <a:effectLst/>
              <a:latin typeface="Bahnschrift SemiLight" panose="020B0502040204020203"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0"/>
              </a:spcAft>
              <a:buNone/>
            </a:pPr>
            <a:r>
              <a:rPr lang="en-US" sz="1400" b="1" dirty="0">
                <a:solidFill>
                  <a:schemeClr val="bg1"/>
                </a:solidFill>
                <a:effectLst/>
                <a:latin typeface="Bahnschrift SemiLight" panose="020B0502040204020203" pitchFamily="34" charset="0"/>
                <a:ea typeface="Times New Roman" panose="02020603050405020304" pitchFamily="18" charset="0"/>
                <a:cs typeface="Calibri" panose="020F0502020204030204" pitchFamily="34" charset="0"/>
              </a:rPr>
              <a:t>Meter 2:</a:t>
            </a:r>
            <a:endParaRPr lang="en-US" sz="1400" b="1" dirty="0">
              <a:solidFill>
                <a:schemeClr val="bg1"/>
              </a:solidFill>
              <a:effectLst/>
              <a:latin typeface="Bahnschrift SemiLight" panose="020B0502040204020203"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400" dirty="0">
                <a:solidFill>
                  <a:schemeClr val="bg1"/>
                </a:solidFill>
                <a:effectLst/>
                <a:latin typeface="Bahnschrift SemiLight" panose="020B0502040204020203" pitchFamily="34" charset="0"/>
                <a:ea typeface="Times New Roman" panose="02020603050405020304" pitchFamily="18" charset="0"/>
                <a:cs typeface="Calibri" panose="020F0502020204030204" pitchFamily="34" charset="0"/>
              </a:rPr>
              <a:t>Similar activity to meter 1 in both maximum energy usage and average energy usage. Draws power at least 25% of the time but less than 50%. </a:t>
            </a:r>
            <a:endParaRPr lang="en-US" sz="1400" dirty="0">
              <a:solidFill>
                <a:schemeClr val="bg1"/>
              </a:solidFill>
              <a:effectLst/>
              <a:latin typeface="Bahnschrift SemiLight" panose="020B0502040204020203"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400" dirty="0">
                <a:solidFill>
                  <a:schemeClr val="bg1"/>
                </a:solidFill>
                <a:effectLst/>
                <a:latin typeface="Bahnschrift SemiLight" panose="020B0502040204020203" pitchFamily="34" charset="0"/>
                <a:ea typeface="Times New Roman" panose="02020603050405020304" pitchFamily="18" charset="0"/>
                <a:cs typeface="Calibri" panose="020F0502020204030204" pitchFamily="34" charset="0"/>
              </a:rPr>
              <a:t> </a:t>
            </a:r>
            <a:endParaRPr lang="en-US" sz="1400" dirty="0">
              <a:solidFill>
                <a:schemeClr val="bg1"/>
              </a:solidFill>
              <a:effectLst/>
              <a:latin typeface="Bahnschrift SemiLight" panose="020B0502040204020203"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0"/>
              </a:spcAft>
              <a:buNone/>
            </a:pPr>
            <a:r>
              <a:rPr lang="en-US" sz="1400" b="1" dirty="0">
                <a:solidFill>
                  <a:schemeClr val="bg1"/>
                </a:solidFill>
                <a:effectLst/>
                <a:latin typeface="Bahnschrift SemiLight" panose="020B0502040204020203" pitchFamily="34" charset="0"/>
                <a:ea typeface="Times New Roman" panose="02020603050405020304" pitchFamily="18" charset="0"/>
                <a:cs typeface="Calibri" panose="020F0502020204030204" pitchFamily="34" charset="0"/>
              </a:rPr>
              <a:t>Meter 3:</a:t>
            </a:r>
            <a:endParaRPr lang="en-US" sz="1400" b="1" dirty="0">
              <a:solidFill>
                <a:schemeClr val="bg1"/>
              </a:solidFill>
              <a:effectLst/>
              <a:latin typeface="Bahnschrift SemiLight" panose="020B0502040204020203"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400" dirty="0">
                <a:solidFill>
                  <a:schemeClr val="bg1"/>
                </a:solidFill>
                <a:effectLst/>
                <a:latin typeface="Bahnschrift SemiLight" panose="020B0502040204020203" pitchFamily="34" charset="0"/>
                <a:ea typeface="Times New Roman" panose="02020603050405020304" pitchFamily="18" charset="0"/>
                <a:cs typeface="Calibri" panose="020F0502020204030204" pitchFamily="34" charset="0"/>
              </a:rPr>
              <a:t>Most active by far, but lowest maximum energy usage (31 </a:t>
            </a:r>
            <a:r>
              <a:rPr lang="en-US" sz="1400" dirty="0" err="1">
                <a:solidFill>
                  <a:schemeClr val="bg1"/>
                </a:solidFill>
                <a:effectLst/>
                <a:latin typeface="Bahnschrift SemiLight" panose="020B0502040204020203" pitchFamily="34" charset="0"/>
                <a:ea typeface="Times New Roman" panose="02020603050405020304" pitchFamily="18" charset="0"/>
                <a:cs typeface="Calibri" panose="020F0502020204030204" pitchFamily="34" charset="0"/>
              </a:rPr>
              <a:t>Wh</a:t>
            </a:r>
            <a:r>
              <a:rPr lang="en-US" sz="1400" dirty="0">
                <a:solidFill>
                  <a:schemeClr val="bg1"/>
                </a:solidFill>
                <a:effectLst/>
                <a:latin typeface="Bahnschrift SemiLight" panose="020B0502040204020203" pitchFamily="34" charset="0"/>
                <a:ea typeface="Times New Roman" panose="02020603050405020304" pitchFamily="18" charset="0"/>
                <a:cs typeface="Calibri" panose="020F0502020204030204" pitchFamily="34" charset="0"/>
              </a:rPr>
              <a:t>). Indicates frequent and sustained energy usage at lower levels. Draws power at least 50% of the time but less than 75%. </a:t>
            </a:r>
            <a:endParaRPr lang="en-US" sz="1400" dirty="0">
              <a:solidFill>
                <a:schemeClr val="bg1"/>
              </a:solidFill>
              <a:effectLst/>
              <a:latin typeface="Bahnschrift SemiLight" panose="020B0502040204020203"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67A3D0A8-4029-CE50-56E1-FF05B2A99B83}"/>
              </a:ext>
            </a:extLst>
          </p:cNvPr>
          <p:cNvPicPr>
            <a:picLocks noChangeAspect="1"/>
          </p:cNvPicPr>
          <p:nvPr/>
        </p:nvPicPr>
        <p:blipFill>
          <a:blip r:embed="rId3"/>
          <a:stretch>
            <a:fillRect/>
          </a:stretch>
        </p:blipFill>
        <p:spPr>
          <a:xfrm>
            <a:off x="299737" y="2990339"/>
            <a:ext cx="2982093" cy="1792428"/>
          </a:xfrm>
          <a:prstGeom prst="rect">
            <a:avLst/>
          </a:prstGeom>
        </p:spPr>
      </p:pic>
      <p:pic>
        <p:nvPicPr>
          <p:cNvPr id="11" name="Picture 10">
            <a:extLst>
              <a:ext uri="{FF2B5EF4-FFF2-40B4-BE49-F238E27FC236}">
                <a16:creationId xmlns:a16="http://schemas.microsoft.com/office/drawing/2014/main" id="{C5B18F04-683E-980E-4698-105DA2682792}"/>
              </a:ext>
            </a:extLst>
          </p:cNvPr>
          <p:cNvPicPr>
            <a:picLocks noChangeAspect="1"/>
          </p:cNvPicPr>
          <p:nvPr/>
        </p:nvPicPr>
        <p:blipFill>
          <a:blip r:embed="rId4"/>
          <a:stretch>
            <a:fillRect/>
          </a:stretch>
        </p:blipFill>
        <p:spPr>
          <a:xfrm>
            <a:off x="299737" y="1119683"/>
            <a:ext cx="2982093" cy="1792428"/>
          </a:xfrm>
          <a:prstGeom prst="rect">
            <a:avLst/>
          </a:prstGeom>
        </p:spPr>
      </p:pic>
    </p:spTree>
    <p:extLst>
      <p:ext uri="{BB962C8B-B14F-4D97-AF65-F5344CB8AC3E}">
        <p14:creationId xmlns:p14="http://schemas.microsoft.com/office/powerpoint/2010/main" val="596680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861500-88DD-3F63-9935-BD7C45DB5123}"/>
              </a:ext>
            </a:extLst>
          </p:cNvPr>
          <p:cNvSpPr txBox="1">
            <a:spLocks/>
          </p:cNvSpPr>
          <p:nvPr/>
        </p:nvSpPr>
        <p:spPr>
          <a:xfrm>
            <a:off x="561655" y="152638"/>
            <a:ext cx="8259098" cy="763526"/>
          </a:xfrm>
          <a:prstGeom prst="rect">
            <a:avLst/>
          </a:prstGeom>
        </p:spPr>
        <p:txBody>
          <a:bodyPr vert="horz" lIns="91440" tIns="45720" rIns="91440" bIns="45720" rtlCol="0" anchor="ctr">
            <a:normAutofit/>
          </a:bodyPr>
          <a:lstStyle>
            <a:lvl1pPr algn="r" defTabSz="914400" rtl="0" eaLnBrk="1" latinLnBrk="0" hangingPunct="1">
              <a:spcBef>
                <a:spcPct val="0"/>
              </a:spcBef>
              <a:buNone/>
              <a:defRPr sz="36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4000" dirty="0">
                <a:latin typeface="Bahnschrift SemiBold Condensed" panose="020B0502040204020203" pitchFamily="34" charset="0"/>
              </a:rPr>
              <a:t>Predictions</a:t>
            </a:r>
          </a:p>
        </p:txBody>
      </p:sp>
      <p:sp>
        <p:nvSpPr>
          <p:cNvPr id="6" name="Content Placeholder 5">
            <a:extLst>
              <a:ext uri="{FF2B5EF4-FFF2-40B4-BE49-F238E27FC236}">
                <a16:creationId xmlns:a16="http://schemas.microsoft.com/office/drawing/2014/main" id="{415426EB-FD12-4609-6308-4772F04D8F31}"/>
              </a:ext>
            </a:extLst>
          </p:cNvPr>
          <p:cNvSpPr txBox="1">
            <a:spLocks/>
          </p:cNvSpPr>
          <p:nvPr/>
        </p:nvSpPr>
        <p:spPr>
          <a:xfrm>
            <a:off x="259142" y="1469703"/>
            <a:ext cx="8622014" cy="339475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indent="0">
              <a:lnSpc>
                <a:spcPct val="107000"/>
              </a:lnSpc>
              <a:spcBef>
                <a:spcPts val="0"/>
              </a:spcBef>
              <a:spcAft>
                <a:spcPts val="0"/>
              </a:spcAft>
              <a:buNone/>
            </a:pPr>
            <a:r>
              <a:rPr lang="en-US" sz="1400"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Time of day is a likely predictor for usage of each meter in different regards.</a:t>
            </a:r>
            <a:endParaRPr lang="en-US" sz="1400" dirty="0">
              <a:effectLst/>
              <a:latin typeface="Bahnschrift SemiLight" panose="020B0502040204020203"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400"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 </a:t>
            </a:r>
            <a:endParaRPr lang="en-US" sz="1400" dirty="0">
              <a:effectLst/>
              <a:latin typeface="Bahnschrift SemiLight" panose="020B0502040204020203"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400" b="1"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Meter 1: </a:t>
            </a:r>
          </a:p>
          <a:p>
            <a:pPr marL="0" marR="0" indent="0">
              <a:lnSpc>
                <a:spcPct val="107000"/>
              </a:lnSpc>
              <a:spcBef>
                <a:spcPts val="0"/>
              </a:spcBef>
              <a:spcAft>
                <a:spcPts val="0"/>
              </a:spcAft>
              <a:buNone/>
            </a:pPr>
            <a:r>
              <a:rPr lang="en-US" sz="1400"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Most likely to see spikes during mealtimes when oven/microwave in use. Could see sustained usage during bedtime hours or while resident is out of the house when dishwasher is used.</a:t>
            </a:r>
            <a:endParaRPr lang="en-US" sz="1400" dirty="0">
              <a:effectLst/>
              <a:latin typeface="Bahnschrift SemiLight" panose="020B0502040204020203"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400"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 </a:t>
            </a:r>
            <a:endParaRPr lang="en-US" sz="1400" dirty="0">
              <a:effectLst/>
              <a:latin typeface="Bahnschrift SemiLight" panose="020B0502040204020203"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400" b="1"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Meter 2: </a:t>
            </a:r>
          </a:p>
          <a:p>
            <a:pPr marL="0" marR="0" indent="0">
              <a:lnSpc>
                <a:spcPct val="107000"/>
              </a:lnSpc>
              <a:spcBef>
                <a:spcPts val="0"/>
              </a:spcBef>
              <a:spcAft>
                <a:spcPts val="0"/>
              </a:spcAft>
              <a:buNone/>
            </a:pPr>
            <a:r>
              <a:rPr lang="en-US" sz="1400"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Washer/dryer and light most likely to see usage during non-working hours and when resident is home (evenings &amp; weekends). Refrigerator could draw energy at any hour.</a:t>
            </a:r>
            <a:endParaRPr lang="en-US" sz="1400" dirty="0">
              <a:effectLst/>
              <a:latin typeface="Bahnschrift SemiLight" panose="020B0502040204020203"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400"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 </a:t>
            </a:r>
            <a:endParaRPr lang="en-US" sz="1400" dirty="0">
              <a:effectLst/>
              <a:latin typeface="Bahnschrift SemiLight" panose="020B0502040204020203"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400" b="1"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Meter 3: </a:t>
            </a:r>
          </a:p>
          <a:p>
            <a:pPr marL="0" marR="0" indent="0">
              <a:lnSpc>
                <a:spcPct val="107000"/>
              </a:lnSpc>
              <a:spcBef>
                <a:spcPts val="0"/>
              </a:spcBef>
              <a:spcAft>
                <a:spcPts val="0"/>
              </a:spcAft>
              <a:buNone/>
            </a:pPr>
            <a:r>
              <a:rPr lang="en-US" sz="1400" dirty="0">
                <a:solidFill>
                  <a:srgbClr val="000000"/>
                </a:solidFill>
                <a:effectLst/>
                <a:latin typeface="Bahnschrift SemiLight" panose="020B0502040204020203" pitchFamily="34" charset="0"/>
                <a:ea typeface="Times New Roman" panose="02020603050405020304" pitchFamily="18" charset="0"/>
                <a:cs typeface="Calibri" panose="020F0502020204030204" pitchFamily="34" charset="0"/>
              </a:rPr>
              <a:t>Most likely to see seasonal fluctuations in usage. Could see spikes in morning or evening, depending on when resident(s) bathe, or midday during hotter months when AC kicks on. Potential for better energy efficiency depending on how effectively resident monitors and controls AC use.</a:t>
            </a:r>
            <a:endParaRPr lang="en-US" sz="1400" dirty="0">
              <a:effectLst/>
              <a:latin typeface="Bahnschrift SemiLight"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9875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761</Words>
  <Application>Microsoft Office PowerPoint</Application>
  <PresentationFormat>On-screen Show (16:9)</PresentationFormat>
  <Paragraphs>84</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Bahnschrift Light Condensed</vt:lpstr>
      <vt:lpstr>Bahnschrift SemiBold Condensed</vt:lpstr>
      <vt:lpstr>Bahnschrift SemiLight</vt:lpstr>
      <vt:lpstr>Calibri</vt:lpstr>
      <vt:lpstr>Courier New</vt:lpstr>
      <vt:lpstr>Roboto</vt:lpstr>
      <vt:lpstr>Office Theme</vt:lpstr>
      <vt:lpstr>Smart Home Power Management</vt:lpstr>
      <vt:lpstr>PowerPoint Presentation</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2022-06-17T00:22:34Z</dcterms:modified>
</cp:coreProperties>
</file>