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62" r:id="rId4"/>
    <p:sldId id="261" r:id="rId5"/>
    <p:sldId id="264" r:id="rId6"/>
    <p:sldId id="265" r:id="rId7"/>
    <p:sldId id="263" r:id="rId8"/>
    <p:sldId id="266" r:id="rId9"/>
    <p:sldId id="267" r:id="rId10"/>
    <p:sldId id="268"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9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97655" y="1655521"/>
            <a:ext cx="5344675" cy="1679754"/>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97655" y="3485195"/>
            <a:ext cx="5344675" cy="1100512"/>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6480"/>
            <a:ext cx="8246070" cy="763526"/>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1" y="281175"/>
            <a:ext cx="6861138"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1" y="1044701"/>
            <a:ext cx="6861138"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93365"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Bahnschrift SemiBold" panose="020B0502040204020203" pitchFamily="34" charset="0"/>
              </a:rPr>
              <a:t>Evaluating Techniques </a:t>
            </a:r>
            <a:br>
              <a:rPr lang="en-US" dirty="0">
                <a:latin typeface="Bahnschrift SemiBold" panose="020B0502040204020203" pitchFamily="34" charset="0"/>
              </a:rPr>
            </a:br>
            <a:r>
              <a:rPr lang="en-US" dirty="0">
                <a:latin typeface="Bahnschrift SemiBold" panose="020B0502040204020203" pitchFamily="34" charset="0"/>
              </a:rPr>
              <a:t>for </a:t>
            </a:r>
            <a:r>
              <a:rPr lang="en-US" dirty="0" err="1">
                <a:latin typeface="Bahnschrift SemiBold" panose="020B0502040204020203" pitchFamily="34" charset="0"/>
              </a:rPr>
              <a:t>WiFi</a:t>
            </a:r>
            <a:r>
              <a:rPr lang="en-US" dirty="0">
                <a:latin typeface="Bahnschrift SemiBold" panose="020B0502040204020203" pitchFamily="34" charset="0"/>
              </a:rPr>
              <a:t> </a:t>
            </a:r>
            <a:r>
              <a:rPr lang="en-US" dirty="0" err="1">
                <a:latin typeface="Bahnschrift SemiBold" panose="020B0502040204020203" pitchFamily="34" charset="0"/>
              </a:rPr>
              <a:t>Locationing</a:t>
            </a:r>
            <a:endParaRPr lang="en-US" dirty="0">
              <a:latin typeface="Bahnschrift SemiBold" panose="020B0502040204020203" pitchFamily="34" charset="0"/>
            </a:endParaRPr>
          </a:p>
        </p:txBody>
      </p:sp>
      <p:sp>
        <p:nvSpPr>
          <p:cNvPr id="3" name="Subtitle 2"/>
          <p:cNvSpPr>
            <a:spLocks noGrp="1"/>
          </p:cNvSpPr>
          <p:nvPr>
            <p:ph type="subTitle" idx="1"/>
          </p:nvPr>
        </p:nvSpPr>
        <p:spPr/>
        <p:txBody>
          <a:bodyPr/>
          <a:lstStyle/>
          <a:p>
            <a:r>
              <a:rPr lang="en-US" dirty="0">
                <a:latin typeface="Bahnschrift Light" panose="020B0502040204020203" pitchFamily="34" charset="0"/>
              </a:rPr>
              <a:t>IOT Analytics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TAKEAWAYS &amp; RECOMMENDATIONS</a:t>
            </a:r>
          </a:p>
        </p:txBody>
      </p:sp>
      <p:sp>
        <p:nvSpPr>
          <p:cNvPr id="3" name="Content Placeholder 2"/>
          <p:cNvSpPr>
            <a:spLocks noGrp="1"/>
          </p:cNvSpPr>
          <p:nvPr>
            <p:ph idx="1"/>
          </p:nvPr>
        </p:nvSpPr>
        <p:spPr/>
        <p:txBody>
          <a:bodyPr/>
          <a:lstStyle/>
          <a:p>
            <a:pPr marR="0" lvl="0">
              <a:lnSpc>
                <a:spcPct val="107000"/>
              </a:lnSpc>
              <a:spcBef>
                <a:spcPts val="0"/>
              </a:spcBef>
              <a:spcAft>
                <a:spcPts val="0"/>
              </a:spcAft>
            </a:pPr>
            <a:endParaRPr lang="en-US"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Performance could be improved with more WAPs placed strategically based on architecture.</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Worst results came in Building A. While there are fewer hotspots, it is not dramatically lower than Building B, which has fewer observations, or Building C, which has an extra floor and 55% more dependent variable classes.</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Biggest difference between these buildings appears to be architecture. Building A (red) is X-shaped, possibly causing interference issues with the </a:t>
            </a:r>
            <a:r>
              <a:rPr lang="en-US" sz="1200" dirty="0" err="1">
                <a:effectLst/>
                <a:latin typeface="Bahnschrift Light Condensed" panose="020B0502040204020203" pitchFamily="34" charset="0"/>
                <a:ea typeface="Calibri" panose="020F0502020204030204" pitchFamily="34" charset="0"/>
                <a:cs typeface="Times New Roman" panose="02020603050405020304" pitchFamily="18" charset="0"/>
              </a:rPr>
              <a:t>WiFi</a:t>
            </a: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 signals. Building B (green) is a tri-winged structure connected by an intersecting hallway, and Building C (blue) is a more traditional rectangle shape. </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Despite having an additional floor and about 150 additional dependent variable classes, the model performs nearly as well on Building C as it does on Building B, indicating the open architecture may make </a:t>
            </a:r>
            <a:r>
              <a:rPr lang="en-US" sz="1200" dirty="0" err="1">
                <a:effectLst/>
                <a:latin typeface="Bahnschrift Light Condensed" panose="020B0502040204020203" pitchFamily="34" charset="0"/>
                <a:ea typeface="Calibri" panose="020F0502020204030204" pitchFamily="34" charset="0"/>
                <a:cs typeface="Times New Roman" panose="02020603050405020304" pitchFamily="18" charset="0"/>
              </a:rPr>
              <a:t>WiFi</a:t>
            </a: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 location services more reliable. </a:t>
            </a:r>
          </a:p>
          <a:p>
            <a:endParaRPr lang="en-US" dirty="0"/>
          </a:p>
        </p:txBody>
      </p:sp>
      <p:pic>
        <p:nvPicPr>
          <p:cNvPr id="4" name="Picture 3">
            <a:extLst>
              <a:ext uri="{FF2B5EF4-FFF2-40B4-BE49-F238E27FC236}">
                <a16:creationId xmlns:a16="http://schemas.microsoft.com/office/drawing/2014/main" id="{DF3C2750-66F7-2DE6-13EA-7A2ED4CB97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1425" y="1502815"/>
            <a:ext cx="4598838" cy="1527050"/>
          </a:xfrm>
          <a:prstGeom prst="rect">
            <a:avLst/>
          </a:prstGeom>
          <a:noFill/>
          <a:ln>
            <a:noFill/>
          </a:ln>
        </p:spPr>
      </p:pic>
    </p:spTree>
    <p:extLst>
      <p:ext uri="{BB962C8B-B14F-4D97-AF65-F5344CB8AC3E}">
        <p14:creationId xmlns:p14="http://schemas.microsoft.com/office/powerpoint/2010/main" val="224554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GOAL</a:t>
            </a:r>
          </a:p>
        </p:txBody>
      </p:sp>
      <p:sp>
        <p:nvSpPr>
          <p:cNvPr id="3" name="Content Placeholder 2"/>
          <p:cNvSpPr>
            <a:spLocks noGrp="1"/>
          </p:cNvSpPr>
          <p:nvPr>
            <p:ph idx="1"/>
          </p:nvPr>
        </p:nvSpPr>
        <p:spPr/>
        <p:txBody>
          <a:bodyPr/>
          <a:lstStyle/>
          <a:p>
            <a:pPr marR="0" lvl="0">
              <a:lnSpc>
                <a:spcPct val="107000"/>
              </a:lnSpc>
              <a:spcBef>
                <a:spcPts val="0"/>
              </a:spcBef>
              <a:spcAft>
                <a:spcPts val="0"/>
              </a:spcAft>
            </a:pPr>
            <a:endParaRPr lang="en-US"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dirty="0">
                <a:effectLst/>
                <a:latin typeface="Bahnschrift Light Condensed" panose="020B0502040204020203" pitchFamily="34" charset="0"/>
                <a:ea typeface="Calibri" panose="020F0502020204030204" pitchFamily="34" charset="0"/>
                <a:cs typeface="Times New Roman" panose="02020603050405020304" pitchFamily="18" charset="0"/>
              </a:rPr>
              <a:t>While GPS is a reliable navigation system for outdoor spaces, it encounters hurdles when used indoors.</a:t>
            </a:r>
          </a:p>
          <a:p>
            <a:pPr marR="0" lvl="0">
              <a:lnSpc>
                <a:spcPct val="107000"/>
              </a:lnSpc>
              <a:spcBef>
                <a:spcPts val="0"/>
              </a:spcBef>
              <a:spcAft>
                <a:spcPts val="0"/>
              </a:spcAft>
            </a:pPr>
            <a:endParaRPr lang="en-US"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dirty="0">
                <a:effectLst/>
                <a:latin typeface="Bahnschrift Light Condensed" panose="020B0502040204020203" pitchFamily="34" charset="0"/>
                <a:ea typeface="Calibri" panose="020F0502020204030204" pitchFamily="34" charset="0"/>
                <a:cs typeface="Times New Roman" panose="02020603050405020304" pitchFamily="18" charset="0"/>
              </a:rPr>
              <a:t>We will determine whether an effective indoor user location positioning system can be developed using </a:t>
            </a:r>
            <a:r>
              <a:rPr lang="en-US" dirty="0" err="1">
                <a:effectLst/>
                <a:latin typeface="Bahnschrift Light Condensed" panose="020B0502040204020203" pitchFamily="34" charset="0"/>
                <a:ea typeface="Calibri" panose="020F0502020204030204" pitchFamily="34" charset="0"/>
                <a:cs typeface="Times New Roman" panose="02020603050405020304" pitchFamily="18" charset="0"/>
              </a:rPr>
              <a:t>WiFi</a:t>
            </a:r>
            <a:r>
              <a:rPr lang="en-US" dirty="0">
                <a:effectLst/>
                <a:latin typeface="Bahnschrift Light Condensed" panose="020B0502040204020203" pitchFamily="34" charset="0"/>
                <a:ea typeface="Calibri" panose="020F0502020204030204" pitchFamily="34" charset="0"/>
                <a:cs typeface="Times New Roman" panose="02020603050405020304" pitchFamily="18" charset="0"/>
              </a:rPr>
              <a:t> fingerprinting.</a:t>
            </a:r>
            <a:endParaRPr lang="en-US" dirty="0">
              <a:latin typeface="Bahnschrift Light Condensed" panose="020B0502040204020203" pitchFamily="34"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DATA LOCATION &amp; DESCRIPTION</a:t>
            </a:r>
          </a:p>
        </p:txBody>
      </p:sp>
      <p:sp>
        <p:nvSpPr>
          <p:cNvPr id="3" name="Content Placeholder 2"/>
          <p:cNvSpPr>
            <a:spLocks noGrp="1"/>
          </p:cNvSpPr>
          <p:nvPr>
            <p:ph idx="1"/>
          </p:nvPr>
        </p:nvSpPr>
        <p:spPr/>
        <p:txBody>
          <a:bodyPr>
            <a:normAutofit lnSpcReduction="10000"/>
          </a:bodyPr>
          <a:lstStyle/>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UCI Machine Learning Repository</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Bahnschrift Ligh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sz="1300" dirty="0">
                <a:effectLst/>
                <a:latin typeface="Bahnschrift Light Condensed" panose="020B0502040204020203" pitchFamily="34" charset="0"/>
                <a:ea typeface="Calibri" panose="020F0502020204030204" pitchFamily="34" charset="0"/>
                <a:cs typeface="Times New Roman" panose="02020603050405020304" pitchFamily="18" charset="0"/>
              </a:rPr>
              <a:t>           archive.ics.uci.edu/ml/datasets/</a:t>
            </a:r>
            <a:r>
              <a:rPr lang="en-US" sz="1300" dirty="0" err="1">
                <a:effectLst/>
                <a:latin typeface="Bahnschrift Light Condensed" panose="020B0502040204020203" pitchFamily="34" charset="0"/>
                <a:ea typeface="Calibri" panose="020F0502020204030204" pitchFamily="34" charset="0"/>
                <a:cs typeface="Times New Roman" panose="02020603050405020304" pitchFamily="18" charset="0"/>
              </a:rPr>
              <a:t>UJIIndoorLoc</a:t>
            </a:r>
            <a:endParaRPr lang="en-US" sz="13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19937 observations consisting of 529 attributes recorded by 19 different users on 25 unique devices.</a:t>
            </a:r>
          </a:p>
          <a:p>
            <a:pPr>
              <a:lnSpc>
                <a:spcPct val="107000"/>
              </a:lnSpc>
              <a:spcBef>
                <a:spcPts val="0"/>
              </a:spcBef>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Archive also contains a collection of 1111 test records.</a:t>
            </a:r>
          </a:p>
          <a:p>
            <a:pPr>
              <a:lnSpc>
                <a:spcPct val="107000"/>
              </a:lnSpc>
              <a:spcBef>
                <a:spcPts val="0"/>
              </a:spcBef>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Attributes include building, room, and floor numbers, as well as a relative position (inside or outside the room); latitude and longitude; user ID; phone ID; timestamp; and 520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WiFi</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Access Point signals (pings).</a:t>
            </a:r>
          </a:p>
          <a:p>
            <a:pPr>
              <a:lnSpc>
                <a:spcPct val="107000"/>
              </a:lnSpc>
              <a:spcBef>
                <a:spcPts val="0"/>
              </a:spcBef>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WAP signal intensities range from -104 to 0, and 100 indicating “no signal”.</a:t>
            </a:r>
          </a:p>
          <a:p>
            <a:endParaRPr lang="en-US" dirty="0"/>
          </a:p>
        </p:txBody>
      </p:sp>
      <p:pic>
        <p:nvPicPr>
          <p:cNvPr id="5" name="Picture 4">
            <a:extLst>
              <a:ext uri="{FF2B5EF4-FFF2-40B4-BE49-F238E27FC236}">
                <a16:creationId xmlns:a16="http://schemas.microsoft.com/office/drawing/2014/main" id="{C5281A57-653E-34B4-D3AF-ACABB8B4F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0" y="1655520"/>
            <a:ext cx="2443280" cy="788976"/>
          </a:xfrm>
          <a:prstGeom prst="rect">
            <a:avLst/>
          </a:prstGeom>
        </p:spPr>
      </p:pic>
    </p:spTree>
    <p:extLst>
      <p:ext uri="{BB962C8B-B14F-4D97-AF65-F5344CB8AC3E}">
        <p14:creationId xmlns:p14="http://schemas.microsoft.com/office/powerpoint/2010/main" val="18215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DATA SCIENCE PROCESS</a:t>
            </a:r>
          </a:p>
        </p:txBody>
      </p:sp>
      <p:sp>
        <p:nvSpPr>
          <p:cNvPr id="3" name="Content Placeholder 2"/>
          <p:cNvSpPr>
            <a:spLocks noGrp="1"/>
          </p:cNvSpPr>
          <p:nvPr>
            <p:ph idx="1"/>
          </p:nvPr>
        </p:nvSpPr>
        <p:spPr/>
        <p:txBody>
          <a:bodyPr>
            <a:normAutofit lnSpcReduction="10000"/>
          </a:bodyPr>
          <a:lstStyle/>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Approach as a classification problem</a:t>
            </a:r>
          </a:p>
          <a:p>
            <a:pPr lvl="1">
              <a:lnSpc>
                <a:spcPct val="107000"/>
              </a:lnSpc>
              <a:spcBef>
                <a:spcPts val="0"/>
              </a:spcBef>
            </a:pPr>
            <a:r>
              <a:rPr lang="en-US" sz="1800" dirty="0">
                <a:latin typeface="Bahnschrift Light Condensed" panose="020B0502040204020203" pitchFamily="34" charset="0"/>
                <a:ea typeface="Calibri" panose="020F0502020204030204" pitchFamily="34" charset="0"/>
                <a:cs typeface="Times New Roman" panose="02020603050405020304" pitchFamily="18" charset="0"/>
              </a:rPr>
              <a:t>U</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se solely the WAP pings and ignore latitude/longitude since the purpose is to find a positioning strategy other than GPS for use indoors</a:t>
            </a:r>
          </a:p>
          <a:p>
            <a:pPr lvl="1">
              <a:lnSpc>
                <a:spcPct val="107000"/>
              </a:lnSpc>
              <a:spcBef>
                <a:spcPts val="0"/>
              </a:spcBef>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1111 test records were not necessarily recorded in the same predetermined locations as the training data. These could be used in a regression problem seeking to determine precise latitude/longitude, but we are attempting to predict specific locations within the buildings. As such, they will not be used for our classification exercise. Instead we wil</a:t>
            </a:r>
            <a:r>
              <a:rPr lang="en-US" sz="1800" dirty="0">
                <a:latin typeface="Bahnschrift Light Condensed" panose="020B0502040204020203" pitchFamily="34" charset="0"/>
                <a:ea typeface="Calibri" panose="020F0502020204030204" pitchFamily="34" charset="0"/>
                <a:cs typeface="Times New Roman" panose="02020603050405020304" pitchFamily="18" charset="0"/>
              </a:rPr>
              <a:t>l do a standard train/test split on the main data set.</a:t>
            </a: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Using the four attributes that define the indoor location, create a single unique identifier to use as dependent variable.</a:t>
            </a:r>
          </a:p>
          <a:p>
            <a:pPr marR="0" lvl="0">
              <a:lnSpc>
                <a:spcPct val="107000"/>
              </a:lnSpc>
              <a:spcBef>
                <a:spcPts val="0"/>
              </a:spcBef>
              <a:spcAft>
                <a:spcPts val="800"/>
              </a:spcAft>
            </a:pPr>
            <a:r>
              <a:rPr lang="en-US" sz="1800" dirty="0">
                <a:latin typeface="Bahnschrift Light Condensed" panose="020B0502040204020203" pitchFamily="34" charset="0"/>
                <a:ea typeface="Calibri" panose="020F0502020204030204" pitchFamily="34" charset="0"/>
                <a:cs typeface="Times New Roman" panose="02020603050405020304" pitchFamily="18" charset="0"/>
              </a:rPr>
              <a:t>Test multiple algorithms to determine the most successful classifier for the problem at hand.</a:t>
            </a: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262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KNOWN ISSUES WITH DATA</a:t>
            </a:r>
          </a:p>
        </p:txBody>
      </p:sp>
      <p:sp>
        <p:nvSpPr>
          <p:cNvPr id="3" name="Content Placeholder 2"/>
          <p:cNvSpPr>
            <a:spLocks noGrp="1"/>
          </p:cNvSpPr>
          <p:nvPr>
            <p:ph idx="1"/>
          </p:nvPr>
        </p:nvSpPr>
        <p:spPr/>
        <p:txBody>
          <a:bodyPr/>
          <a:lstStyle/>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Data set is very large and includes over 500 features, so training is likely to be intensive.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Subsetting</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data by individual buildings and training models on the smallest set first will speed up run times.</a:t>
            </a:r>
          </a:p>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Most WAPs are not detected from every building. Zero variance features will be removed from each subset (individual buildings) before training models to improve efficiency and accuracy.</a:t>
            </a:r>
          </a:p>
          <a:p>
            <a:pPr marR="0" lvl="0">
              <a:lnSpc>
                <a:spcPct val="107000"/>
              </a:lnSpc>
              <a:spcBef>
                <a:spcPts val="0"/>
              </a:spcBef>
              <a:spcAft>
                <a:spcPts val="80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Data is a sparse matrix, which will present issues for certain types of algorithms (for instance, Support Vector Machines). We’ll train several models with at least three different algorithms to determine the best type to use for this particular problem.</a:t>
            </a:r>
          </a:p>
          <a:p>
            <a:endParaRPr lang="en-US" dirty="0"/>
          </a:p>
        </p:txBody>
      </p:sp>
    </p:spTree>
    <p:extLst>
      <p:ext uri="{BB962C8B-B14F-4D97-AF65-F5344CB8AC3E}">
        <p14:creationId xmlns:p14="http://schemas.microsoft.com/office/powerpoint/2010/main" val="76523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DATA MANAGEMENT</a:t>
            </a:r>
          </a:p>
        </p:txBody>
      </p:sp>
      <p:sp>
        <p:nvSpPr>
          <p:cNvPr id="3" name="Content Placeholder 2"/>
          <p:cNvSpPr>
            <a:spLocks noGrp="1"/>
          </p:cNvSpPr>
          <p:nvPr>
            <p:ph idx="1"/>
          </p:nvPr>
        </p:nvSpPr>
        <p:spPr>
          <a:xfrm>
            <a:off x="448966" y="1350110"/>
            <a:ext cx="8246070" cy="3664920"/>
          </a:xfrm>
        </p:spPr>
        <p:txBody>
          <a:bodyPr>
            <a:normAutofit lnSpcReduction="10000"/>
          </a:bodyPr>
          <a:lstStyle/>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Break data up by building to reduce data frame size and improve model building.</a:t>
            </a:r>
          </a:p>
          <a:p>
            <a:pPr marR="0" lvl="0">
              <a:lnSpc>
                <a:spcPct val="107000"/>
              </a:lnSpc>
              <a:spcBef>
                <a:spcPts val="0"/>
              </a:spcBef>
              <a:spcAft>
                <a:spcPts val="0"/>
              </a:spcAft>
            </a:pPr>
            <a:endParaRPr lang="en-US" sz="1800" dirty="0">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Create unique location IDs using the location data collected (building, floor, room, relative position). These serve as the class levels of the dependent variable.</a:t>
            </a: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Remove zero variance features to reduce feature set and improve both run time and accuracy of models.</a:t>
            </a:r>
          </a:p>
          <a:p>
            <a:pPr marR="0" lvl="0">
              <a:lnSpc>
                <a:spcPct val="107000"/>
              </a:lnSpc>
              <a:spcBef>
                <a:spcPts val="0"/>
              </a:spcBef>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Train and test algorithms on the smallest data set first to determine strongest candidate for final model. Once best model is determined, train and test on other two buildings as well as full data set and compare results.</a:t>
            </a:r>
          </a:p>
          <a:p>
            <a:endParaRPr lang="en-US" dirty="0"/>
          </a:p>
        </p:txBody>
      </p:sp>
      <p:graphicFrame>
        <p:nvGraphicFramePr>
          <p:cNvPr id="6" name="Table 5">
            <a:extLst>
              <a:ext uri="{FF2B5EF4-FFF2-40B4-BE49-F238E27FC236}">
                <a16:creationId xmlns:a16="http://schemas.microsoft.com/office/drawing/2014/main" id="{C92998B2-B51D-9611-9E99-D9885E5140D3}"/>
              </a:ext>
            </a:extLst>
          </p:cNvPr>
          <p:cNvGraphicFramePr>
            <a:graphicFrameLocks noGrp="1"/>
          </p:cNvGraphicFramePr>
          <p:nvPr>
            <p:extLst>
              <p:ext uri="{D42A27DB-BD31-4B8C-83A1-F6EECF244321}">
                <p14:modId xmlns:p14="http://schemas.microsoft.com/office/powerpoint/2010/main" val="419819553"/>
              </p:ext>
            </p:extLst>
          </p:nvPr>
        </p:nvGraphicFramePr>
        <p:xfrm>
          <a:off x="1976015" y="1802435"/>
          <a:ext cx="4978400" cy="922020"/>
        </p:xfrm>
        <a:graphic>
          <a:graphicData uri="http://schemas.openxmlformats.org/drawingml/2006/table">
            <a:tbl>
              <a:tblPr/>
              <a:tblGrid>
                <a:gridCol w="1435100">
                  <a:extLst>
                    <a:ext uri="{9D8B030D-6E8A-4147-A177-3AD203B41FA5}">
                      <a16:colId xmlns:a16="http://schemas.microsoft.com/office/drawing/2014/main" val="1644203304"/>
                    </a:ext>
                  </a:extLst>
                </a:gridCol>
                <a:gridCol w="965200">
                  <a:extLst>
                    <a:ext uri="{9D8B030D-6E8A-4147-A177-3AD203B41FA5}">
                      <a16:colId xmlns:a16="http://schemas.microsoft.com/office/drawing/2014/main" val="1681769611"/>
                    </a:ext>
                  </a:extLst>
                </a:gridCol>
                <a:gridCol w="800100">
                  <a:extLst>
                    <a:ext uri="{9D8B030D-6E8A-4147-A177-3AD203B41FA5}">
                      <a16:colId xmlns:a16="http://schemas.microsoft.com/office/drawing/2014/main" val="901073270"/>
                    </a:ext>
                  </a:extLst>
                </a:gridCol>
                <a:gridCol w="952500">
                  <a:extLst>
                    <a:ext uri="{9D8B030D-6E8A-4147-A177-3AD203B41FA5}">
                      <a16:colId xmlns:a16="http://schemas.microsoft.com/office/drawing/2014/main" val="3709405113"/>
                    </a:ext>
                  </a:extLst>
                </a:gridCol>
                <a:gridCol w="825500">
                  <a:extLst>
                    <a:ext uri="{9D8B030D-6E8A-4147-A177-3AD203B41FA5}">
                      <a16:colId xmlns:a16="http://schemas.microsoft.com/office/drawing/2014/main" val="1299858152"/>
                    </a:ext>
                  </a:extLst>
                </a:gridCol>
              </a:tblGrid>
              <a:tr h="186690">
                <a:tc>
                  <a:txBody>
                    <a:bodyPr/>
                    <a:lstStyle/>
                    <a:p>
                      <a:pPr algn="l" fontAlgn="b"/>
                      <a:r>
                        <a:rPr lang="en-US" sz="1100" b="1" i="0" u="none" strike="noStrike" dirty="0">
                          <a:solidFill>
                            <a:srgbClr val="FFFFFF"/>
                          </a:solidFill>
                          <a:effectLst/>
                          <a:latin typeface="Bahnschrift SemiBold" panose="020B0502040204020203" pitchFamily="34" charset="0"/>
                        </a:rPr>
                        <a:t>  Building</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808080"/>
                    </a:solidFill>
                  </a:tcPr>
                </a:tc>
                <a:tc>
                  <a:txBody>
                    <a:bodyPr/>
                    <a:lstStyle/>
                    <a:p>
                      <a:pPr algn="ctr" fontAlgn="b"/>
                      <a:r>
                        <a:rPr lang="en-US" sz="1100" b="1" i="0" u="none" strike="noStrike" dirty="0">
                          <a:solidFill>
                            <a:srgbClr val="FFFFFF"/>
                          </a:solidFill>
                          <a:effectLst/>
                          <a:latin typeface="Bahnschrift SemiBold" panose="020B0502040204020203" pitchFamily="34" charset="0"/>
                        </a:rPr>
                        <a:t>Observations</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Bahnschrift SemiBold" panose="020B0502040204020203" pitchFamily="34" charset="0"/>
                        </a:rPr>
                        <a:t>Classes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Bahnschrift SemiBold" panose="020B0502040204020203" pitchFamily="34" charset="0"/>
                        </a:rPr>
                        <a:t>Floors</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Bahnschrift SemiBold" panose="020B0502040204020203" pitchFamily="34" charset="0"/>
                        </a:rPr>
                        <a:t>WAPs</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3663111"/>
                  </a:ext>
                </a:extLst>
              </a:tr>
              <a:tr h="182880">
                <a:tc>
                  <a:txBody>
                    <a:bodyPr/>
                    <a:lstStyle/>
                    <a:p>
                      <a:pPr algn="l" fontAlgn="b"/>
                      <a:r>
                        <a:rPr lang="en-US" sz="1100" b="0" i="0" u="none" strike="noStrike" dirty="0">
                          <a:solidFill>
                            <a:srgbClr val="000000"/>
                          </a:solidFill>
                          <a:effectLst/>
                          <a:latin typeface="Bahnschrift SemiBold SemiConden" panose="020B0502040204020203" pitchFamily="34" charset="0"/>
                        </a:rPr>
                        <a:t>  A (0)</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5249</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259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201</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171612"/>
                  </a:ext>
                </a:extLst>
              </a:tr>
              <a:tr h="182880">
                <a:tc>
                  <a:txBody>
                    <a:bodyPr/>
                    <a:lstStyle/>
                    <a:p>
                      <a:pPr algn="l" fontAlgn="b"/>
                      <a:r>
                        <a:rPr lang="en-US" sz="1100" b="0" i="0" u="none" strike="noStrike" dirty="0">
                          <a:solidFill>
                            <a:srgbClr val="000000"/>
                          </a:solidFill>
                          <a:effectLst/>
                          <a:latin typeface="Bahnschrift SemiBold SemiConden" panose="020B0502040204020203" pitchFamily="34" charset="0"/>
                        </a:rPr>
                        <a:t>  B (1)</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5196</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243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208</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extLst>
                  <a:ext uri="{0D108BD9-81ED-4DB2-BD59-A6C34878D82A}">
                    <a16:rowId xmlns:a16="http://schemas.microsoft.com/office/drawing/2014/main" val="1120247987"/>
                  </a:ext>
                </a:extLst>
              </a:tr>
              <a:tr h="182880">
                <a:tc>
                  <a:txBody>
                    <a:bodyPr/>
                    <a:lstStyle/>
                    <a:p>
                      <a:pPr algn="l" fontAlgn="b"/>
                      <a:r>
                        <a:rPr lang="en-US" sz="1100" b="0" i="0" u="none" strike="noStrike">
                          <a:solidFill>
                            <a:srgbClr val="000000"/>
                          </a:solidFill>
                          <a:effectLst/>
                          <a:latin typeface="Bahnschrift SemiBold SemiConden" panose="020B0502040204020203" pitchFamily="34" charset="0"/>
                        </a:rPr>
                        <a:t>  C (2)</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9492</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403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204</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917638275"/>
                  </a:ext>
                </a:extLst>
              </a:tr>
              <a:tr h="186690">
                <a:tc>
                  <a:txBody>
                    <a:bodyPr/>
                    <a:lstStyle/>
                    <a:p>
                      <a:pPr algn="l" fontAlgn="b"/>
                      <a:r>
                        <a:rPr lang="en-US" sz="1100" b="0" i="0" u="none" strike="noStrike" dirty="0">
                          <a:solidFill>
                            <a:srgbClr val="000000"/>
                          </a:solidFill>
                          <a:effectLst/>
                          <a:latin typeface="Bahnschrift SemiBold SemiConden" panose="020B0502040204020203" pitchFamily="34" charset="0"/>
                        </a:rPr>
                        <a:t>  CAMPUS</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19937</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905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0" i="0" u="none" strike="noStrike" dirty="0">
                          <a:solidFill>
                            <a:srgbClr val="000000"/>
                          </a:solidFill>
                          <a:effectLst/>
                          <a:latin typeface="Bahnschrift SemiBold SemiConden" panose="020B0502040204020203" pitchFamily="34" charset="0"/>
                        </a:rPr>
                        <a:t>466</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1623691"/>
                  </a:ext>
                </a:extLst>
              </a:tr>
            </a:tbl>
          </a:graphicData>
        </a:graphic>
      </p:graphicFrame>
    </p:spTree>
    <p:extLst>
      <p:ext uri="{BB962C8B-B14F-4D97-AF65-F5344CB8AC3E}">
        <p14:creationId xmlns:p14="http://schemas.microsoft.com/office/powerpoint/2010/main" val="259285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MODELS USED &amp; RESULTS</a:t>
            </a:r>
          </a:p>
        </p:txBody>
      </p:sp>
      <p:sp>
        <p:nvSpPr>
          <p:cNvPr id="3" name="Content Placeholder 2"/>
          <p:cNvSpPr>
            <a:spLocks noGrp="1"/>
          </p:cNvSpPr>
          <p:nvPr>
            <p:ph idx="1"/>
          </p:nvPr>
        </p:nvSpPr>
        <p:spPr/>
        <p:txBody>
          <a:bodyPr>
            <a:normAutofit/>
          </a:bodyPr>
          <a:lstStyle/>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Top 5 algorithms used: </a:t>
            </a:r>
          </a:p>
          <a:p>
            <a:pPr lvl="1">
              <a:lnSpc>
                <a:spcPct val="107000"/>
              </a:lnSpc>
              <a:spcBef>
                <a:spcPts val="0"/>
              </a:spcBef>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C5.0, Bagged AdaBoost, K-Nearest Neighbors, Random Forest, and Naïve-Bayes</a:t>
            </a:r>
          </a:p>
          <a:p>
            <a:pPr lvl="1">
              <a:lnSpc>
                <a:spcPct val="107000"/>
              </a:lnSpc>
              <a:spcBef>
                <a:spcPts val="0"/>
              </a:spcBef>
              <a:buFont typeface="Arial" panose="020B0604020202020204" pitchFamily="34" charset="0"/>
              <a:buChar char="•"/>
            </a:pPr>
            <a:endParaRPr lang="en-US" sz="1900" dirty="0">
              <a:latin typeface="Bahnschrift Light Condensed" panose="020B0502040204020203" pitchFamily="34" charset="0"/>
              <a:ea typeface="Calibri" panose="020F0502020204030204" pitchFamily="34" charset="0"/>
              <a:cs typeface="Times New Roman" panose="02020603050405020304" pitchFamily="18" charset="0"/>
            </a:endParaRPr>
          </a:p>
          <a:p>
            <a:pPr lvl="1">
              <a:lnSpc>
                <a:spcPct val="107000"/>
              </a:lnSpc>
              <a:spcBef>
                <a:spcPts val="0"/>
              </a:spcBef>
              <a:buFont typeface="Arial" panose="020B0604020202020204" pitchFamily="34" charset="0"/>
              <a:buChar char="•"/>
            </a:pPr>
            <a:endParaRPr lang="en-US" sz="19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lvl="1">
              <a:lnSpc>
                <a:spcPct val="107000"/>
              </a:lnSpc>
              <a:spcBef>
                <a:spcPts val="0"/>
              </a:spcBef>
              <a:buFont typeface="Arial" panose="020B0604020202020204" pitchFamily="34" charset="0"/>
              <a:buChar char="•"/>
            </a:pPr>
            <a:endParaRPr lang="en-US" sz="19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lvl="1">
              <a:lnSpc>
                <a:spcPct val="107000"/>
              </a:lnSpc>
              <a:spcBef>
                <a:spcPts val="0"/>
              </a:spcBef>
              <a:buFont typeface="Arial" panose="020B0604020202020204" pitchFamily="34" charset="0"/>
              <a:buChar char="•"/>
            </a:pPr>
            <a:endParaRPr lang="en-US" sz="1900" dirty="0">
              <a:latin typeface="Bahnschrift Light Condensed" panose="020B0502040204020203"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buNone/>
            </a:pPr>
            <a:endParaRPr lang="en-US" sz="19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Also tried the following with listed issues:</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Stochastic Gradient Boosting &amp; </a:t>
            </a:r>
            <a:r>
              <a:rPr lang="en-US" sz="1200" dirty="0" err="1">
                <a:effectLst/>
                <a:latin typeface="Bahnschrift Light Condensed" panose="020B0502040204020203" pitchFamily="34" charset="0"/>
                <a:ea typeface="Calibri" panose="020F0502020204030204" pitchFamily="34" charset="0"/>
                <a:cs typeface="Times New Roman" panose="02020603050405020304" pitchFamily="18" charset="0"/>
              </a:rPr>
              <a:t>eXtreme</a:t>
            </a: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 Gradient Boosting: resulted in machine locking up or run time being excessive</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Bagged Flexible Discriminant Analysis: Too computationally expensive with unsatisfactory results (took nearly 5 hours to complete and had 43% accuracy).</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Averaged Neural Networks: Less than 2% accuracy.</a:t>
            </a:r>
          </a:p>
          <a:p>
            <a:pPr lvl="1">
              <a:lnSpc>
                <a:spcPct val="107000"/>
              </a:lnSpc>
              <a:spcBef>
                <a:spcPts val="0"/>
              </a:spcBef>
            </a:pPr>
            <a:r>
              <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rPr>
              <a:t>Sparse Distance Weighted Discrimination: Less than 0.2% accuracy. </a:t>
            </a:r>
          </a:p>
          <a:p>
            <a:pPr lvl="1">
              <a:lnSpc>
                <a:spcPct val="107000"/>
              </a:lnSpc>
              <a:spcBef>
                <a:spcPts val="0"/>
              </a:spcBef>
            </a:pPr>
            <a:endParaRPr lang="en-US" sz="12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9FCE3083-B23D-A791-A534-D43276617E08}"/>
              </a:ext>
            </a:extLst>
          </p:cNvPr>
          <p:cNvGraphicFramePr>
            <a:graphicFrameLocks noGrp="1"/>
          </p:cNvGraphicFramePr>
          <p:nvPr>
            <p:extLst>
              <p:ext uri="{D42A27DB-BD31-4B8C-83A1-F6EECF244321}">
                <p14:modId xmlns:p14="http://schemas.microsoft.com/office/powerpoint/2010/main" val="2989797135"/>
              </p:ext>
            </p:extLst>
          </p:nvPr>
        </p:nvGraphicFramePr>
        <p:xfrm>
          <a:off x="2082800" y="2113635"/>
          <a:ext cx="4978400" cy="1280160"/>
        </p:xfrm>
        <a:graphic>
          <a:graphicData uri="http://schemas.openxmlformats.org/drawingml/2006/table">
            <a:tbl>
              <a:tblPr/>
              <a:tblGrid>
                <a:gridCol w="1435100">
                  <a:extLst>
                    <a:ext uri="{9D8B030D-6E8A-4147-A177-3AD203B41FA5}">
                      <a16:colId xmlns:a16="http://schemas.microsoft.com/office/drawing/2014/main" val="4012333635"/>
                    </a:ext>
                  </a:extLst>
                </a:gridCol>
                <a:gridCol w="965200">
                  <a:extLst>
                    <a:ext uri="{9D8B030D-6E8A-4147-A177-3AD203B41FA5}">
                      <a16:colId xmlns:a16="http://schemas.microsoft.com/office/drawing/2014/main" val="3128471032"/>
                    </a:ext>
                  </a:extLst>
                </a:gridCol>
                <a:gridCol w="800100">
                  <a:extLst>
                    <a:ext uri="{9D8B030D-6E8A-4147-A177-3AD203B41FA5}">
                      <a16:colId xmlns:a16="http://schemas.microsoft.com/office/drawing/2014/main" val="2556134250"/>
                    </a:ext>
                  </a:extLst>
                </a:gridCol>
                <a:gridCol w="952500">
                  <a:extLst>
                    <a:ext uri="{9D8B030D-6E8A-4147-A177-3AD203B41FA5}">
                      <a16:colId xmlns:a16="http://schemas.microsoft.com/office/drawing/2014/main" val="1336342861"/>
                    </a:ext>
                  </a:extLst>
                </a:gridCol>
                <a:gridCol w="825500">
                  <a:extLst>
                    <a:ext uri="{9D8B030D-6E8A-4147-A177-3AD203B41FA5}">
                      <a16:colId xmlns:a16="http://schemas.microsoft.com/office/drawing/2014/main" val="2569208883"/>
                    </a:ext>
                  </a:extLst>
                </a:gridCol>
              </a:tblGrid>
              <a:tr h="361950">
                <a:tc>
                  <a:txBody>
                    <a:bodyPr/>
                    <a:lstStyle/>
                    <a:p>
                      <a:pPr algn="l" fontAlgn="b"/>
                      <a:r>
                        <a:rPr lang="en-US" sz="1100" b="1" i="0" u="none" strike="noStrike">
                          <a:solidFill>
                            <a:srgbClr val="FFFFFF"/>
                          </a:solidFill>
                          <a:effectLst/>
                          <a:latin typeface="Bahnschrift SemiBold" panose="020B0502040204020203" pitchFamily="34" charset="0"/>
                        </a:rPr>
                        <a:t>  Model</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808080"/>
                    </a:solidFill>
                  </a:tcPr>
                </a:tc>
                <a:tc>
                  <a:txBody>
                    <a:bodyPr/>
                    <a:lstStyle/>
                    <a:p>
                      <a:pPr algn="ctr" fontAlgn="b"/>
                      <a:r>
                        <a:rPr lang="en-US" sz="1100" b="1" i="0" u="none" strike="noStrike">
                          <a:solidFill>
                            <a:srgbClr val="FFFFFF"/>
                          </a:solidFill>
                          <a:effectLst/>
                          <a:latin typeface="Bahnschrift SemiBold" panose="020B0502040204020203" pitchFamily="34" charset="0"/>
                        </a:rPr>
                        <a:t>Accuracy (Train)</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Bahnschrift SemiBold" panose="020B0502040204020203" pitchFamily="34" charset="0"/>
                        </a:rPr>
                        <a:t>Kappa (Train)</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Bahnschrift SemiBold" panose="020B0502040204020203" pitchFamily="34" charset="0"/>
                        </a:rPr>
                        <a:t>Accuracy (Test)</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tc>
                  <a:txBody>
                    <a:bodyPr/>
                    <a:lstStyle/>
                    <a:p>
                      <a:pPr algn="ctr" fontAlgn="b"/>
                      <a:r>
                        <a:rPr lang="en-US" sz="1100" b="1" i="0" u="none" strike="noStrike">
                          <a:solidFill>
                            <a:srgbClr val="FFFFFF"/>
                          </a:solidFill>
                          <a:effectLst/>
                          <a:latin typeface="Bahnschrift SemiBold" panose="020B0502040204020203" pitchFamily="34" charset="0"/>
                        </a:rPr>
                        <a:t>Kappa (Test)</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extLst>
                  <a:ext uri="{0D108BD9-81ED-4DB2-BD59-A6C34878D82A}">
                    <a16:rowId xmlns:a16="http://schemas.microsoft.com/office/drawing/2014/main" val="3307043430"/>
                  </a:ext>
                </a:extLst>
              </a:tr>
              <a:tr h="182880">
                <a:tc>
                  <a:txBody>
                    <a:bodyPr/>
                    <a:lstStyle/>
                    <a:p>
                      <a:pPr algn="l" fontAlgn="b"/>
                      <a:r>
                        <a:rPr lang="en-US" sz="1100" b="0" i="0" u="none" strike="noStrike">
                          <a:solidFill>
                            <a:srgbClr val="000000"/>
                          </a:solidFill>
                          <a:effectLst/>
                          <a:latin typeface="Bahnschrift SemiBold SemiConden" panose="020B0502040204020203" pitchFamily="34" charset="0"/>
                        </a:rPr>
                        <a:t>  C5.0</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0.7218829</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0.7206901</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0.7246608</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0.7235458</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extLst>
                  <a:ext uri="{0D108BD9-81ED-4DB2-BD59-A6C34878D82A}">
                    <a16:rowId xmlns:a16="http://schemas.microsoft.com/office/drawing/2014/main" val="3887059889"/>
                  </a:ext>
                </a:extLst>
              </a:tr>
              <a:tr h="182880">
                <a:tc>
                  <a:txBody>
                    <a:bodyPr/>
                    <a:lstStyle/>
                    <a:p>
                      <a:pPr algn="l" fontAlgn="b"/>
                      <a:r>
                        <a:rPr lang="en-US" sz="1100" b="0" i="0" u="none" strike="noStrike">
                          <a:solidFill>
                            <a:srgbClr val="000000"/>
                          </a:solidFill>
                          <a:effectLst/>
                          <a:latin typeface="Bahnschrift SemiBold SemiConden" panose="020B0502040204020203" pitchFamily="34" charset="0"/>
                        </a:rPr>
                        <a:t>  Bagged AdaBoost</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0.5282888</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0.5260961</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0.5418994</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0.5398284</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extLst>
                  <a:ext uri="{0D108BD9-81ED-4DB2-BD59-A6C34878D82A}">
                    <a16:rowId xmlns:a16="http://schemas.microsoft.com/office/drawing/2014/main" val="336628241"/>
                  </a:ext>
                </a:extLst>
              </a:tr>
              <a:tr h="182880">
                <a:tc>
                  <a:txBody>
                    <a:bodyPr/>
                    <a:lstStyle/>
                    <a:p>
                      <a:pPr algn="l" fontAlgn="b"/>
                      <a:r>
                        <a:rPr lang="en-US" sz="1100" b="0" i="0" u="none" strike="noStrike">
                          <a:solidFill>
                            <a:srgbClr val="000000"/>
                          </a:solidFill>
                          <a:effectLst/>
                          <a:latin typeface="Bahnschrift SemiBold SemiConden" panose="020B0502040204020203" pitchFamily="34" charset="0"/>
                        </a:rPr>
                        <a:t>  K-Nearest Neighbors</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0.5864817</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0.5847303</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0.5754190</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0.5736931</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extLst>
                  <a:ext uri="{0D108BD9-81ED-4DB2-BD59-A6C34878D82A}">
                    <a16:rowId xmlns:a16="http://schemas.microsoft.com/office/drawing/2014/main" val="4055168321"/>
                  </a:ext>
                </a:extLst>
              </a:tr>
              <a:tr h="182880">
                <a:tc>
                  <a:txBody>
                    <a:bodyPr/>
                    <a:lstStyle/>
                    <a:p>
                      <a:pPr algn="l" fontAlgn="b"/>
                      <a:r>
                        <a:rPr lang="en-US" sz="1100" b="0" i="0" u="none" strike="noStrike">
                          <a:solidFill>
                            <a:srgbClr val="000000"/>
                          </a:solidFill>
                          <a:effectLst/>
                          <a:latin typeface="Bahnschrift SemiBold SemiConden" panose="020B0502040204020203" pitchFamily="34" charset="0"/>
                        </a:rPr>
                        <a:t>  Random Forest</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0.7651897</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0.7641757</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0.7909018</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0.7900471</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extLst>
                  <a:ext uri="{0D108BD9-81ED-4DB2-BD59-A6C34878D82A}">
                    <a16:rowId xmlns:a16="http://schemas.microsoft.com/office/drawing/2014/main" val="2662187482"/>
                  </a:ext>
                </a:extLst>
              </a:tr>
              <a:tr h="186690">
                <a:tc>
                  <a:txBody>
                    <a:bodyPr/>
                    <a:lstStyle/>
                    <a:p>
                      <a:pPr algn="l" fontAlgn="b"/>
                      <a:r>
                        <a:rPr lang="en-US" sz="1100" b="0" i="0" u="none" strike="noStrike">
                          <a:solidFill>
                            <a:srgbClr val="000000"/>
                          </a:solidFill>
                          <a:effectLst/>
                          <a:latin typeface="Bahnschrift SemiBold SemiConden" panose="020B0502040204020203" pitchFamily="34" charset="0"/>
                        </a:rPr>
                        <a:t>  Naïve-Bayes</a:t>
                      </a:r>
                    </a:p>
                  </a:txBody>
                  <a:tcPr marL="3810" marR="3810" marT="381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0.4351567</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0.4324263</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100" b="0" i="0" u="none" strike="noStrike">
                          <a:solidFill>
                            <a:srgbClr val="000000"/>
                          </a:solidFill>
                          <a:effectLst/>
                          <a:latin typeface="Bahnschrift SemiBold SemiConden" panose="020B0502040204020203" pitchFamily="34" charset="0"/>
                        </a:rPr>
                        <a:t>0.4557063</a:t>
                      </a:r>
                    </a:p>
                  </a:txBody>
                  <a:tcPr marL="3810" marR="3810" marT="381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989"/>
                    </a:solidFill>
                  </a:tcPr>
                </a:tc>
                <a:tc>
                  <a:txBody>
                    <a:bodyPr/>
                    <a:lstStyle/>
                    <a:p>
                      <a:pPr algn="ctr" fontAlgn="b"/>
                      <a:r>
                        <a:rPr lang="en-US" sz="1100" b="0" i="0" u="none" strike="noStrike" dirty="0">
                          <a:solidFill>
                            <a:srgbClr val="000000"/>
                          </a:solidFill>
                          <a:effectLst/>
                          <a:latin typeface="Bahnschrift SemiBold SemiConden" panose="020B0502040204020203" pitchFamily="34" charset="0"/>
                        </a:rPr>
                        <a:t>0.4530776</a:t>
                      </a:r>
                    </a:p>
                  </a:txBody>
                  <a:tcPr marL="3810" marR="3810" marT="381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8989"/>
                    </a:solidFill>
                  </a:tcPr>
                </a:tc>
                <a:extLst>
                  <a:ext uri="{0D108BD9-81ED-4DB2-BD59-A6C34878D82A}">
                    <a16:rowId xmlns:a16="http://schemas.microsoft.com/office/drawing/2014/main" val="146593302"/>
                  </a:ext>
                </a:extLst>
              </a:tr>
            </a:tbl>
          </a:graphicData>
        </a:graphic>
      </p:graphicFrame>
    </p:spTree>
    <p:extLst>
      <p:ext uri="{BB962C8B-B14F-4D97-AF65-F5344CB8AC3E}">
        <p14:creationId xmlns:p14="http://schemas.microsoft.com/office/powerpoint/2010/main" val="54976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APPLICATION OF BEST MODEL</a:t>
            </a:r>
          </a:p>
        </p:txBody>
      </p:sp>
      <p:sp>
        <p:nvSpPr>
          <p:cNvPr id="3" name="Content Placeholder 2"/>
          <p:cNvSpPr>
            <a:spLocks noGrp="1"/>
          </p:cNvSpPr>
          <p:nvPr>
            <p:ph idx="1"/>
          </p:nvPr>
        </p:nvSpPr>
        <p:spPr>
          <a:xfrm>
            <a:off x="448965" y="1350110"/>
            <a:ext cx="3359509" cy="3512212"/>
          </a:xfrm>
        </p:spPr>
        <p:txBody>
          <a:bodyPr>
            <a:normAutofit/>
          </a:bodyPr>
          <a:lstStyle/>
          <a:p>
            <a:pPr marL="0" marR="0" lvl="0" indent="0">
              <a:lnSpc>
                <a:spcPct val="107000"/>
              </a:lnSpc>
              <a:spcBef>
                <a:spcPts val="0"/>
              </a:spcBef>
              <a:spcAft>
                <a:spcPts val="0"/>
              </a:spcAft>
              <a:buNone/>
            </a:pPr>
            <a:endParaRPr lang="en-US" sz="1800" dirty="0">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Random Forest Classifier had the most success training on Building A.</a:t>
            </a:r>
          </a:p>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Applied to Buildings B and C individually, followed by the complete data set as a whole.</a:t>
            </a:r>
          </a:p>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Significant accuracy loss occurs when model is applied to multiple buildings together.</a:t>
            </a:r>
          </a:p>
          <a:p>
            <a:endParaRPr lang="en-US" dirty="0"/>
          </a:p>
        </p:txBody>
      </p:sp>
      <p:graphicFrame>
        <p:nvGraphicFramePr>
          <p:cNvPr id="4" name="Table 3">
            <a:extLst>
              <a:ext uri="{FF2B5EF4-FFF2-40B4-BE49-F238E27FC236}">
                <a16:creationId xmlns:a16="http://schemas.microsoft.com/office/drawing/2014/main" id="{73523293-DD58-1848-89AB-8EAA9B004792}"/>
              </a:ext>
            </a:extLst>
          </p:cNvPr>
          <p:cNvGraphicFramePr>
            <a:graphicFrameLocks noGrp="1"/>
          </p:cNvGraphicFramePr>
          <p:nvPr>
            <p:extLst>
              <p:ext uri="{D42A27DB-BD31-4B8C-83A1-F6EECF244321}">
                <p14:modId xmlns:p14="http://schemas.microsoft.com/office/powerpoint/2010/main" val="3970314762"/>
              </p:ext>
            </p:extLst>
          </p:nvPr>
        </p:nvGraphicFramePr>
        <p:xfrm>
          <a:off x="3961352" y="1425112"/>
          <a:ext cx="4581150" cy="1009722"/>
        </p:xfrm>
        <a:graphic>
          <a:graphicData uri="http://schemas.openxmlformats.org/drawingml/2006/table">
            <a:tbl>
              <a:tblPr/>
              <a:tblGrid>
                <a:gridCol w="1320587">
                  <a:extLst>
                    <a:ext uri="{9D8B030D-6E8A-4147-A177-3AD203B41FA5}">
                      <a16:colId xmlns:a16="http://schemas.microsoft.com/office/drawing/2014/main" val="2360258921"/>
                    </a:ext>
                  </a:extLst>
                </a:gridCol>
                <a:gridCol w="888182">
                  <a:extLst>
                    <a:ext uri="{9D8B030D-6E8A-4147-A177-3AD203B41FA5}">
                      <a16:colId xmlns:a16="http://schemas.microsoft.com/office/drawing/2014/main" val="3600295664"/>
                    </a:ext>
                  </a:extLst>
                </a:gridCol>
                <a:gridCol w="736256">
                  <a:extLst>
                    <a:ext uri="{9D8B030D-6E8A-4147-A177-3AD203B41FA5}">
                      <a16:colId xmlns:a16="http://schemas.microsoft.com/office/drawing/2014/main" val="2175649074"/>
                    </a:ext>
                  </a:extLst>
                </a:gridCol>
                <a:gridCol w="876496">
                  <a:extLst>
                    <a:ext uri="{9D8B030D-6E8A-4147-A177-3AD203B41FA5}">
                      <a16:colId xmlns:a16="http://schemas.microsoft.com/office/drawing/2014/main" val="2219815606"/>
                    </a:ext>
                  </a:extLst>
                </a:gridCol>
                <a:gridCol w="759629">
                  <a:extLst>
                    <a:ext uri="{9D8B030D-6E8A-4147-A177-3AD203B41FA5}">
                      <a16:colId xmlns:a16="http://schemas.microsoft.com/office/drawing/2014/main" val="295489716"/>
                    </a:ext>
                  </a:extLst>
                </a:gridCol>
              </a:tblGrid>
              <a:tr h="333068">
                <a:tc>
                  <a:txBody>
                    <a:bodyPr/>
                    <a:lstStyle/>
                    <a:p>
                      <a:pPr algn="l" fontAlgn="b"/>
                      <a:r>
                        <a:rPr lang="en-US" sz="1000" b="1" i="0" u="none" strike="noStrike">
                          <a:solidFill>
                            <a:srgbClr val="FFFFFF"/>
                          </a:solidFill>
                          <a:effectLst/>
                          <a:latin typeface="Bahnschrift SemiBold" panose="020B0502040204020203" pitchFamily="34" charset="0"/>
                        </a:rPr>
                        <a:t>  Building</a:t>
                      </a:r>
                    </a:p>
                  </a:txBody>
                  <a:tcPr marL="3506" marR="3506" marT="35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808080"/>
                    </a:solidFill>
                  </a:tcPr>
                </a:tc>
                <a:tc>
                  <a:txBody>
                    <a:bodyPr/>
                    <a:lstStyle/>
                    <a:p>
                      <a:pPr algn="ctr" fontAlgn="b"/>
                      <a:r>
                        <a:rPr lang="en-US" sz="1000" b="1" i="0" u="none" strike="noStrike">
                          <a:solidFill>
                            <a:srgbClr val="FFFFFF"/>
                          </a:solidFill>
                          <a:effectLst/>
                          <a:latin typeface="Bahnschrift SemiBold" panose="020B0502040204020203" pitchFamily="34" charset="0"/>
                        </a:rPr>
                        <a:t>Accuracy (Train)</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a:solidFill>
                            <a:srgbClr val="FFFFFF"/>
                          </a:solidFill>
                          <a:effectLst/>
                          <a:latin typeface="Bahnschrift SemiBold" panose="020B0502040204020203" pitchFamily="34" charset="0"/>
                        </a:rPr>
                        <a:t>Kappa (Train)</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000" b="1" i="0" u="none" strike="noStrike" dirty="0">
                          <a:solidFill>
                            <a:srgbClr val="FFFFFF"/>
                          </a:solidFill>
                          <a:effectLst/>
                          <a:latin typeface="Bahnschrift SemiBold" panose="020B0502040204020203" pitchFamily="34" charset="0"/>
                        </a:rPr>
                        <a:t>Accuracy (Test)</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tc>
                  <a:txBody>
                    <a:bodyPr/>
                    <a:lstStyle/>
                    <a:p>
                      <a:pPr algn="ctr" fontAlgn="b"/>
                      <a:r>
                        <a:rPr lang="en-US" sz="1000" b="1" i="0" u="none" strike="noStrike" dirty="0">
                          <a:solidFill>
                            <a:srgbClr val="FFFFFF"/>
                          </a:solidFill>
                          <a:effectLst/>
                          <a:latin typeface="Bahnschrift SemiBold" panose="020B0502040204020203" pitchFamily="34" charset="0"/>
                        </a:rPr>
                        <a:t>Kappa </a:t>
                      </a:r>
                    </a:p>
                    <a:p>
                      <a:pPr algn="ctr" fontAlgn="b"/>
                      <a:r>
                        <a:rPr lang="en-US" sz="1000" b="1" i="0" u="none" strike="noStrike" dirty="0">
                          <a:solidFill>
                            <a:srgbClr val="FFFFFF"/>
                          </a:solidFill>
                          <a:effectLst/>
                          <a:latin typeface="Bahnschrift SemiBold" panose="020B0502040204020203" pitchFamily="34" charset="0"/>
                        </a:rPr>
                        <a:t>(Test)</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extLst>
                  <a:ext uri="{0D108BD9-81ED-4DB2-BD59-A6C34878D82A}">
                    <a16:rowId xmlns:a16="http://schemas.microsoft.com/office/drawing/2014/main" val="35565342"/>
                  </a:ext>
                </a:extLst>
              </a:tr>
              <a:tr h="168287">
                <a:tc>
                  <a:txBody>
                    <a:bodyPr/>
                    <a:lstStyle/>
                    <a:p>
                      <a:pPr algn="l" fontAlgn="b"/>
                      <a:r>
                        <a:rPr lang="en-US" sz="1000" b="0" i="0" u="none" strike="noStrike">
                          <a:solidFill>
                            <a:srgbClr val="000000"/>
                          </a:solidFill>
                          <a:effectLst/>
                          <a:latin typeface="Bahnschrift SemiBold SemiConden" panose="020B0502040204020203" pitchFamily="34" charset="0"/>
                        </a:rPr>
                        <a:t>  A (0)</a:t>
                      </a:r>
                    </a:p>
                  </a:txBody>
                  <a:tcPr marL="3506" marR="3506" marT="35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D9D9"/>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0.7651897</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0.7641757</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0.7909018</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0.7900471</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extLst>
                  <a:ext uri="{0D108BD9-81ED-4DB2-BD59-A6C34878D82A}">
                    <a16:rowId xmlns:a16="http://schemas.microsoft.com/office/drawing/2014/main" val="1158072231"/>
                  </a:ext>
                </a:extLst>
              </a:tr>
              <a:tr h="168287">
                <a:tc>
                  <a:txBody>
                    <a:bodyPr/>
                    <a:lstStyle/>
                    <a:p>
                      <a:pPr algn="l" fontAlgn="b"/>
                      <a:r>
                        <a:rPr lang="en-US" sz="1000" b="0" i="0" u="none" strike="noStrike">
                          <a:solidFill>
                            <a:srgbClr val="000000"/>
                          </a:solidFill>
                          <a:effectLst/>
                          <a:latin typeface="Bahnschrift SemiBold SemiConden" panose="020B0502040204020203" pitchFamily="34" charset="0"/>
                        </a:rPr>
                        <a:t>  B (1)</a:t>
                      </a:r>
                    </a:p>
                  </a:txBody>
                  <a:tcPr marL="3506" marR="3506" marT="35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0.8545401</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0.8536377</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0.8465909</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0.8456247</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FFFF"/>
                    </a:solidFill>
                  </a:tcPr>
                </a:tc>
                <a:extLst>
                  <a:ext uri="{0D108BD9-81ED-4DB2-BD59-A6C34878D82A}">
                    <a16:rowId xmlns:a16="http://schemas.microsoft.com/office/drawing/2014/main" val="4170961762"/>
                  </a:ext>
                </a:extLst>
              </a:tr>
              <a:tr h="168287">
                <a:tc>
                  <a:txBody>
                    <a:bodyPr/>
                    <a:lstStyle/>
                    <a:p>
                      <a:pPr algn="l" fontAlgn="b"/>
                      <a:r>
                        <a:rPr lang="en-US" sz="1000" b="0" i="0" u="none" strike="noStrike">
                          <a:solidFill>
                            <a:srgbClr val="000000"/>
                          </a:solidFill>
                          <a:effectLst/>
                          <a:latin typeface="Bahnschrift SemiBold SemiConden" panose="020B0502040204020203" pitchFamily="34" charset="0"/>
                        </a:rPr>
                        <a:t>  C (2)</a:t>
                      </a:r>
                    </a:p>
                  </a:txBody>
                  <a:tcPr marL="3506" marR="3506" marT="35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D9D9"/>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0.8307571</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0.8302094</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0.8333333</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0.8328078</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FF8989"/>
                    </a:solidFill>
                  </a:tcPr>
                </a:tc>
                <a:extLst>
                  <a:ext uri="{0D108BD9-81ED-4DB2-BD59-A6C34878D82A}">
                    <a16:rowId xmlns:a16="http://schemas.microsoft.com/office/drawing/2014/main" val="2943082475"/>
                  </a:ext>
                </a:extLst>
              </a:tr>
              <a:tr h="171793">
                <a:tc>
                  <a:txBody>
                    <a:bodyPr/>
                    <a:lstStyle/>
                    <a:p>
                      <a:pPr algn="l" fontAlgn="b"/>
                      <a:r>
                        <a:rPr lang="en-US" sz="1000" b="0" i="0" u="none" strike="noStrike">
                          <a:solidFill>
                            <a:srgbClr val="000000"/>
                          </a:solidFill>
                          <a:effectLst/>
                          <a:latin typeface="Bahnschrift SemiBold SemiConden" panose="020B0502040204020203" pitchFamily="34" charset="0"/>
                        </a:rPr>
                        <a:t>  CAMPUS</a:t>
                      </a:r>
                    </a:p>
                  </a:txBody>
                  <a:tcPr marL="3506" marR="3506" marT="350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0.7496664</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0.7493000</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Bahnschrift SemiBold SemiConden" panose="020B0502040204020203" pitchFamily="34" charset="0"/>
                        </a:rPr>
                        <a:t>0.7746686</a:t>
                      </a:r>
                    </a:p>
                  </a:txBody>
                  <a:tcPr marL="3506" marR="3506" marT="350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0" i="0" u="none" strike="noStrike" dirty="0">
                          <a:solidFill>
                            <a:srgbClr val="000000"/>
                          </a:solidFill>
                          <a:effectLst/>
                          <a:latin typeface="Bahnschrift SemiBold SemiConden" panose="020B0502040204020203" pitchFamily="34" charset="0"/>
                        </a:rPr>
                        <a:t>0.7743414</a:t>
                      </a:r>
                    </a:p>
                  </a:txBody>
                  <a:tcPr marL="3506" marR="3506" marT="350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3088340"/>
                  </a:ext>
                </a:extLst>
              </a:tr>
            </a:tbl>
          </a:graphicData>
        </a:graphic>
      </p:graphicFrame>
      <p:pic>
        <p:nvPicPr>
          <p:cNvPr id="8" name="Picture 7">
            <a:extLst>
              <a:ext uri="{FF2B5EF4-FFF2-40B4-BE49-F238E27FC236}">
                <a16:creationId xmlns:a16="http://schemas.microsoft.com/office/drawing/2014/main" id="{8C2F15EE-2F81-BC5F-552C-A331DFF77A55}"/>
              </a:ext>
            </a:extLst>
          </p:cNvPr>
          <p:cNvPicPr>
            <a:picLocks noChangeAspect="1"/>
          </p:cNvPicPr>
          <p:nvPr/>
        </p:nvPicPr>
        <p:blipFill>
          <a:blip r:embed="rId2"/>
          <a:stretch>
            <a:fillRect/>
          </a:stretch>
        </p:blipFill>
        <p:spPr>
          <a:xfrm>
            <a:off x="3961352" y="2571750"/>
            <a:ext cx="4581150" cy="2259810"/>
          </a:xfrm>
          <a:prstGeom prst="rect">
            <a:avLst/>
          </a:prstGeom>
        </p:spPr>
      </p:pic>
    </p:spTree>
    <p:extLst>
      <p:ext uri="{BB962C8B-B14F-4D97-AF65-F5344CB8AC3E}">
        <p14:creationId xmlns:p14="http://schemas.microsoft.com/office/powerpoint/2010/main" val="397279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anose="020B0502040204020203" pitchFamily="34" charset="0"/>
              </a:rPr>
              <a:t>TAKEAWAYS &amp; RECOMMENDATIONS</a:t>
            </a:r>
          </a:p>
        </p:txBody>
      </p:sp>
      <p:sp>
        <p:nvSpPr>
          <p:cNvPr id="3" name="Content Placeholder 2"/>
          <p:cNvSpPr>
            <a:spLocks noGrp="1"/>
          </p:cNvSpPr>
          <p:nvPr>
            <p:ph idx="1"/>
          </p:nvPr>
        </p:nvSpPr>
        <p:spPr/>
        <p:txBody>
          <a:bodyPr>
            <a:normAutofit/>
          </a:bodyPr>
          <a:lstStyle/>
          <a:p>
            <a:pPr marR="0" lvl="0">
              <a:lnSpc>
                <a:spcPct val="107000"/>
              </a:lnSpc>
              <a:spcBef>
                <a:spcPts val="0"/>
              </a:spcBef>
              <a:spcAft>
                <a:spcPts val="0"/>
              </a:spcAft>
            </a:pPr>
            <a:endParaRPr lang="en-US"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Using existing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WiFi</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technology for location services requires a highly localized approach. Expanding navigation beyond a single building results in reduced reliability. Full integration of outdoor/indoor location services is not yet perfected and effective implementation of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WiFi</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location services requires extensive prior “fingerprinting”, which is inefficient and open to human error. </a:t>
            </a:r>
          </a:p>
          <a:p>
            <a:pPr marR="0" lvl="0">
              <a:lnSpc>
                <a:spcPct val="107000"/>
              </a:lnSpc>
              <a:spcBef>
                <a:spcPts val="0"/>
              </a:spcBef>
              <a:spcAft>
                <a:spcPts val="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No iPhones were used in the gathering of this data. iPhone is one of the most popular smartphones on the market and not including it in the fingerprinting may have undesirable ramifications on performance for a large swath of users.</a:t>
            </a:r>
            <a:endParaRPr lang="en-US" dirty="0"/>
          </a:p>
        </p:txBody>
      </p:sp>
    </p:spTree>
    <p:extLst>
      <p:ext uri="{BB962C8B-B14F-4D97-AF65-F5344CB8AC3E}">
        <p14:creationId xmlns:p14="http://schemas.microsoft.com/office/powerpoint/2010/main" val="2112897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On-screen Show (16:9)</PresentationFormat>
  <Paragraphs>157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Bahnschrift Light Condensed</vt:lpstr>
      <vt:lpstr>Bahnschrift SemiBold</vt:lpstr>
      <vt:lpstr>Bahnschrift SemiBold SemiConden</vt:lpstr>
      <vt:lpstr>Calibri</vt:lpstr>
      <vt:lpstr>Symbol</vt:lpstr>
      <vt:lpstr>Office Theme</vt:lpstr>
      <vt:lpstr>Evaluating Techniques  for WiFi Locationing</vt:lpstr>
      <vt:lpstr>GOAL</vt:lpstr>
      <vt:lpstr>DATA LOCATION &amp; DESCRIPTION</vt:lpstr>
      <vt:lpstr>DATA SCIENCE PROCESS</vt:lpstr>
      <vt:lpstr>KNOWN ISSUES WITH DATA</vt:lpstr>
      <vt:lpstr>DATA MANAGEMENT</vt:lpstr>
      <vt:lpstr>MODELS USED &amp; RESULTS</vt:lpstr>
      <vt:lpstr>APPLICATION OF BEST MODEL</vt:lpstr>
      <vt:lpstr>TAKEAWAYS &amp; RECOMMENDATIONS</vt:lpstr>
      <vt:lpstr>TAKEAWAYS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2022-07-12T03:39:21Z</dcterms:modified>
</cp:coreProperties>
</file>