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2_0.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7" r:id="rId1"/>
  </p:sldMasterIdLst>
  <p:notesMasterIdLst>
    <p:notesMasterId r:id="rId3"/>
  </p:notesMasterIdLst>
  <p:sldIdLst>
    <p:sldId id="258" r:id="rId2"/>
  </p:sldIdLst>
  <p:sldSz cx="51206400" cy="28803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072" userDrawn="1">
          <p15:clr>
            <a:srgbClr val="A4A3A4"/>
          </p15:clr>
        </p15:guide>
        <p15:guide id="2" pos="1612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9EC20F6-46C3-1708-E8F7-4772D3EB078C}" name="Arvind Sharma" initials="" userId="S::sharmaar@bc.edu::314857ae-ae1d-48b7-a3b4-b2d65452cb64" providerId="AD"/>
</p188: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BA99"/>
    <a:srgbClr val="B29D6C"/>
    <a:srgbClr val="8A100B"/>
    <a:srgbClr val="000000"/>
    <a:srgbClr val="FFFFFF"/>
    <a:srgbClr val="B4985A"/>
    <a:srgbClr val="501214"/>
    <a:srgbClr val="501215"/>
    <a:srgbClr val="5771A1"/>
    <a:srgbClr val="DE622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31"/>
    <p:restoredTop sz="96247" autoAdjust="0"/>
  </p:normalViewPr>
  <p:slideViewPr>
    <p:cSldViewPr snapToObjects="1">
      <p:cViewPr>
        <p:scale>
          <a:sx n="33" d="100"/>
          <a:sy n="33" d="100"/>
        </p:scale>
        <p:origin x="24" y="-1032"/>
      </p:cViewPr>
      <p:guideLst>
        <p:guide orient="horz" pos="9072"/>
        <p:guide pos="1612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8/10/relationships/authors" Target="authors.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omments/modernComment_102_0.xml><?xml version="1.0" encoding="utf-8"?>
<p188:cmLst xmlns:a="http://schemas.openxmlformats.org/drawingml/2006/main" xmlns:r="http://schemas.openxmlformats.org/officeDocument/2006/relationships" xmlns:p188="http://schemas.microsoft.com/office/powerpoint/2018/8/main">
  <p188:cm id="{1B38E975-E33E-5B4B-8ACE-7C690C020AD7}" authorId="{59EC20F6-46C3-1708-E8F7-4772D3EB078C}" status="resolved" created="2025-02-27T02:48:39.678" complete="100000">
    <ac:txMkLst xmlns:ac="http://schemas.microsoft.com/office/drawing/2013/main/command">
      <pc:docMk xmlns:pc="http://schemas.microsoft.com/office/powerpoint/2013/main/command"/>
      <pc:sldMk xmlns:pc="http://schemas.microsoft.com/office/powerpoint/2013/main/command" cId="0" sldId="258"/>
      <ac:spMk id="13320" creationId="{A4092B1A-D254-42CE-927A-E5BFC9B5F452}"/>
      <ac:txMk cp="1665">
        <ac:context len="1666" hash="2839183959"/>
      </ac:txMk>
    </ac:txMkLst>
    <p188:pos x="10706047" y="9664331"/>
    <p188:txBody>
      <a:bodyPr/>
      <a:lstStyle/>
      <a:p>
        <a:r>
          <a:rPr lang="en-US"/>
          <a:t>See if you can convert them into bullets.  Less text is more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3D4C8FC-43D2-43AA-9FC7-93AC3AA112B8}"/>
              </a:ext>
            </a:extLst>
          </p:cNvPr>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1653D158-04C7-4F51-8F58-A8F8732A1212}"/>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9DC66F12-D11B-4BF0-9670-452786151E72}" type="datetime1">
              <a:rPr lang="en-US" altLang="en-US"/>
              <a:pPr/>
              <a:t>3/4/2025</a:t>
            </a:fld>
            <a:endParaRPr lang="en-US" altLang="en-US" dirty="0"/>
          </a:p>
        </p:txBody>
      </p:sp>
      <p:sp>
        <p:nvSpPr>
          <p:cNvPr id="4" name="Slide Image Placeholder 3">
            <a:extLst>
              <a:ext uri="{FF2B5EF4-FFF2-40B4-BE49-F238E27FC236}">
                <a16:creationId xmlns:a16="http://schemas.microsoft.com/office/drawing/2014/main" id="{1B3ECC2F-C60F-4767-AC61-675C4606C00D}"/>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dirty="0"/>
          </a:p>
        </p:txBody>
      </p:sp>
      <p:sp>
        <p:nvSpPr>
          <p:cNvPr id="5" name="Notes Placeholder 4">
            <a:extLst>
              <a:ext uri="{FF2B5EF4-FFF2-40B4-BE49-F238E27FC236}">
                <a16:creationId xmlns:a16="http://schemas.microsoft.com/office/drawing/2014/main" id="{BC053EC8-AE79-444C-9E66-ECF0544C2FAE}"/>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E0695EE1-2153-454C-B45B-D1A57DC50977}"/>
              </a:ext>
            </a:extLst>
          </p:cNvPr>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ea typeface="ＭＳ Ｐゴシック" charset="0"/>
                <a:cs typeface="ＭＳ Ｐゴシック" charset="0"/>
              </a:defRPr>
            </a:lvl1pPr>
          </a:lstStyle>
          <a:p>
            <a:pPr>
              <a:defRPr/>
            </a:pPr>
            <a:endParaRPr lang="en-US" dirty="0"/>
          </a:p>
        </p:txBody>
      </p:sp>
      <p:sp>
        <p:nvSpPr>
          <p:cNvPr id="7" name="Slide Number Placeholder 6">
            <a:extLst>
              <a:ext uri="{FF2B5EF4-FFF2-40B4-BE49-F238E27FC236}">
                <a16:creationId xmlns:a16="http://schemas.microsoft.com/office/drawing/2014/main" id="{9B89F892-6854-471C-9A8C-4023EB74FD37}"/>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56C9C308-0827-4B11-AC4F-D86C3DFBCF32}"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pitchFamily="-108" charset="-128"/>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a:extLst>
              <a:ext uri="{FF2B5EF4-FFF2-40B4-BE49-F238E27FC236}">
                <a16:creationId xmlns:a16="http://schemas.microsoft.com/office/drawing/2014/main" id="{2F41A137-A93A-4ABD-BDE5-A15520AFCC90}"/>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8" name="Notes Placeholder 2">
            <a:extLst>
              <a:ext uri="{FF2B5EF4-FFF2-40B4-BE49-F238E27FC236}">
                <a16:creationId xmlns:a16="http://schemas.microsoft.com/office/drawing/2014/main" id="{8FB3FC4D-ED6F-44B9-91F2-FE74678F8CA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eaLnBrk="1" hangingPunct="1">
              <a:spcBef>
                <a:spcPct val="0"/>
              </a:spcBef>
            </a:pPr>
            <a:endParaRPr lang="en-US" altLang="en-US" dirty="0"/>
          </a:p>
        </p:txBody>
      </p:sp>
      <p:sp>
        <p:nvSpPr>
          <p:cNvPr id="14339" name="Slide Number Placeholder 3">
            <a:extLst>
              <a:ext uri="{FF2B5EF4-FFF2-40B4-BE49-F238E27FC236}">
                <a16:creationId xmlns:a16="http://schemas.microsoft.com/office/drawing/2014/main" id="{66FB80BD-B532-4FBB-9A98-155EEB8B5A0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fld id="{1324F038-C72C-43BB-B72C-630EE2C7ED60}" type="slidenum">
              <a:rPr lang="en-US" altLang="en-US" sz="1200">
                <a:latin typeface="Calibri" panose="020F0502020204030204" pitchFamily="34" charset="0"/>
              </a:rPr>
              <a:pPr eaLnBrk="1" hangingPunct="1"/>
              <a:t>1</a:t>
            </a:fld>
            <a:endParaRPr lang="en-US" altLang="en-US" sz="1200" dirty="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1384629" y="-249379"/>
            <a:ext cx="52566574" cy="29079952"/>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7011033" y="4983231"/>
            <a:ext cx="37163049" cy="18807319"/>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7388793" y="8717119"/>
            <a:ext cx="36455643" cy="7344662"/>
          </a:xfrm>
        </p:spPr>
        <p:txBody>
          <a:bodyPr bIns="0" anchor="b">
            <a:normAutofit/>
          </a:bodyPr>
          <a:lstStyle>
            <a:lvl1pPr algn="ctr">
              <a:lnSpc>
                <a:spcPct val="80000"/>
              </a:lnSpc>
              <a:defRPr sz="22680" spc="-63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7388798" y="16406320"/>
            <a:ext cx="36428393" cy="5554865"/>
          </a:xfrm>
        </p:spPr>
        <p:txBody>
          <a:bodyPr tIns="0">
            <a:normAutofit/>
          </a:bodyPr>
          <a:lstStyle>
            <a:lvl1pPr marL="0" indent="0" algn="ctr">
              <a:lnSpc>
                <a:spcPct val="100000"/>
              </a:lnSpc>
              <a:buNone/>
              <a:defRPr sz="7560" b="0">
                <a:solidFill>
                  <a:srgbClr val="FFFEFF"/>
                </a:solidFill>
              </a:defRPr>
            </a:lvl1pPr>
            <a:lvl2pPr marL="1920240" indent="0" algn="ctr">
              <a:buNone/>
              <a:defRPr sz="756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endParaRPr lang="en-US" dirty="0"/>
          </a:p>
        </p:txBody>
      </p:sp>
      <p:sp>
        <p:nvSpPr>
          <p:cNvPr id="4" name="Date Placeholder 3"/>
          <p:cNvSpPr>
            <a:spLocks noGrp="1"/>
          </p:cNvSpPr>
          <p:nvPr>
            <p:ph type="dt" sz="half" idx="10"/>
          </p:nvPr>
        </p:nvSpPr>
        <p:spPr>
          <a:xfrm>
            <a:off x="3379622" y="1344168"/>
            <a:ext cx="15361920" cy="1344168"/>
          </a:xfrm>
        </p:spPr>
        <p:txBody>
          <a:bodyPr vert="horz" lIns="91440" tIns="45720" rIns="91440" bIns="45720" rtlCol="0" anchor="ctr"/>
          <a:lstStyle>
            <a:lvl1pPr>
              <a:defRPr lang="en-US"/>
            </a:lvl1pPr>
          </a:lstStyle>
          <a:p>
            <a:fld id="{48A87A34-81AB-432B-8DAE-1953F412C126}" type="datetimeFigureOut">
              <a:rPr lang="en-US" dirty="0"/>
              <a:pPr/>
              <a:t>3/4/2025</a:t>
            </a:fld>
            <a:endParaRPr lang="en-US" dirty="0"/>
          </a:p>
        </p:txBody>
      </p:sp>
      <p:sp>
        <p:nvSpPr>
          <p:cNvPr id="5" name="Footer Placeholder 4"/>
          <p:cNvSpPr>
            <a:spLocks noGrp="1"/>
          </p:cNvSpPr>
          <p:nvPr>
            <p:ph type="ftr" sz="quarter" idx="11"/>
          </p:nvPr>
        </p:nvSpPr>
        <p:spPr>
          <a:xfrm>
            <a:off x="3379623" y="26153669"/>
            <a:ext cx="44472758" cy="1344168"/>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43973496" y="1344168"/>
            <a:ext cx="3840480" cy="1344168"/>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176610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1753555" y="0"/>
            <a:ext cx="52853279" cy="28783600"/>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3360605" y="7138276"/>
            <a:ext cx="15432799" cy="14575768"/>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732255" y="9869687"/>
            <a:ext cx="14705023" cy="10317052"/>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1461931" y="3337820"/>
            <a:ext cx="26355147" cy="2207977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98DB79-DB1B-464E-8FC8-FB1D980692CC}" type="datetime1">
              <a:rPr lang="en-US" altLang="en-US" smtClean="0"/>
              <a:pPr/>
              <a:t>3/4/2025</a:t>
            </a:fld>
            <a:endParaRPr lang="en-US" alt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fld id="{F4AC1E25-9FBC-4E23-A8D7-0E732A67497F}" type="slidenum">
              <a:rPr lang="en-US" altLang="en-US" smtClean="0"/>
              <a:pPr/>
              <a:t>‹#›</a:t>
            </a:fld>
            <a:endParaRPr lang="en-US" altLang="en-US" dirty="0"/>
          </a:p>
        </p:txBody>
      </p:sp>
    </p:spTree>
    <p:extLst>
      <p:ext uri="{BB962C8B-B14F-4D97-AF65-F5344CB8AC3E}">
        <p14:creationId xmlns:p14="http://schemas.microsoft.com/office/powerpoint/2010/main" val="457584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52853279" cy="28783600"/>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32419582" y="7138276"/>
            <a:ext cx="15432799" cy="14575768"/>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32791238" y="9869685"/>
            <a:ext cx="14705019" cy="10317056"/>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3371538" y="3353467"/>
            <a:ext cx="26328212" cy="220806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379622" y="1344168"/>
            <a:ext cx="15361920" cy="1344168"/>
          </a:xfrm>
        </p:spPr>
        <p:txBody>
          <a:bodyPr/>
          <a:lstStyle/>
          <a:p>
            <a:fld id="{0D2A2D7D-DDEB-4A7F-AC4F-AB0DFEF7BCBE}" type="datetime1">
              <a:rPr lang="en-US" altLang="en-US" smtClean="0"/>
              <a:pPr/>
              <a:t>3/4/2025</a:t>
            </a:fld>
            <a:endParaRPr lang="en-US" altLang="en-US" dirty="0"/>
          </a:p>
        </p:txBody>
      </p:sp>
      <p:sp>
        <p:nvSpPr>
          <p:cNvPr id="5" name="Footer Placeholder 4"/>
          <p:cNvSpPr>
            <a:spLocks noGrp="1"/>
          </p:cNvSpPr>
          <p:nvPr>
            <p:ph type="ftr" sz="quarter" idx="11"/>
          </p:nvPr>
        </p:nvSpPr>
        <p:spPr>
          <a:xfrm>
            <a:off x="3379623" y="26153669"/>
            <a:ext cx="44472758" cy="1344168"/>
          </a:xfrm>
        </p:spPr>
        <p:txBody>
          <a:bodyPr/>
          <a:lstStyle/>
          <a:p>
            <a:pPr>
              <a:defRPr/>
            </a:pPr>
            <a:endParaRPr lang="en-US" dirty="0"/>
          </a:p>
        </p:txBody>
      </p:sp>
      <p:sp>
        <p:nvSpPr>
          <p:cNvPr id="6" name="Slide Number Placeholder 5"/>
          <p:cNvSpPr>
            <a:spLocks noGrp="1"/>
          </p:cNvSpPr>
          <p:nvPr>
            <p:ph type="sldNum" sz="quarter" idx="12"/>
          </p:nvPr>
        </p:nvSpPr>
        <p:spPr>
          <a:xfrm>
            <a:off x="43973496" y="1344168"/>
            <a:ext cx="3840480" cy="1344168"/>
          </a:xfrm>
        </p:spPr>
        <p:txBody>
          <a:bodyPr/>
          <a:lstStyle/>
          <a:p>
            <a:fld id="{432435AC-92DD-4C50-A562-F88AF0CDE718}" type="slidenum">
              <a:rPr lang="en-US" altLang="en-US" smtClean="0"/>
              <a:pPr/>
              <a:t>‹#›</a:t>
            </a:fld>
            <a:endParaRPr lang="en-US" altLang="en-US" dirty="0"/>
          </a:p>
        </p:txBody>
      </p:sp>
    </p:spTree>
    <p:extLst>
      <p:ext uri="{BB962C8B-B14F-4D97-AF65-F5344CB8AC3E}">
        <p14:creationId xmlns:p14="http://schemas.microsoft.com/office/powerpoint/2010/main" val="56799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559579" y="1152922"/>
            <a:ext cx="46087242" cy="4800600"/>
          </a:xfrm>
          <a:prstGeom prst="rect">
            <a:avLst/>
          </a:prstGeom>
        </p:spPr>
        <p:txBody>
          <a:bodyPr vert="horz"/>
          <a:lstStyle/>
          <a:p>
            <a:r>
              <a:rPr lang="en-US"/>
              <a:t>Click to edit Master title style</a:t>
            </a:r>
          </a:p>
        </p:txBody>
      </p:sp>
      <p:sp>
        <p:nvSpPr>
          <p:cNvPr id="6" name="Content Placeholder 5"/>
          <p:cNvSpPr>
            <a:spLocks noGrp="1"/>
          </p:cNvSpPr>
          <p:nvPr>
            <p:ph sz="quarter" idx="10"/>
          </p:nvPr>
        </p:nvSpPr>
        <p:spPr>
          <a:xfrm>
            <a:off x="0" y="0"/>
            <a:ext cx="51206400" cy="28803600"/>
          </a:xfrm>
          <a:prstGeom prst="rect">
            <a:avLst/>
          </a:prstGeom>
        </p:spPr>
        <p:txBody>
          <a:bodyPr vert="horz"/>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6" name="Content Placeholder 35"/>
          <p:cNvSpPr>
            <a:spLocks noGrp="1"/>
          </p:cNvSpPr>
          <p:nvPr>
            <p:ph sz="quarter" idx="11"/>
          </p:nvPr>
        </p:nvSpPr>
        <p:spPr>
          <a:xfrm>
            <a:off x="0" y="0"/>
            <a:ext cx="51206400" cy="29136975"/>
          </a:xfrm>
          <a:prstGeom prst="rect">
            <a:avLst/>
          </a:prstGeom>
        </p:spPr>
        <p:txBody>
          <a:bodyPr vert="horz"/>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49092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1753555" y="0"/>
            <a:ext cx="52853279" cy="28783600"/>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3360605" y="7138276"/>
            <a:ext cx="15432799" cy="14575768"/>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732252" y="9869685"/>
            <a:ext cx="14695712" cy="10317056"/>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21497479" y="3373381"/>
            <a:ext cx="26383867" cy="2204421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A7572E-03D9-46EE-98F2-4BDFFCFC50C4}" type="datetime1">
              <a:rPr lang="en-US" altLang="en-US" smtClean="0"/>
              <a:pPr/>
              <a:t>3/4/2025</a:t>
            </a:fld>
            <a:endParaRPr lang="en-US" alt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fld id="{3FC3A974-0CA2-4C46-8D24-9009E30A9D0D}" type="slidenum">
              <a:rPr lang="en-US" altLang="en-US" smtClean="0"/>
              <a:pPr/>
              <a:t>‹#›</a:t>
            </a:fld>
            <a:endParaRPr lang="en-US" altLang="en-US" dirty="0"/>
          </a:p>
        </p:txBody>
      </p:sp>
    </p:spTree>
    <p:extLst>
      <p:ext uri="{BB962C8B-B14F-4D97-AF65-F5344CB8AC3E}">
        <p14:creationId xmlns:p14="http://schemas.microsoft.com/office/powerpoint/2010/main" val="2554094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1384629" y="-249379"/>
            <a:ext cx="52566574" cy="29079952"/>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3690091" y="4983231"/>
            <a:ext cx="23797809" cy="18807319"/>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14045707" y="8713866"/>
            <a:ext cx="23058941" cy="7095438"/>
          </a:xfrm>
        </p:spPr>
        <p:txBody>
          <a:bodyPr bIns="0" anchor="b">
            <a:normAutofit/>
          </a:bodyPr>
          <a:lstStyle>
            <a:lvl1pPr algn="ctr">
              <a:defRPr sz="1848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14045705" y="16156774"/>
            <a:ext cx="23058937" cy="5811834"/>
          </a:xfrm>
        </p:spPr>
        <p:txBody>
          <a:bodyPr tIns="0">
            <a:normAutofit/>
          </a:bodyPr>
          <a:lstStyle>
            <a:lvl1pPr marL="0" indent="0" algn="ctr">
              <a:buNone/>
              <a:defRPr sz="7560">
                <a:solidFill>
                  <a:srgbClr val="FFFEFF"/>
                </a:solidFill>
              </a:defRPr>
            </a:lvl1pPr>
            <a:lvl2pPr marL="1920240" indent="0">
              <a:buNone/>
              <a:defRPr sz="756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379622" y="1344168"/>
            <a:ext cx="15361920" cy="1344168"/>
          </a:xfrm>
        </p:spPr>
        <p:txBody>
          <a:bodyPr/>
          <a:lstStyle/>
          <a:p>
            <a:fld id="{B9931E8E-0902-47BC-B2C7-10F8DFAFF5FC}" type="datetime1">
              <a:rPr lang="en-US" altLang="en-US" smtClean="0"/>
              <a:pPr/>
              <a:t>3/4/2025</a:t>
            </a:fld>
            <a:endParaRPr lang="en-US" altLang="en-US" dirty="0"/>
          </a:p>
        </p:txBody>
      </p:sp>
      <p:sp>
        <p:nvSpPr>
          <p:cNvPr id="5" name="Footer Placeholder 4"/>
          <p:cNvSpPr>
            <a:spLocks noGrp="1"/>
          </p:cNvSpPr>
          <p:nvPr>
            <p:ph type="ftr" sz="quarter" idx="11"/>
          </p:nvPr>
        </p:nvSpPr>
        <p:spPr>
          <a:xfrm>
            <a:off x="3379623" y="26153669"/>
            <a:ext cx="44472758" cy="1344168"/>
          </a:xfrm>
        </p:spPr>
        <p:txBody>
          <a:bodyPr/>
          <a:lstStyle>
            <a:lvl1pPr algn="ctr">
              <a:defRPr/>
            </a:lvl1pPr>
          </a:lstStyle>
          <a:p>
            <a:pPr>
              <a:defRPr/>
            </a:pPr>
            <a:endParaRPr lang="en-US" dirty="0"/>
          </a:p>
        </p:txBody>
      </p:sp>
      <p:sp>
        <p:nvSpPr>
          <p:cNvPr id="6" name="Slide Number Placeholder 5"/>
          <p:cNvSpPr>
            <a:spLocks noGrp="1"/>
          </p:cNvSpPr>
          <p:nvPr>
            <p:ph type="sldNum" sz="quarter" idx="12"/>
          </p:nvPr>
        </p:nvSpPr>
        <p:spPr>
          <a:xfrm>
            <a:off x="43973496" y="1344168"/>
            <a:ext cx="3840480" cy="1344168"/>
          </a:xfrm>
        </p:spPr>
        <p:txBody>
          <a:bodyPr/>
          <a:lstStyle/>
          <a:p>
            <a:fld id="{5E95B217-6184-4FC9-A02A-11608A7FA6D9}" type="slidenum">
              <a:rPr lang="en-US" altLang="en-US" smtClean="0"/>
              <a:pPr/>
              <a:t>‹#›</a:t>
            </a:fld>
            <a:endParaRPr lang="en-US" altLang="en-US" dirty="0"/>
          </a:p>
        </p:txBody>
      </p:sp>
    </p:spTree>
    <p:extLst>
      <p:ext uri="{BB962C8B-B14F-4D97-AF65-F5344CB8AC3E}">
        <p14:creationId xmlns:p14="http://schemas.microsoft.com/office/powerpoint/2010/main" val="2462952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1753555" y="0"/>
            <a:ext cx="52853279" cy="28783600"/>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3360605" y="7138276"/>
            <a:ext cx="15432799" cy="14575768"/>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733800" y="9826612"/>
            <a:ext cx="14703478" cy="10374273"/>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21507690" y="3373388"/>
            <a:ext cx="26332282" cy="100071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1497478" y="15423081"/>
            <a:ext cx="26342492" cy="100110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3379622" y="1344168"/>
            <a:ext cx="15361920" cy="1344168"/>
          </a:xfrm>
        </p:spPr>
        <p:txBody>
          <a:bodyPr/>
          <a:lstStyle/>
          <a:p>
            <a:fld id="{547D0C35-806F-40FA-BD43-750ADD1A6019}" type="datetime1">
              <a:rPr lang="en-US" altLang="en-US" smtClean="0"/>
              <a:pPr/>
              <a:t>3/4/2025</a:t>
            </a:fld>
            <a:endParaRPr lang="en-US" altLang="en-US" dirty="0"/>
          </a:p>
        </p:txBody>
      </p:sp>
      <p:sp>
        <p:nvSpPr>
          <p:cNvPr id="6" name="Footer Placeholder 5"/>
          <p:cNvSpPr>
            <a:spLocks noGrp="1"/>
          </p:cNvSpPr>
          <p:nvPr>
            <p:ph type="ftr" sz="quarter" idx="11"/>
          </p:nvPr>
        </p:nvSpPr>
        <p:spPr>
          <a:xfrm>
            <a:off x="3379623" y="26153669"/>
            <a:ext cx="44472758" cy="1344168"/>
          </a:xfrm>
        </p:spPr>
        <p:txBody>
          <a:bodyPr/>
          <a:lstStyle/>
          <a:p>
            <a:pPr>
              <a:defRPr/>
            </a:pPr>
            <a:endParaRPr lang="en-US" dirty="0"/>
          </a:p>
        </p:txBody>
      </p:sp>
      <p:sp>
        <p:nvSpPr>
          <p:cNvPr id="7" name="Slide Number Placeholder 6"/>
          <p:cNvSpPr>
            <a:spLocks noGrp="1"/>
          </p:cNvSpPr>
          <p:nvPr>
            <p:ph type="sldNum" sz="quarter" idx="12"/>
          </p:nvPr>
        </p:nvSpPr>
        <p:spPr>
          <a:xfrm>
            <a:off x="43973496" y="1344168"/>
            <a:ext cx="3840480" cy="1344168"/>
          </a:xfrm>
        </p:spPr>
        <p:txBody>
          <a:bodyPr/>
          <a:lstStyle/>
          <a:p>
            <a:fld id="{364D2114-6B91-42CA-A934-97F4E0DCC06B}" type="slidenum">
              <a:rPr lang="en-US" altLang="en-US" smtClean="0"/>
              <a:pPr/>
              <a:t>‹#›</a:t>
            </a:fld>
            <a:endParaRPr lang="en-US" altLang="en-US" dirty="0"/>
          </a:p>
        </p:txBody>
      </p:sp>
    </p:spTree>
    <p:extLst>
      <p:ext uri="{BB962C8B-B14F-4D97-AF65-F5344CB8AC3E}">
        <p14:creationId xmlns:p14="http://schemas.microsoft.com/office/powerpoint/2010/main" val="185348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1753555" y="0"/>
            <a:ext cx="52853279" cy="28783600"/>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3360605" y="7138276"/>
            <a:ext cx="15432799" cy="14575768"/>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733804" y="9928445"/>
            <a:ext cx="14703478" cy="1033408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21525575" y="3373377"/>
            <a:ext cx="26313370" cy="2880360"/>
          </a:xfrm>
        </p:spPr>
        <p:txBody>
          <a:bodyPr anchor="ctr">
            <a:noAutofit/>
          </a:bodyPr>
          <a:lstStyle>
            <a:lvl1pPr marL="0" indent="0" algn="l">
              <a:lnSpc>
                <a:spcPct val="100000"/>
              </a:lnSpc>
              <a:buNone/>
              <a:defRPr sz="9240" b="0" cap="all" baseline="0">
                <a:solidFill>
                  <a:schemeClr val="accent1"/>
                </a:solidFill>
              </a:defRPr>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21526281" y="6253739"/>
            <a:ext cx="26310270" cy="71267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1498343" y="15396725"/>
            <a:ext cx="26310539" cy="2880360"/>
          </a:xfrm>
        </p:spPr>
        <p:txBody>
          <a:bodyPr anchor="ctr">
            <a:noAutofit/>
          </a:bodyPr>
          <a:lstStyle>
            <a:lvl1pPr marL="0" indent="0" algn="l">
              <a:lnSpc>
                <a:spcPct val="100000"/>
              </a:lnSpc>
              <a:buNone/>
              <a:defRPr sz="9240" b="0" cap="all" baseline="0">
                <a:solidFill>
                  <a:schemeClr val="accent1"/>
                </a:solidFill>
              </a:defRPr>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21497477" y="18277085"/>
            <a:ext cx="26315470" cy="71570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3379622" y="1344168"/>
            <a:ext cx="15361920" cy="1344168"/>
          </a:xfrm>
        </p:spPr>
        <p:txBody>
          <a:bodyPr/>
          <a:lstStyle/>
          <a:p>
            <a:fld id="{C48F0DEC-832E-4151-AA48-C3B96F75B9F0}" type="datetime1">
              <a:rPr lang="en-US" altLang="en-US" smtClean="0"/>
              <a:pPr/>
              <a:t>3/4/2025</a:t>
            </a:fld>
            <a:endParaRPr lang="en-US" altLang="en-US" dirty="0"/>
          </a:p>
        </p:txBody>
      </p:sp>
      <p:sp>
        <p:nvSpPr>
          <p:cNvPr id="8" name="Footer Placeholder 7"/>
          <p:cNvSpPr>
            <a:spLocks noGrp="1"/>
          </p:cNvSpPr>
          <p:nvPr>
            <p:ph type="ftr" sz="quarter" idx="11"/>
          </p:nvPr>
        </p:nvSpPr>
        <p:spPr>
          <a:xfrm>
            <a:off x="3379623" y="26153669"/>
            <a:ext cx="44472758" cy="1344168"/>
          </a:xfrm>
        </p:spPr>
        <p:txBody>
          <a:bodyPr/>
          <a:lstStyle/>
          <a:p>
            <a:pPr>
              <a:defRPr/>
            </a:pPr>
            <a:endParaRPr lang="en-US" dirty="0"/>
          </a:p>
        </p:txBody>
      </p:sp>
      <p:sp>
        <p:nvSpPr>
          <p:cNvPr id="9" name="Slide Number Placeholder 8"/>
          <p:cNvSpPr>
            <a:spLocks noGrp="1"/>
          </p:cNvSpPr>
          <p:nvPr>
            <p:ph type="sldNum" sz="quarter" idx="12"/>
          </p:nvPr>
        </p:nvSpPr>
        <p:spPr>
          <a:xfrm>
            <a:off x="43973496" y="1344168"/>
            <a:ext cx="3840480" cy="1344168"/>
          </a:xfrm>
        </p:spPr>
        <p:txBody>
          <a:bodyPr/>
          <a:lstStyle/>
          <a:p>
            <a:fld id="{AC1B494A-07B3-45CC-A686-DC655C8779B0}" type="slidenum">
              <a:rPr lang="en-US" altLang="en-US" smtClean="0"/>
              <a:pPr/>
              <a:t>‹#›</a:t>
            </a:fld>
            <a:endParaRPr lang="en-US" altLang="en-US" dirty="0"/>
          </a:p>
        </p:txBody>
      </p:sp>
    </p:spTree>
    <p:extLst>
      <p:ext uri="{BB962C8B-B14F-4D97-AF65-F5344CB8AC3E}">
        <p14:creationId xmlns:p14="http://schemas.microsoft.com/office/powerpoint/2010/main" val="559873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1753555" y="0"/>
            <a:ext cx="52853279" cy="28783600"/>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3360605" y="7138276"/>
            <a:ext cx="15432799" cy="14575768"/>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732255" y="9869685"/>
            <a:ext cx="14705023" cy="10317056"/>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399053-E54D-476E-8743-2CDC10BAE5D7}" type="datetime1">
              <a:rPr lang="en-US" altLang="en-US" smtClean="0"/>
              <a:pPr/>
              <a:t>3/4/2025</a:t>
            </a:fld>
            <a:endParaRPr lang="en-US" alt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6193C5D7-0F05-4CD7-9CF1-4A5233A21FE7}" type="slidenum">
              <a:rPr lang="en-US" altLang="en-US" smtClean="0"/>
              <a:pPr/>
              <a:t>‹#›</a:t>
            </a:fld>
            <a:endParaRPr lang="en-US" altLang="en-US" dirty="0"/>
          </a:p>
        </p:txBody>
      </p:sp>
    </p:spTree>
    <p:extLst>
      <p:ext uri="{BB962C8B-B14F-4D97-AF65-F5344CB8AC3E}">
        <p14:creationId xmlns:p14="http://schemas.microsoft.com/office/powerpoint/2010/main" val="2989057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379622" y="1344168"/>
            <a:ext cx="15361920" cy="1344168"/>
          </a:xfrm>
        </p:spPr>
        <p:txBody>
          <a:bodyPr/>
          <a:lstStyle/>
          <a:p>
            <a:fld id="{A5E08242-E237-4B55-8679-30FB906C8E92}" type="datetime1">
              <a:rPr lang="en-US" altLang="en-US" smtClean="0"/>
              <a:pPr/>
              <a:t>3/4/2025</a:t>
            </a:fld>
            <a:endParaRPr lang="en-US" altLang="en-US" dirty="0"/>
          </a:p>
        </p:txBody>
      </p:sp>
      <p:sp>
        <p:nvSpPr>
          <p:cNvPr id="3" name="Footer Placeholder 2"/>
          <p:cNvSpPr>
            <a:spLocks noGrp="1"/>
          </p:cNvSpPr>
          <p:nvPr>
            <p:ph type="ftr" sz="quarter" idx="11"/>
          </p:nvPr>
        </p:nvSpPr>
        <p:spPr>
          <a:xfrm>
            <a:off x="3379623" y="26153669"/>
            <a:ext cx="44472758" cy="1344168"/>
          </a:xfrm>
        </p:spPr>
        <p:txBody>
          <a:bodyPr/>
          <a:lstStyle/>
          <a:p>
            <a:pPr>
              <a:defRPr/>
            </a:pPr>
            <a:endParaRPr lang="en-US" dirty="0"/>
          </a:p>
        </p:txBody>
      </p:sp>
      <p:sp>
        <p:nvSpPr>
          <p:cNvPr id="4" name="Slide Number Placeholder 3"/>
          <p:cNvSpPr>
            <a:spLocks noGrp="1"/>
          </p:cNvSpPr>
          <p:nvPr>
            <p:ph type="sldNum" sz="quarter" idx="12"/>
          </p:nvPr>
        </p:nvSpPr>
        <p:spPr>
          <a:xfrm>
            <a:off x="43973496" y="1344168"/>
            <a:ext cx="3840480" cy="1344168"/>
          </a:xfrm>
        </p:spPr>
        <p:txBody>
          <a:bodyPr/>
          <a:lstStyle/>
          <a:p>
            <a:fld id="{D28A6007-D00C-42DD-9A97-DE27E9899814}" type="slidenum">
              <a:rPr lang="en-US" altLang="en-US" smtClean="0"/>
              <a:pPr/>
              <a:t>‹#›</a:t>
            </a:fld>
            <a:endParaRPr lang="en-US" altLang="en-US" dirty="0"/>
          </a:p>
        </p:txBody>
      </p:sp>
    </p:spTree>
    <p:extLst>
      <p:ext uri="{BB962C8B-B14F-4D97-AF65-F5344CB8AC3E}">
        <p14:creationId xmlns:p14="http://schemas.microsoft.com/office/powerpoint/2010/main" val="1916555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1753555" y="0"/>
            <a:ext cx="52853279" cy="28783600"/>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3360605" y="7138276"/>
            <a:ext cx="15432799" cy="14575768"/>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732253" y="9878509"/>
            <a:ext cx="14705027" cy="5137852"/>
          </a:xfrm>
        </p:spPr>
        <p:txBody>
          <a:bodyPr bIns="0" anchor="b">
            <a:noAutofit/>
          </a:bodyPr>
          <a:lstStyle>
            <a:lvl1pPr algn="ctr">
              <a:defRPr sz="1344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21461931" y="3371798"/>
            <a:ext cx="26355147" cy="22049748"/>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732253" y="15036781"/>
            <a:ext cx="14705027" cy="5128889"/>
          </a:xfrm>
        </p:spPr>
        <p:txBody>
          <a:bodyPr/>
          <a:lstStyle>
            <a:lvl1pPr marL="0" indent="0" algn="ctr">
              <a:buNone/>
              <a:defRPr sz="6720">
                <a:solidFill>
                  <a:srgbClr val="FFFEFF"/>
                </a:solidFill>
              </a:defRPr>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CD6384DC-1099-49CE-9202-91DEEED38AD3}" type="datetime1">
              <a:rPr lang="en-US" altLang="en-US" smtClean="0"/>
              <a:pPr/>
              <a:t>3/4/2025</a:t>
            </a:fld>
            <a:endParaRPr lang="en-US" alt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fld id="{C31BB335-155C-4AD5-AB18-89FB246CE4F0}" type="slidenum">
              <a:rPr lang="en-US" altLang="en-US" smtClean="0"/>
              <a:pPr/>
              <a:t>‹#›</a:t>
            </a:fld>
            <a:endParaRPr lang="en-US" altLang="en-US" dirty="0"/>
          </a:p>
        </p:txBody>
      </p:sp>
    </p:spTree>
    <p:extLst>
      <p:ext uri="{BB962C8B-B14F-4D97-AF65-F5344CB8AC3E}">
        <p14:creationId xmlns:p14="http://schemas.microsoft.com/office/powerpoint/2010/main" val="1279861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1384629" y="-249379"/>
            <a:ext cx="52566574" cy="29079952"/>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3382411" y="7132992"/>
            <a:ext cx="24954468" cy="14575768"/>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31682742" y="0"/>
            <a:ext cx="19523658" cy="28803600"/>
          </a:xfrm>
          <a:solidFill>
            <a:schemeClr val="bg1">
              <a:lumMod val="65000"/>
              <a:lumOff val="35000"/>
            </a:schemeClr>
          </a:solidFill>
          <a:ln w="9525" cap="sq">
            <a:noFill/>
            <a:miter lim="800000"/>
          </a:ln>
          <a:effectLst/>
        </p:spPr>
        <p:txBody>
          <a:bodyPr anchor="t"/>
          <a:lstStyle>
            <a:lvl1pPr marL="0" indent="0" algn="ctr">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endParaRPr lang="en-US" dirty="0"/>
          </a:p>
        </p:txBody>
      </p:sp>
      <p:sp>
        <p:nvSpPr>
          <p:cNvPr id="2" name="Title 1"/>
          <p:cNvSpPr>
            <a:spLocks noGrp="1"/>
          </p:cNvSpPr>
          <p:nvPr>
            <p:ph type="title"/>
          </p:nvPr>
        </p:nvSpPr>
        <p:spPr>
          <a:xfrm>
            <a:off x="3718861" y="9913071"/>
            <a:ext cx="24261913" cy="4947734"/>
          </a:xfrm>
        </p:spPr>
        <p:txBody>
          <a:bodyPr bIns="0" anchor="b">
            <a:normAutofit/>
          </a:bodyPr>
          <a:lstStyle>
            <a:lvl1pPr>
              <a:defRPr sz="1512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3718861" y="14889050"/>
            <a:ext cx="24261913" cy="5351632"/>
          </a:xfrm>
        </p:spPr>
        <p:txBody>
          <a:bodyPr>
            <a:normAutofit/>
          </a:bodyPr>
          <a:lstStyle>
            <a:lvl1pPr marL="0" indent="0" algn="ctr">
              <a:buNone/>
              <a:defRPr sz="7560">
                <a:solidFill>
                  <a:srgbClr val="FFFEFF"/>
                </a:solidFill>
              </a:defRPr>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a:xfrm>
            <a:off x="3379622" y="1344168"/>
            <a:ext cx="15361920" cy="1344168"/>
          </a:xfrm>
        </p:spPr>
        <p:txBody>
          <a:bodyPr/>
          <a:lstStyle/>
          <a:p>
            <a:fld id="{E03EC425-23A8-400B-93EA-799E29BD31E7}" type="datetime1">
              <a:rPr lang="en-US" altLang="en-US" smtClean="0"/>
              <a:pPr/>
              <a:t>3/4/2025</a:t>
            </a:fld>
            <a:endParaRPr lang="en-US" altLang="en-US" dirty="0"/>
          </a:p>
        </p:txBody>
      </p:sp>
      <p:sp>
        <p:nvSpPr>
          <p:cNvPr id="6" name="Footer Placeholder 5"/>
          <p:cNvSpPr>
            <a:spLocks noGrp="1"/>
          </p:cNvSpPr>
          <p:nvPr>
            <p:ph type="ftr" sz="quarter" idx="11"/>
          </p:nvPr>
        </p:nvSpPr>
        <p:spPr>
          <a:xfrm>
            <a:off x="3379624" y="26153669"/>
            <a:ext cx="24957253" cy="1344168"/>
          </a:xfrm>
        </p:spPr>
        <p:txBody>
          <a:bodyPr/>
          <a:lstStyle/>
          <a:p>
            <a:pPr>
              <a:defRPr/>
            </a:pPr>
            <a:endParaRPr lang="en-US" dirty="0"/>
          </a:p>
        </p:txBody>
      </p:sp>
      <p:sp>
        <p:nvSpPr>
          <p:cNvPr id="7" name="Slide Number Placeholder 6"/>
          <p:cNvSpPr>
            <a:spLocks noGrp="1"/>
          </p:cNvSpPr>
          <p:nvPr>
            <p:ph type="sldNum" sz="quarter" idx="12"/>
          </p:nvPr>
        </p:nvSpPr>
        <p:spPr>
          <a:xfrm>
            <a:off x="24479183" y="1344168"/>
            <a:ext cx="3840480" cy="1344168"/>
          </a:xfrm>
        </p:spPr>
        <p:txBody>
          <a:bodyPr/>
          <a:lstStyle/>
          <a:p>
            <a:fld id="{3D164877-6B8A-467F-A2A0-81B411E9B10A}" type="slidenum">
              <a:rPr lang="en-US" altLang="en-US" smtClean="0"/>
              <a:pPr/>
              <a:t>‹#›</a:t>
            </a:fld>
            <a:endParaRPr lang="en-US" altLang="en-US" dirty="0"/>
          </a:p>
        </p:txBody>
      </p:sp>
    </p:spTree>
    <p:extLst>
      <p:ext uri="{BB962C8B-B14F-4D97-AF65-F5344CB8AC3E}">
        <p14:creationId xmlns:p14="http://schemas.microsoft.com/office/powerpoint/2010/main" val="992302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742879" y="9905244"/>
            <a:ext cx="14694401" cy="10317237"/>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826925" y="3337820"/>
            <a:ext cx="24990151" cy="2207977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379622" y="1344168"/>
            <a:ext cx="15361920" cy="1344168"/>
          </a:xfrm>
          <a:prstGeom prst="rect">
            <a:avLst/>
          </a:prstGeom>
        </p:spPr>
        <p:txBody>
          <a:bodyPr vert="horz" lIns="91440" tIns="45720" rIns="91440" bIns="45720" rtlCol="0" anchor="ctr"/>
          <a:lstStyle>
            <a:lvl1pPr algn="l">
              <a:defRPr sz="4200">
                <a:solidFill>
                  <a:schemeClr val="tx1">
                    <a:tint val="75000"/>
                  </a:schemeClr>
                </a:solidFill>
              </a:defRPr>
            </a:lvl1pPr>
          </a:lstStyle>
          <a:p>
            <a:fld id="{48A87A34-81AB-432B-8DAE-1953F412C126}" type="datetimeFigureOut">
              <a:rPr lang="en-US" dirty="0"/>
              <a:pPr/>
              <a:t>3/4/2025</a:t>
            </a:fld>
            <a:endParaRPr lang="en-US" dirty="0"/>
          </a:p>
        </p:txBody>
      </p:sp>
      <p:sp>
        <p:nvSpPr>
          <p:cNvPr id="5" name="Footer Placeholder 4"/>
          <p:cNvSpPr>
            <a:spLocks noGrp="1"/>
          </p:cNvSpPr>
          <p:nvPr>
            <p:ph type="ftr" sz="quarter" idx="3"/>
          </p:nvPr>
        </p:nvSpPr>
        <p:spPr>
          <a:xfrm>
            <a:off x="3379623" y="26153669"/>
            <a:ext cx="44472758" cy="1344168"/>
          </a:xfrm>
          <a:prstGeom prst="rect">
            <a:avLst/>
          </a:prstGeom>
        </p:spPr>
        <p:txBody>
          <a:bodyPr vert="horz" lIns="91440" tIns="45720" rIns="91440" bIns="45720" rtlCol="0" anchor="ctr"/>
          <a:lstStyle>
            <a:lvl1pPr algn="r">
              <a:defRPr sz="4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3973496" y="1344168"/>
            <a:ext cx="3840480" cy="1344168"/>
          </a:xfrm>
          <a:prstGeom prst="rect">
            <a:avLst/>
          </a:prstGeom>
        </p:spPr>
        <p:txBody>
          <a:bodyPr vert="horz" lIns="91440" tIns="45720" rIns="91440" bIns="45720" rtlCol="0" anchor="ctr"/>
          <a:lstStyle>
            <a:lvl1pPr algn="r">
              <a:defRPr sz="4200">
                <a:solidFill>
                  <a:schemeClr val="tx1">
                    <a:tint val="75000"/>
                  </a:schemeClr>
                </a:solidFill>
              </a:defRPr>
            </a:lvl1pPr>
          </a:lstStyle>
          <a:p>
            <a:fld id="{6D22F896-40B5-4ADD-8801-0D06FADFA095}" type="slidenum">
              <a:rPr lang="en-US" dirty="0"/>
              <a:pPr/>
              <a:t>‹#›</a:t>
            </a:fld>
            <a:endParaRPr lang="en-US" dirty="0"/>
          </a:p>
        </p:txBody>
      </p:sp>
      <p:pic>
        <p:nvPicPr>
          <p:cNvPr id="7" name="Picture 16">
            <a:extLst>
              <a:ext uri="{FF2B5EF4-FFF2-40B4-BE49-F238E27FC236}">
                <a16:creationId xmlns:a16="http://schemas.microsoft.com/office/drawing/2014/main" id="{BE3E90A3-2A86-43B3-51B3-EF07B6352306}"/>
              </a:ext>
            </a:extLst>
          </p:cNvPr>
          <p:cNvPicPr>
            <a:picLocks noChangeAspect="1" noChangeArrowheads="1"/>
          </p:cNvPicPr>
          <p:nvPr userDrawn="1"/>
        </p:nvPicPr>
        <p:blipFill>
          <a:blip>
            <a:extLst>
              <a:ext uri="{28A0092B-C50C-407E-A947-70E740481C1C}">
                <a14:useLocalDpi xmlns:a14="http://schemas.microsoft.com/office/drawing/2010/main" val="0"/>
              </a:ext>
            </a:extLst>
          </a:blip>
          <a:srcRect l="12852" r="23148" b="35704"/>
          <a:stretch>
            <a:fillRect/>
          </a:stretch>
        </p:blipFill>
        <p:spPr bwMode="auto">
          <a:xfrm>
            <a:off x="0" y="0"/>
            <a:ext cx="51384200" cy="2893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2712214"/>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 id="2147483776" r:id="rId12"/>
  </p:sldLayoutIdLst>
  <p:txStyles>
    <p:titleStyle>
      <a:lvl1pPr algn="ctr" defTabSz="3840480" rtl="0" eaLnBrk="1" latinLnBrk="0" hangingPunct="1">
        <a:lnSpc>
          <a:spcPct val="85000"/>
        </a:lnSpc>
        <a:spcBef>
          <a:spcPct val="0"/>
        </a:spcBef>
        <a:buNone/>
        <a:defRPr sz="16800" b="0" i="0" kern="1200" cap="none" spc="-630">
          <a:solidFill>
            <a:schemeClr val="tx1"/>
          </a:solidFill>
          <a:effectLst/>
          <a:latin typeface="+mj-lt"/>
          <a:ea typeface="+mj-ea"/>
          <a:cs typeface="+mj-cs"/>
        </a:defRPr>
      </a:lvl1pPr>
    </p:titleStyle>
    <p:bodyStyle>
      <a:lvl1pPr marL="960120" indent="-960120" algn="l" defTabSz="3840480" rtl="0" eaLnBrk="1" latinLnBrk="0" hangingPunct="1">
        <a:lnSpc>
          <a:spcPct val="120000"/>
        </a:lnSpc>
        <a:spcBef>
          <a:spcPts val="4200"/>
        </a:spcBef>
        <a:buClr>
          <a:schemeClr val="accent1"/>
        </a:buClr>
        <a:buSzPct val="110000"/>
        <a:buFont typeface="Wingdings" panose="05000000000000000000" pitchFamily="2" charset="2"/>
        <a:buChar char="§"/>
        <a:defRPr sz="7560" kern="1200">
          <a:solidFill>
            <a:schemeClr val="tx1"/>
          </a:solidFill>
          <a:effectLst/>
          <a:latin typeface="+mn-lt"/>
          <a:ea typeface="+mn-ea"/>
          <a:cs typeface="+mn-cs"/>
        </a:defRPr>
      </a:lvl1pPr>
      <a:lvl2pPr marL="2880360" indent="-960120" algn="l" defTabSz="3840480" rtl="0" eaLnBrk="1" latinLnBrk="0" hangingPunct="1">
        <a:lnSpc>
          <a:spcPct val="120000"/>
        </a:lnSpc>
        <a:spcBef>
          <a:spcPts val="2100"/>
        </a:spcBef>
        <a:buClr>
          <a:schemeClr val="accent1"/>
        </a:buClr>
        <a:buSzPct val="110000"/>
        <a:buFont typeface="Wingdings" panose="05000000000000000000" pitchFamily="2" charset="2"/>
        <a:buChar char="§"/>
        <a:defRPr sz="6720" kern="1200">
          <a:solidFill>
            <a:schemeClr val="tx1"/>
          </a:solidFill>
          <a:effectLst/>
          <a:latin typeface="+mn-lt"/>
          <a:ea typeface="+mn-ea"/>
          <a:cs typeface="+mn-cs"/>
        </a:defRPr>
      </a:lvl2pPr>
      <a:lvl3pPr marL="4800600" indent="-960120" algn="l" defTabSz="3840480" rtl="0" eaLnBrk="1" latinLnBrk="0" hangingPunct="1">
        <a:lnSpc>
          <a:spcPct val="120000"/>
        </a:lnSpc>
        <a:spcBef>
          <a:spcPts val="2100"/>
        </a:spcBef>
        <a:buClr>
          <a:schemeClr val="accent1"/>
        </a:buClr>
        <a:buSzPct val="110000"/>
        <a:buFont typeface="Wingdings" panose="05000000000000000000" pitchFamily="2" charset="2"/>
        <a:buChar char="§"/>
        <a:defRPr sz="5880" kern="1200">
          <a:solidFill>
            <a:schemeClr val="tx1"/>
          </a:solidFill>
          <a:effectLst/>
          <a:latin typeface="+mn-lt"/>
          <a:ea typeface="+mn-ea"/>
          <a:cs typeface="+mn-cs"/>
        </a:defRPr>
      </a:lvl3pPr>
      <a:lvl4pPr marL="6720840" indent="-960120" algn="l" defTabSz="3840480" rtl="0" eaLnBrk="1" latinLnBrk="0" hangingPunct="1">
        <a:lnSpc>
          <a:spcPct val="120000"/>
        </a:lnSpc>
        <a:spcBef>
          <a:spcPts val="2100"/>
        </a:spcBef>
        <a:buClr>
          <a:schemeClr val="accent1"/>
        </a:buClr>
        <a:buSzPct val="110000"/>
        <a:buFont typeface="Wingdings" panose="05000000000000000000" pitchFamily="2" charset="2"/>
        <a:buChar char="§"/>
        <a:defRPr sz="5040" kern="1200">
          <a:solidFill>
            <a:schemeClr val="tx1"/>
          </a:solidFill>
          <a:effectLst/>
          <a:latin typeface="+mn-lt"/>
          <a:ea typeface="+mn-ea"/>
          <a:cs typeface="+mn-cs"/>
        </a:defRPr>
      </a:lvl4pPr>
      <a:lvl5pPr marL="8641080" indent="-960120" algn="l" defTabSz="3840480" rtl="0" eaLnBrk="1" latinLnBrk="0" hangingPunct="1">
        <a:lnSpc>
          <a:spcPct val="120000"/>
        </a:lnSpc>
        <a:spcBef>
          <a:spcPts val="2100"/>
        </a:spcBef>
        <a:buClr>
          <a:schemeClr val="accent1"/>
        </a:buClr>
        <a:buSzPct val="110000"/>
        <a:buFont typeface="Wingdings" panose="05000000000000000000" pitchFamily="2" charset="2"/>
        <a:buChar char="§"/>
        <a:defRPr sz="5040" kern="1200">
          <a:solidFill>
            <a:schemeClr val="tx1"/>
          </a:solidFill>
          <a:effectLst/>
          <a:latin typeface="+mn-lt"/>
          <a:ea typeface="+mn-ea"/>
          <a:cs typeface="+mn-cs"/>
        </a:defRPr>
      </a:lvl5pPr>
      <a:lvl6pPr marL="10561320" indent="-960120" algn="l" defTabSz="3840480" rtl="0" eaLnBrk="1" latinLnBrk="0" hangingPunct="1">
        <a:lnSpc>
          <a:spcPct val="120000"/>
        </a:lnSpc>
        <a:spcBef>
          <a:spcPts val="2100"/>
        </a:spcBef>
        <a:buClr>
          <a:schemeClr val="accent1"/>
        </a:buClr>
        <a:buSzPct val="110000"/>
        <a:buFont typeface="Wingdings" panose="05000000000000000000" pitchFamily="2" charset="2"/>
        <a:buChar char="§"/>
        <a:defRPr sz="5040" kern="1200">
          <a:solidFill>
            <a:schemeClr val="tx1"/>
          </a:solidFill>
          <a:effectLst/>
          <a:latin typeface="+mn-lt"/>
          <a:ea typeface="+mn-ea"/>
          <a:cs typeface="+mn-cs"/>
        </a:defRPr>
      </a:lvl6pPr>
      <a:lvl7pPr marL="12481560" indent="-960120" algn="l" defTabSz="3840480" rtl="0" eaLnBrk="1" latinLnBrk="0" hangingPunct="1">
        <a:lnSpc>
          <a:spcPct val="120000"/>
        </a:lnSpc>
        <a:spcBef>
          <a:spcPts val="2100"/>
        </a:spcBef>
        <a:buClr>
          <a:schemeClr val="accent1"/>
        </a:buClr>
        <a:buSzPct val="110000"/>
        <a:buFont typeface="Wingdings" panose="05000000000000000000" pitchFamily="2" charset="2"/>
        <a:buChar char="§"/>
        <a:defRPr sz="5040" kern="1200">
          <a:solidFill>
            <a:schemeClr val="tx1"/>
          </a:solidFill>
          <a:effectLst/>
          <a:latin typeface="+mn-lt"/>
          <a:ea typeface="+mn-ea"/>
          <a:cs typeface="+mn-cs"/>
        </a:defRPr>
      </a:lvl7pPr>
      <a:lvl8pPr marL="14401800" indent="-960120" algn="l" defTabSz="3840480" rtl="0" eaLnBrk="1" latinLnBrk="0" hangingPunct="1">
        <a:lnSpc>
          <a:spcPct val="120000"/>
        </a:lnSpc>
        <a:spcBef>
          <a:spcPts val="2100"/>
        </a:spcBef>
        <a:buClr>
          <a:schemeClr val="accent1"/>
        </a:buClr>
        <a:buSzPct val="110000"/>
        <a:buFont typeface="Wingdings" panose="05000000000000000000" pitchFamily="2" charset="2"/>
        <a:buChar char="§"/>
        <a:defRPr sz="5040" kern="1200">
          <a:solidFill>
            <a:schemeClr val="tx1"/>
          </a:solidFill>
          <a:effectLst/>
          <a:latin typeface="+mn-lt"/>
          <a:ea typeface="+mn-ea"/>
          <a:cs typeface="+mn-cs"/>
        </a:defRPr>
      </a:lvl8pPr>
      <a:lvl9pPr marL="16322040" indent="-960120" algn="l" defTabSz="3840480" rtl="0" eaLnBrk="1" latinLnBrk="0" hangingPunct="1">
        <a:lnSpc>
          <a:spcPct val="120000"/>
        </a:lnSpc>
        <a:spcBef>
          <a:spcPts val="2100"/>
        </a:spcBef>
        <a:buClr>
          <a:schemeClr val="accent1"/>
        </a:buClr>
        <a:buSzPct val="110000"/>
        <a:buFont typeface="Wingdings" panose="05000000000000000000" pitchFamily="2" charset="2"/>
        <a:buChar char="§"/>
        <a:defRPr sz="5040" kern="1200">
          <a:solidFill>
            <a:schemeClr val="tx1"/>
          </a:solidFill>
          <a:effectLst/>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png"/><Relationship Id="rId3" Type="http://schemas.microsoft.com/office/2018/10/relationships/comments" Target="../comments/modernComment_102_0.xml"/><Relationship Id="rId7" Type="http://schemas.openxmlformats.org/officeDocument/2006/relationships/hyperlink" Target="https://www2.deloitte.com/us/en/insights/industry/renewable-energy/renewable-energy-industry-outlook.html" TargetMode="External"/><Relationship Id="rId12"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hyperlink" Target="https://doi.org/10.1016/j.rser.2016.12.015" TargetMode="External"/><Relationship Id="rId11" Type="http://schemas.openxmlformats.org/officeDocument/2006/relationships/image" Target="../media/image4.png"/><Relationship Id="rId5" Type="http://schemas.openxmlformats.org/officeDocument/2006/relationships/hyperlink" Target="https://doi.org/10.1016/j.enpol.2015.11.028" TargetMode="External"/><Relationship Id="rId10" Type="http://schemas.openxmlformats.org/officeDocument/2006/relationships/image" Target="../media/image3.png"/><Relationship Id="rId4" Type="http://schemas.openxmlformats.org/officeDocument/2006/relationships/hyperlink" Target="https://doi.org/10.1016/j.rser.2021.110992" TargetMode="External"/><Relationship Id="rId9"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8A100B"/>
        </a:solidFill>
        <a:effectLst/>
      </p:bgPr>
    </p:bg>
    <p:spTree>
      <p:nvGrpSpPr>
        <p:cNvPr id="1" name=""/>
        <p:cNvGrpSpPr/>
        <p:nvPr/>
      </p:nvGrpSpPr>
      <p:grpSpPr>
        <a:xfrm>
          <a:off x="0" y="0"/>
          <a:ext cx="0" cy="0"/>
          <a:chOff x="0" y="0"/>
          <a:chExt cx="0" cy="0"/>
        </a:xfrm>
      </p:grpSpPr>
      <p:sp>
        <p:nvSpPr>
          <p:cNvPr id="13314" name="Rectangle 5">
            <a:extLst>
              <a:ext uri="{FF2B5EF4-FFF2-40B4-BE49-F238E27FC236}">
                <a16:creationId xmlns:a16="http://schemas.microsoft.com/office/drawing/2014/main" id="{1662DFB2-509E-49A5-A33A-3E3DF504E830}"/>
              </a:ext>
            </a:extLst>
          </p:cNvPr>
          <p:cNvSpPr>
            <a:spLocks noChangeArrowheads="1"/>
          </p:cNvSpPr>
          <p:nvPr/>
        </p:nvSpPr>
        <p:spPr bwMode="auto">
          <a:xfrm>
            <a:off x="3048000" y="2136378"/>
            <a:ext cx="36404550" cy="1130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838" tIns="39912" rIns="79838" bIns="39912">
            <a:spAutoFit/>
          </a:bodyP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sz="4375" dirty="0">
                <a:solidFill>
                  <a:srgbClr val="FFFFFF"/>
                </a:solidFill>
                <a:latin typeface="Univers LT Std 45 Light" pitchFamily="-84" charset="0"/>
              </a:rPr>
              <a:t>Anita Gee</a:t>
            </a:r>
            <a:br>
              <a:rPr lang="en-US" altLang="en-US" sz="4200" dirty="0">
                <a:solidFill>
                  <a:srgbClr val="FFFFFF"/>
                </a:solidFill>
                <a:latin typeface="Univers LT Std 45 Light" pitchFamily="-84" charset="0"/>
              </a:rPr>
            </a:br>
            <a:r>
              <a:rPr lang="en-US" altLang="en-US" sz="2450" dirty="0">
                <a:solidFill>
                  <a:srgbClr val="FFFFFF"/>
                </a:solidFill>
                <a:latin typeface="Univers LT Std 45 Light" pitchFamily="-84" charset="0"/>
              </a:rPr>
              <a:t>Department of Applied Analytics, Woods College of Advancing Studies, Boston College</a:t>
            </a:r>
          </a:p>
        </p:txBody>
      </p:sp>
      <p:cxnSp>
        <p:nvCxnSpPr>
          <p:cNvPr id="29" name="Straight Connector 28">
            <a:extLst>
              <a:ext uri="{FF2B5EF4-FFF2-40B4-BE49-F238E27FC236}">
                <a16:creationId xmlns:a16="http://schemas.microsoft.com/office/drawing/2014/main" id="{7CDBAF71-9280-4FE7-896B-81E5F131B960}"/>
              </a:ext>
            </a:extLst>
          </p:cNvPr>
          <p:cNvCxnSpPr>
            <a:cxnSpLocks noChangeShapeType="1"/>
          </p:cNvCxnSpPr>
          <p:nvPr/>
        </p:nvCxnSpPr>
        <p:spPr bwMode="auto">
          <a:xfrm>
            <a:off x="2967037" y="3473544"/>
            <a:ext cx="45877163" cy="0"/>
          </a:xfrm>
          <a:prstGeom prst="line">
            <a:avLst/>
          </a:prstGeom>
          <a:noFill/>
          <a:ln w="76200">
            <a:solidFill>
              <a:schemeClr val="bg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noFill/>
              </a14:hiddenFill>
            </a:ext>
          </a:extLst>
        </p:spPr>
      </p:cxnSp>
      <p:sp>
        <p:nvSpPr>
          <p:cNvPr id="13316" name="TextBox 91">
            <a:extLst>
              <a:ext uri="{FF2B5EF4-FFF2-40B4-BE49-F238E27FC236}">
                <a16:creationId xmlns:a16="http://schemas.microsoft.com/office/drawing/2014/main" id="{997F07E8-70CE-418C-AB76-DCC01202B775}"/>
              </a:ext>
            </a:extLst>
          </p:cNvPr>
          <p:cNvSpPr txBox="1">
            <a:spLocks noChangeArrowheads="1"/>
          </p:cNvSpPr>
          <p:nvPr/>
        </p:nvSpPr>
        <p:spPr bwMode="auto">
          <a:xfrm>
            <a:off x="3048000" y="870943"/>
            <a:ext cx="36404550" cy="1277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r>
              <a:rPr lang="en-US" altLang="en-US" sz="7700" dirty="0">
                <a:solidFill>
                  <a:srgbClr val="B4985A"/>
                </a:solidFill>
                <a:latin typeface="Univers LT Std 75 Black" pitchFamily="-84" charset="0"/>
              </a:rPr>
              <a:t>Forecasting Residential Solar Energy Consumption in the US </a:t>
            </a:r>
          </a:p>
        </p:txBody>
      </p:sp>
      <p:sp>
        <p:nvSpPr>
          <p:cNvPr id="13319" name="Rectangle 49">
            <a:extLst>
              <a:ext uri="{FF2B5EF4-FFF2-40B4-BE49-F238E27FC236}">
                <a16:creationId xmlns:a16="http://schemas.microsoft.com/office/drawing/2014/main" id="{3141B0B2-5EA3-4F0B-AB6B-864A7DF3C749}"/>
              </a:ext>
            </a:extLst>
          </p:cNvPr>
          <p:cNvSpPr>
            <a:spLocks noChangeArrowheads="1"/>
          </p:cNvSpPr>
          <p:nvPr/>
        </p:nvSpPr>
        <p:spPr bwMode="auto">
          <a:xfrm>
            <a:off x="2967037" y="4267199"/>
            <a:ext cx="10558265" cy="1211580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15000" tIns="315000" rIns="315000" bIns="315000"/>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GB" altLang="en-US" sz="3500" dirty="0">
                <a:solidFill>
                  <a:srgbClr val="501214"/>
                </a:solidFill>
                <a:latin typeface="Univers LT Std 75 Black" pitchFamily="-84" charset="0"/>
              </a:rPr>
              <a:t>Abstract</a:t>
            </a:r>
          </a:p>
          <a:p>
            <a:pPr eaLnBrk="1" hangingPunct="1"/>
            <a:r>
              <a:rPr lang="en-US" altLang="en-US" sz="2450" dirty="0">
                <a:latin typeface="Univers LT Std 55" pitchFamily="-84" charset="0"/>
              </a:rPr>
              <a:t> </a:t>
            </a:r>
          </a:p>
          <a:p>
            <a:pPr eaLnBrk="1" hangingPunct="1"/>
            <a:r>
              <a:rPr lang="en-US" altLang="en-US" sz="2450" dirty="0">
                <a:latin typeface="Univers LT Std 55" pitchFamily="-84" charset="0"/>
              </a:rPr>
              <a:t>This project focuses on forecasting residential solar energy consumption in the United States using four models. Accurate electric load forecasting is vital in the energy sector as both overestimation and underestimation can lead to significant costs such as resource wastage in the case of overestimation, while underestimation can cause service failures and productivity loss.  </a:t>
            </a:r>
          </a:p>
          <a:p>
            <a:pPr eaLnBrk="1" hangingPunct="1"/>
            <a:endParaRPr lang="en-US" altLang="en-US" sz="2450" dirty="0">
              <a:latin typeface="Univers LT Std 55" pitchFamily="-84" charset="0"/>
            </a:endParaRPr>
          </a:p>
          <a:p>
            <a:pPr eaLnBrk="1" hangingPunct="1"/>
            <a:r>
              <a:rPr lang="en-US" altLang="en-US" sz="2450" dirty="0">
                <a:latin typeface="Univers LT Std 55" pitchFamily="-84" charset="0"/>
              </a:rPr>
              <a:t>We have selected four models to forecast the next three years of residential solar energy consumption in the United States: Holt’s Winter Multiplicative Model, Seasonal Autoregressive Integrated Moving Average (SARIMA) model, autoregressive neural network model, a type of artificial neural network (ANN), and an ensemble model, which averages the three models listed above. These models tend to be the most used when forecasting energy demand and consumption. We will then compare these forecasts to the actual data to determine the accuracy of the models. </a:t>
            </a:r>
          </a:p>
          <a:p>
            <a:pPr eaLnBrk="1" hangingPunct="1"/>
            <a:endParaRPr lang="en-US" altLang="en-US" sz="2450" dirty="0">
              <a:latin typeface="Univers LT Std 55" pitchFamily="-84" charset="0"/>
            </a:endParaRPr>
          </a:p>
          <a:p>
            <a:pPr eaLnBrk="1" hangingPunct="1"/>
            <a:r>
              <a:rPr lang="en-US" altLang="en-US" sz="2450" dirty="0">
                <a:latin typeface="Univers LT Std 55" pitchFamily="-84" charset="0"/>
              </a:rPr>
              <a:t>Based on the results, Holt's Winter Multiplicative model is the best model to forecast residential solar energy consumption since it has almost all the lowest errors even though all the models underestimate residential solar energy consumption after 2021 with a big jump in 2022-2023. </a:t>
            </a:r>
          </a:p>
          <a:p>
            <a:pPr eaLnBrk="1" hangingPunct="1"/>
            <a:endParaRPr lang="en-US" altLang="en-US" sz="2450" dirty="0">
              <a:solidFill>
                <a:srgbClr val="FF0000"/>
              </a:solidFill>
              <a:latin typeface="Univers LT Std 55" pitchFamily="-84" charset="0"/>
            </a:endParaRPr>
          </a:p>
          <a:p>
            <a:pPr eaLnBrk="1" hangingPunct="1"/>
            <a:r>
              <a:rPr lang="en-US" altLang="en-US" sz="2450" dirty="0">
                <a:latin typeface="Univers LT Std 55" pitchFamily="-84" charset="0"/>
              </a:rPr>
              <a:t>One reason could be that in 2022, President Biden signed into law an expansion of the Federal Tax Credit for Solar Photovoltaics. This means that any person who installs residential solar PV systems will receive a 30% federal tax credit. This means that any data before 2015 that is used to generate forecasts for renewable energy may not be as accurate as using more recent data. Overall, residential solar energy may be hard to predict given regime changes. For example, in 2025, the presidential administration is focused on fossil fuels. </a:t>
            </a:r>
          </a:p>
        </p:txBody>
      </p:sp>
      <p:sp>
        <p:nvSpPr>
          <p:cNvPr id="13320" name="Rectangle 50">
            <a:extLst>
              <a:ext uri="{FF2B5EF4-FFF2-40B4-BE49-F238E27FC236}">
                <a16:creationId xmlns:a16="http://schemas.microsoft.com/office/drawing/2014/main" id="{A4092B1A-D254-42CE-927A-E5BFC9B5F452}"/>
              </a:ext>
            </a:extLst>
          </p:cNvPr>
          <p:cNvSpPr>
            <a:spLocks noChangeArrowheads="1"/>
          </p:cNvSpPr>
          <p:nvPr/>
        </p:nvSpPr>
        <p:spPr bwMode="auto">
          <a:xfrm>
            <a:off x="14237934" y="4200525"/>
            <a:ext cx="10903133" cy="236696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15000" tIns="315000" rIns="315000" bIns="315000"/>
          <a:lstStyle>
            <a:lvl1pPr marL="381000" indent="-381000"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GB" altLang="en-US" sz="3500" dirty="0">
                <a:solidFill>
                  <a:srgbClr val="501214"/>
                </a:solidFill>
                <a:latin typeface="Univers LT Std 75 Black" pitchFamily="-84" charset="0"/>
              </a:rPr>
              <a:t>Methods</a:t>
            </a:r>
          </a:p>
          <a:p>
            <a:pPr eaLnBrk="1" hangingPunct="1"/>
            <a:endParaRPr lang="en-US" altLang="en-US" sz="2450" b="1" dirty="0">
              <a:latin typeface="Univers LT Std 75 Black" pitchFamily="-84" charset="0"/>
            </a:endParaRPr>
          </a:p>
          <a:p>
            <a:pPr eaLnBrk="1" hangingPunct="1"/>
            <a:r>
              <a:rPr lang="en-US" altLang="en-US" sz="2450" b="1" dirty="0">
                <a:latin typeface="Univers LT Std 75 Black" pitchFamily="-84" charset="0"/>
              </a:rPr>
              <a:t>Data and Preprocessing</a:t>
            </a:r>
          </a:p>
          <a:p>
            <a:pPr marL="0" marR="0">
              <a:spcBef>
                <a:spcPts val="0"/>
              </a:spcBef>
              <a:spcAft>
                <a:spcPts val="800"/>
              </a:spcAft>
            </a:pPr>
            <a:endParaRPr lang="en-US" sz="2450" kern="100" dirty="0">
              <a:effectLst/>
              <a:latin typeface="Univers LT Std 75 Black"/>
              <a:ea typeface="Aptos" panose="020B0004020202020204" pitchFamily="34" charset="0"/>
              <a:cs typeface="Times New Roman" panose="02020603050405020304" pitchFamily="18" charset="0"/>
            </a:endParaRPr>
          </a:p>
          <a:p>
            <a:pPr marL="0" marR="0">
              <a:spcBef>
                <a:spcPts val="0"/>
              </a:spcBef>
              <a:spcAft>
                <a:spcPts val="800"/>
              </a:spcAft>
            </a:pPr>
            <a:r>
              <a:rPr lang="en-US" sz="2450" kern="100" dirty="0">
                <a:effectLst/>
                <a:latin typeface="Univers LT Std 75 Black"/>
                <a:ea typeface="Aptos" panose="020B0004020202020204" pitchFamily="34" charset="0"/>
                <a:cs typeface="Times New Roman" panose="02020603050405020304" pitchFamily="18" charset="0"/>
              </a:rPr>
              <a:t>Data: Residential solar energy consumption data from the US Energy Information Administration (EIA) from 1998 to 2023 wa</a:t>
            </a:r>
            <a:r>
              <a:rPr lang="en-US" sz="2450" kern="100" dirty="0">
                <a:latin typeface="Univers LT Std 75 Black"/>
                <a:ea typeface="Aptos" panose="020B0004020202020204" pitchFamily="34" charset="0"/>
                <a:cs typeface="Times New Roman" panose="02020603050405020304" pitchFamily="18" charset="0"/>
              </a:rPr>
              <a:t>s </a:t>
            </a:r>
            <a:r>
              <a:rPr lang="en-US" sz="2450" kern="100" dirty="0">
                <a:effectLst/>
                <a:latin typeface="Univers LT Std 75 Black"/>
                <a:ea typeface="Aptos" panose="020B0004020202020204" pitchFamily="34" charset="0"/>
                <a:cs typeface="Times New Roman" panose="02020603050405020304" pitchFamily="18" charset="0"/>
              </a:rPr>
              <a:t>split into training (1998-2020) and testing (2021-2023) datasets using an 80-20 split.</a:t>
            </a:r>
          </a:p>
          <a:p>
            <a:pPr marL="0" marR="0">
              <a:spcBef>
                <a:spcPts val="0"/>
              </a:spcBef>
              <a:spcAft>
                <a:spcPts val="800"/>
              </a:spcAft>
            </a:pPr>
            <a:endParaRPr lang="en-US" sz="2450" kern="100" dirty="0">
              <a:effectLst/>
              <a:latin typeface="Univers LT Std 75 Black"/>
              <a:ea typeface="Aptos" panose="020B0004020202020204" pitchFamily="34" charset="0"/>
              <a:cs typeface="Times New Roman" panose="02020603050405020304" pitchFamily="18" charset="0"/>
            </a:endParaRPr>
          </a:p>
          <a:p>
            <a:pPr marL="0" marR="0">
              <a:spcBef>
                <a:spcPts val="0"/>
              </a:spcBef>
              <a:spcAft>
                <a:spcPts val="800"/>
              </a:spcAft>
            </a:pPr>
            <a:r>
              <a:rPr lang="en-US" sz="2450" b="1" kern="100" dirty="0">
                <a:effectLst/>
                <a:latin typeface="Univers LT Std 75 Black"/>
                <a:ea typeface="Aptos" panose="020B0004020202020204" pitchFamily="34" charset="0"/>
                <a:cs typeface="Times New Roman" panose="02020603050405020304" pitchFamily="18" charset="0"/>
              </a:rPr>
              <a:t>Forecasting Models: Four models</a:t>
            </a:r>
            <a:endParaRPr lang="en-US" sz="2450" kern="100" dirty="0">
              <a:effectLst/>
              <a:latin typeface="Univers LT Std 75 Black"/>
              <a:ea typeface="Aptos" panose="020B0004020202020204" pitchFamily="34" charset="0"/>
              <a:cs typeface="Times New Roman" panose="02020603050405020304" pitchFamily="18" charset="0"/>
            </a:endParaRPr>
          </a:p>
          <a:p>
            <a:pPr marL="0" marR="0">
              <a:spcBef>
                <a:spcPts val="0"/>
              </a:spcBef>
              <a:spcAft>
                <a:spcPts val="800"/>
              </a:spcAft>
            </a:pPr>
            <a:r>
              <a:rPr lang="en-US" sz="2450" b="1" kern="100" dirty="0">
                <a:effectLst/>
                <a:latin typeface="Univers LT Std 75 Black"/>
                <a:ea typeface="Aptos" panose="020B0004020202020204" pitchFamily="34" charset="0"/>
                <a:cs typeface="Times New Roman" panose="02020603050405020304" pitchFamily="18" charset="0"/>
              </a:rPr>
              <a:t>Holt’s Winter Multiplicative Model: </a:t>
            </a:r>
            <a:r>
              <a:rPr lang="en-US" sz="2450" kern="100" dirty="0">
                <a:effectLst/>
                <a:latin typeface="Univers LT Std 75 Black"/>
                <a:ea typeface="Aptos" panose="020B0004020202020204" pitchFamily="34" charset="0"/>
                <a:cs typeface="Times New Roman" panose="02020603050405020304" pitchFamily="18" charset="0"/>
              </a:rPr>
              <a:t>An ETS model with multiplicative error, additive trend, and multiplicative seasonality. It was built using the </a:t>
            </a:r>
            <a:r>
              <a:rPr lang="en-US" sz="2450" kern="100" dirty="0" err="1">
                <a:effectLst/>
                <a:latin typeface="Univers LT Std 75 Black"/>
                <a:ea typeface="Aptos" panose="020B0004020202020204" pitchFamily="34" charset="0"/>
                <a:cs typeface="Times New Roman" panose="02020603050405020304" pitchFamily="18" charset="0"/>
              </a:rPr>
              <a:t>HoltWinters</a:t>
            </a:r>
            <a:r>
              <a:rPr lang="en-US" sz="2450" kern="100" dirty="0">
                <a:effectLst/>
                <a:latin typeface="Univers LT Std 75 Black"/>
                <a:ea typeface="Aptos" panose="020B0004020202020204" pitchFamily="34" charset="0"/>
                <a:cs typeface="Times New Roman" panose="02020603050405020304" pitchFamily="18" charset="0"/>
              </a:rPr>
              <a:t> function from the stats package in R, with seasonal set to multiplicative.</a:t>
            </a:r>
          </a:p>
          <a:p>
            <a:pPr marL="0" marR="0">
              <a:spcBef>
                <a:spcPts val="0"/>
              </a:spcBef>
              <a:spcAft>
                <a:spcPts val="800"/>
              </a:spcAft>
            </a:pPr>
            <a:r>
              <a:rPr lang="en-US" sz="2450" b="1" kern="100" dirty="0">
                <a:effectLst/>
                <a:latin typeface="Univers LT Std 75 Black"/>
                <a:ea typeface="Aptos" panose="020B0004020202020204" pitchFamily="34" charset="0"/>
                <a:cs typeface="Times New Roman" panose="02020603050405020304" pitchFamily="18" charset="0"/>
              </a:rPr>
              <a:t>SARIMA Model: </a:t>
            </a:r>
            <a:r>
              <a:rPr lang="en-US" sz="2450" kern="100" dirty="0">
                <a:effectLst/>
                <a:latin typeface="Univers LT Std 75 Black"/>
                <a:ea typeface="Aptos" panose="020B0004020202020204" pitchFamily="34" charset="0"/>
                <a:cs typeface="Times New Roman" panose="02020603050405020304" pitchFamily="18" charset="0"/>
              </a:rPr>
              <a:t>Combines autoregressive methods with the moving average and includes seasonal components. It was built using the </a:t>
            </a:r>
            <a:r>
              <a:rPr lang="en-US" sz="2450" kern="100" dirty="0" err="1">
                <a:effectLst/>
                <a:latin typeface="Univers LT Std 75 Black"/>
                <a:ea typeface="Aptos" panose="020B0004020202020204" pitchFamily="34" charset="0"/>
                <a:cs typeface="Times New Roman" panose="02020603050405020304" pitchFamily="18" charset="0"/>
              </a:rPr>
              <a:t>auto.arima</a:t>
            </a:r>
            <a:r>
              <a:rPr lang="en-US" sz="2450" kern="100" dirty="0">
                <a:effectLst/>
                <a:latin typeface="Univers LT Std 75 Black"/>
                <a:ea typeface="Aptos" panose="020B0004020202020204" pitchFamily="34" charset="0"/>
                <a:cs typeface="Times New Roman" panose="02020603050405020304" pitchFamily="18" charset="0"/>
              </a:rPr>
              <a:t> function with seasonal = TRUE from the forecast package in R.</a:t>
            </a:r>
          </a:p>
          <a:p>
            <a:pPr marL="0" marR="0">
              <a:spcBef>
                <a:spcPts val="0"/>
              </a:spcBef>
              <a:spcAft>
                <a:spcPts val="800"/>
              </a:spcAft>
            </a:pPr>
            <a:r>
              <a:rPr lang="en-US" sz="2450" b="1" kern="100" dirty="0">
                <a:effectLst/>
                <a:latin typeface="Univers LT Std 75 Black"/>
                <a:ea typeface="Aptos" panose="020B0004020202020204" pitchFamily="34" charset="0"/>
                <a:cs typeface="Times New Roman" panose="02020603050405020304" pitchFamily="18" charset="0"/>
              </a:rPr>
              <a:t>Autoregressive Neural Network (ANN) Model</a:t>
            </a:r>
            <a:r>
              <a:rPr lang="en-US" sz="2450" kern="100" dirty="0">
                <a:effectLst/>
                <a:latin typeface="Univers LT Std 75 Black"/>
                <a:ea typeface="Aptos" panose="020B0004020202020204" pitchFamily="34" charset="0"/>
                <a:cs typeface="Times New Roman" panose="02020603050405020304" pitchFamily="18" charset="0"/>
              </a:rPr>
              <a:t>: Built using the </a:t>
            </a:r>
            <a:r>
              <a:rPr lang="en-US" sz="2450" kern="100" dirty="0" err="1">
                <a:effectLst/>
                <a:latin typeface="Univers LT Std 75 Black"/>
                <a:ea typeface="Aptos" panose="020B0004020202020204" pitchFamily="34" charset="0"/>
                <a:cs typeface="Times New Roman" panose="02020603050405020304" pitchFamily="18" charset="0"/>
              </a:rPr>
              <a:t>nnetar</a:t>
            </a:r>
            <a:r>
              <a:rPr lang="en-US" sz="2450" kern="100" dirty="0">
                <a:effectLst/>
                <a:latin typeface="Univers LT Std 75 Black"/>
                <a:ea typeface="Aptos" panose="020B0004020202020204" pitchFamily="34" charset="0"/>
                <a:cs typeface="Times New Roman" panose="02020603050405020304" pitchFamily="18" charset="0"/>
              </a:rPr>
              <a:t> function from the forecast package in R.</a:t>
            </a:r>
          </a:p>
          <a:p>
            <a:pPr marL="0" marR="0">
              <a:spcBef>
                <a:spcPts val="0"/>
              </a:spcBef>
              <a:spcAft>
                <a:spcPts val="800"/>
              </a:spcAft>
            </a:pPr>
            <a:r>
              <a:rPr lang="en-US" sz="2450" b="1" kern="100" dirty="0">
                <a:effectLst/>
                <a:latin typeface="Univers LT Std 75 Black"/>
                <a:ea typeface="Aptos" panose="020B0004020202020204" pitchFamily="34" charset="0"/>
                <a:cs typeface="Times New Roman" panose="02020603050405020304" pitchFamily="18" charset="0"/>
              </a:rPr>
              <a:t>Ensemble Model</a:t>
            </a:r>
            <a:r>
              <a:rPr lang="en-US" sz="2450" kern="100" dirty="0">
                <a:effectLst/>
                <a:latin typeface="Univers LT Std 75 Black"/>
                <a:ea typeface="Aptos" panose="020B0004020202020204" pitchFamily="34" charset="0"/>
                <a:cs typeface="Times New Roman" panose="02020603050405020304" pitchFamily="18" charset="0"/>
              </a:rPr>
              <a:t>: The average of the forecasts from the three individual models.</a:t>
            </a:r>
          </a:p>
          <a:p>
            <a:pPr marL="0" marR="0">
              <a:spcBef>
                <a:spcPts val="0"/>
              </a:spcBef>
              <a:spcAft>
                <a:spcPts val="800"/>
              </a:spcAft>
            </a:pPr>
            <a:r>
              <a:rPr lang="en-US" sz="2450" kern="100" dirty="0">
                <a:effectLst/>
                <a:latin typeface="Univers LT Std 75 Black"/>
                <a:ea typeface="Aptos" panose="020B0004020202020204" pitchFamily="34" charset="0"/>
                <a:cs typeface="Times New Roman" panose="02020603050405020304" pitchFamily="18" charset="0"/>
              </a:rPr>
              <a:t>Model Evaluation: The forecasts were compared to actual data to determine the accuracy of the models. The accuracy function from the forecast package in R was used.</a:t>
            </a:r>
          </a:p>
          <a:p>
            <a:pPr marL="0" marR="0">
              <a:spcBef>
                <a:spcPts val="0"/>
              </a:spcBef>
              <a:spcAft>
                <a:spcPts val="800"/>
              </a:spcAft>
            </a:pPr>
            <a:endParaRPr lang="en-US" sz="2450" kern="100" dirty="0">
              <a:effectLst/>
              <a:latin typeface="Univers LT Std 75 Black"/>
              <a:ea typeface="Aptos" panose="020B0004020202020204" pitchFamily="34" charset="0"/>
              <a:cs typeface="Times New Roman" panose="02020603050405020304" pitchFamily="18" charset="0"/>
            </a:endParaRPr>
          </a:p>
          <a:p>
            <a:pPr marL="0" marR="0">
              <a:spcBef>
                <a:spcPts val="0"/>
              </a:spcBef>
              <a:spcAft>
                <a:spcPts val="800"/>
              </a:spcAft>
            </a:pPr>
            <a:r>
              <a:rPr lang="en-US" sz="2450" b="1" kern="100" dirty="0">
                <a:latin typeface="Univers LT Std 75 Black"/>
                <a:ea typeface="Aptos" panose="020B0004020202020204" pitchFamily="34" charset="0"/>
                <a:cs typeface="Times New Roman" panose="02020603050405020304" pitchFamily="18" charset="0"/>
              </a:rPr>
              <a:t>Advantages and Disadvantages</a:t>
            </a:r>
            <a:endParaRPr lang="en-US" sz="2450" b="1" kern="100" dirty="0">
              <a:effectLst/>
              <a:latin typeface="Univers LT Std 75 Black"/>
              <a:ea typeface="Aptos" panose="020B0004020202020204" pitchFamily="34" charset="0"/>
              <a:cs typeface="Times New Roman" panose="02020603050405020304" pitchFamily="18" charset="0"/>
            </a:endParaRPr>
          </a:p>
          <a:p>
            <a:pPr marL="0" marR="0">
              <a:spcBef>
                <a:spcPts val="0"/>
              </a:spcBef>
              <a:spcAft>
                <a:spcPts val="800"/>
              </a:spcAft>
            </a:pPr>
            <a:r>
              <a:rPr lang="en-US" sz="2450" kern="100" dirty="0">
                <a:effectLst/>
                <a:latin typeface="Univers LT Std 75 Black"/>
                <a:ea typeface="Aptos" panose="020B0004020202020204" pitchFamily="34" charset="0"/>
                <a:cs typeface="Times New Roman" panose="02020603050405020304" pitchFamily="18" charset="0"/>
              </a:rPr>
              <a:t>Advantages of SARIMA and Holt’s Winter Models: Easy to build and require only a small amount of historical data to forecast.</a:t>
            </a:r>
          </a:p>
          <a:p>
            <a:pPr marL="0" marR="0">
              <a:spcBef>
                <a:spcPts val="0"/>
              </a:spcBef>
              <a:spcAft>
                <a:spcPts val="800"/>
              </a:spcAft>
            </a:pPr>
            <a:r>
              <a:rPr lang="en-US" sz="2450" kern="100" dirty="0">
                <a:effectLst/>
                <a:latin typeface="Univers LT Std 75 Black"/>
                <a:ea typeface="Aptos" panose="020B0004020202020204" pitchFamily="34" charset="0"/>
                <a:cs typeface="Times New Roman" panose="02020603050405020304" pitchFamily="18" charset="0"/>
              </a:rPr>
              <a:t>Disadvantages of SARIMA and Holt’s Winter Models: Inability to handle non-linear data and are not as flexible.</a:t>
            </a:r>
          </a:p>
          <a:p>
            <a:pPr marL="0" marR="0">
              <a:spcBef>
                <a:spcPts val="0"/>
              </a:spcBef>
              <a:spcAft>
                <a:spcPts val="800"/>
              </a:spcAft>
            </a:pPr>
            <a:r>
              <a:rPr lang="en-US" sz="2450" kern="100" dirty="0">
                <a:effectLst/>
                <a:latin typeface="Univers LT Std 75 Black"/>
                <a:ea typeface="Aptos" panose="020B0004020202020204" pitchFamily="34" charset="0"/>
                <a:cs typeface="Times New Roman" panose="02020603050405020304" pitchFamily="18" charset="0"/>
              </a:rPr>
              <a:t>Advantages of ANN Model: High accuracy with low errors, reliability, and high efficiency in forecasting energy consumption; can handle non-linear data.</a:t>
            </a:r>
          </a:p>
          <a:p>
            <a:pPr marL="0" marR="0">
              <a:spcBef>
                <a:spcPts val="0"/>
              </a:spcBef>
              <a:spcAft>
                <a:spcPts val="800"/>
              </a:spcAft>
            </a:pPr>
            <a:r>
              <a:rPr lang="en-US" sz="2450" kern="100" dirty="0">
                <a:effectLst/>
                <a:latin typeface="Univers LT Std 75 Black"/>
                <a:ea typeface="Aptos" panose="020B0004020202020204" pitchFamily="34" charset="0"/>
                <a:cs typeface="Times New Roman" panose="02020603050405020304" pitchFamily="18" charset="0"/>
              </a:rPr>
              <a:t>Disadvantages of ANN Model: Computationally intensive, requires more historical data for training, more data preprocessing, hyperparameter tuning, and is sensitive to input parameters.</a:t>
            </a:r>
          </a:p>
          <a:p>
            <a:pPr marL="0" marR="0">
              <a:spcBef>
                <a:spcPts val="0"/>
              </a:spcBef>
              <a:spcAft>
                <a:spcPts val="800"/>
              </a:spcAft>
            </a:pPr>
            <a:endParaRPr lang="en-US" sz="2450" kern="100" dirty="0">
              <a:effectLst/>
              <a:latin typeface="Univers LT Std 75 Black"/>
              <a:ea typeface="Aptos" panose="020B0004020202020204" pitchFamily="34" charset="0"/>
              <a:cs typeface="Times New Roman" panose="02020603050405020304" pitchFamily="18" charset="0"/>
            </a:endParaRPr>
          </a:p>
          <a:p>
            <a:pPr marL="0" marR="0">
              <a:spcBef>
                <a:spcPts val="0"/>
              </a:spcBef>
              <a:spcAft>
                <a:spcPts val="800"/>
              </a:spcAft>
            </a:pPr>
            <a:endParaRPr lang="en-US" sz="2450" kern="100" dirty="0">
              <a:effectLst/>
              <a:latin typeface="Univers LT Std 75 Black"/>
              <a:ea typeface="Aptos" panose="020B0004020202020204" pitchFamily="34" charset="0"/>
              <a:cs typeface="Times New Roman" panose="02020603050405020304" pitchFamily="18" charset="0"/>
            </a:endParaRPr>
          </a:p>
          <a:p>
            <a:pPr eaLnBrk="1" hangingPunct="1"/>
            <a:endParaRPr lang="en-US" altLang="en-US" sz="2450" dirty="0"/>
          </a:p>
        </p:txBody>
      </p:sp>
      <p:sp>
        <p:nvSpPr>
          <p:cNvPr id="28" name="Rectangle 27">
            <a:extLst>
              <a:ext uri="{FF2B5EF4-FFF2-40B4-BE49-F238E27FC236}">
                <a16:creationId xmlns:a16="http://schemas.microsoft.com/office/drawing/2014/main" id="{5A687FBA-8C97-43FE-A699-5BF14439E2A2}"/>
              </a:ext>
            </a:extLst>
          </p:cNvPr>
          <p:cNvSpPr>
            <a:spLocks noChangeArrowheads="1"/>
          </p:cNvSpPr>
          <p:nvPr/>
        </p:nvSpPr>
        <p:spPr bwMode="auto">
          <a:xfrm>
            <a:off x="25869900" y="4161773"/>
            <a:ext cx="11187013" cy="236696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15000" tIns="315000" rIns="315000" bIns="315000"/>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GB" altLang="en-US" sz="3500" dirty="0">
                <a:solidFill>
                  <a:srgbClr val="501214"/>
                </a:solidFill>
                <a:latin typeface="Univers LT Std 75 Black" pitchFamily="-84" charset="0"/>
              </a:rPr>
              <a:t>Results</a:t>
            </a:r>
          </a:p>
          <a:p>
            <a:pPr eaLnBrk="1" hangingPunct="1"/>
            <a:endParaRPr lang="en-US" altLang="en-US" sz="2450" dirty="0">
              <a:latin typeface="Univers LT Std 55" pitchFamily="-84" charset="0"/>
            </a:endParaRPr>
          </a:p>
          <a:p>
            <a:pPr eaLnBrk="1" hangingPunct="1"/>
            <a:r>
              <a:rPr lang="en-US" altLang="en-US" sz="2450" b="1" dirty="0">
                <a:latin typeface="Univers LT Std 55" pitchFamily="-84" charset="0"/>
              </a:rPr>
              <a:t>Overall Trend: </a:t>
            </a:r>
            <a:r>
              <a:rPr lang="en-US" altLang="en-US" sz="2450" dirty="0">
                <a:latin typeface="Univers LT Std 55" pitchFamily="-84" charset="0"/>
              </a:rPr>
              <a:t>There was an overall increase in residential solar energy consumption in the United States from 1998 to 2023, resembling an exponential trend (Figure 1 and Figure 2). </a:t>
            </a:r>
          </a:p>
          <a:p>
            <a:pPr eaLnBrk="1" hangingPunct="1"/>
            <a:endParaRPr lang="en-US" altLang="en-US" sz="2450" dirty="0">
              <a:latin typeface="Univers LT Std 55" pitchFamily="-84" charset="0"/>
            </a:endParaRPr>
          </a:p>
          <a:p>
            <a:pPr eaLnBrk="1" hangingPunct="1"/>
            <a:r>
              <a:rPr lang="en-US" altLang="en-US" sz="2450" b="1" dirty="0">
                <a:latin typeface="Univers LT Std 55" pitchFamily="-84" charset="0"/>
              </a:rPr>
              <a:t>Seasonality: </a:t>
            </a:r>
            <a:r>
              <a:rPr lang="en-US" altLang="en-US" sz="2450" dirty="0">
                <a:latin typeface="Univers LT Std 55" pitchFamily="-84" charset="0"/>
              </a:rPr>
              <a:t>Multiplicative seasonality was observed, where seasonal variation changes proportionately with the trend. As residential solar energy consumption increases, the seasonal fluctuation also increases (Figure 1 and Figure 2). </a:t>
            </a:r>
          </a:p>
          <a:p>
            <a:pPr eaLnBrk="1" hangingPunct="1"/>
            <a:endParaRPr lang="en-US" altLang="en-US" sz="2450" dirty="0">
              <a:latin typeface="Univers LT Std 55" pitchFamily="-84" charset="0"/>
            </a:endParaRPr>
          </a:p>
          <a:p>
            <a:pPr eaLnBrk="1" hangingPunct="1"/>
            <a:r>
              <a:rPr lang="en-US" altLang="en-US" sz="2450" b="1" dirty="0">
                <a:latin typeface="Univers LT Std 55" pitchFamily="-84" charset="0"/>
              </a:rPr>
              <a:t>Model Performance: </a:t>
            </a:r>
            <a:r>
              <a:rPr lang="en-US" altLang="en-US" sz="2450" dirty="0">
                <a:latin typeface="Univers LT Std 55" pitchFamily="-84" charset="0"/>
              </a:rPr>
              <a:t>All models predicted the seasonality of the test set well but underestimated the peaks and troughs of residential solar energy consumption after the first year.</a:t>
            </a:r>
          </a:p>
          <a:p>
            <a:pPr eaLnBrk="1" hangingPunct="1"/>
            <a:endParaRPr lang="en-US" altLang="en-US" sz="2450" dirty="0">
              <a:latin typeface="Univers LT Std 55" pitchFamily="-84" charset="0"/>
            </a:endParaRPr>
          </a:p>
          <a:p>
            <a:pPr eaLnBrk="1" hangingPunct="1"/>
            <a:r>
              <a:rPr lang="en-US" altLang="en-US" sz="2450" b="1" dirty="0">
                <a:latin typeface="Univers LT Std 55" pitchFamily="-84" charset="0"/>
              </a:rPr>
              <a:t>Best Model</a:t>
            </a:r>
          </a:p>
          <a:p>
            <a:pPr eaLnBrk="1" hangingPunct="1"/>
            <a:r>
              <a:rPr lang="en-US" altLang="en-US" sz="2450" dirty="0">
                <a:latin typeface="Univers LT Std 55" pitchFamily="-84" charset="0"/>
              </a:rPr>
              <a:t>The model that best forecasts the test set (residential solar energy consumption 2021-2024) is the Holts Winter Multiplicative model (Figure 3). This is confirmed by the error metrics. Holt's Winter has the lowest error for Mean Error (ME), Root Mean Square Error (RMSE), Mean Absolute Error (MAE), Mean Percentage Error (MPE), Mean Absolute Percentage Error (MAPE) and MASE (Mean Absolute Scaled Error). The ensemble method had the lowest ACF1 (Autocorrelation Function at Lag 1) (Table 1). </a:t>
            </a:r>
          </a:p>
          <a:p>
            <a:pPr eaLnBrk="1" hangingPunct="1"/>
            <a:endParaRPr lang="en-US" altLang="en-US" sz="2450" dirty="0">
              <a:latin typeface="Univers LT Std 55" pitchFamily="-84" charset="0"/>
            </a:endParaRPr>
          </a:p>
        </p:txBody>
      </p:sp>
      <p:sp>
        <p:nvSpPr>
          <p:cNvPr id="13328" name="Text Box 22">
            <a:extLst>
              <a:ext uri="{FF2B5EF4-FFF2-40B4-BE49-F238E27FC236}">
                <a16:creationId xmlns:a16="http://schemas.microsoft.com/office/drawing/2014/main" id="{FD758561-72D8-4482-B34D-C38557D6CE6D}"/>
              </a:ext>
            </a:extLst>
          </p:cNvPr>
          <p:cNvSpPr txBox="1">
            <a:spLocks noChangeArrowheads="1"/>
          </p:cNvSpPr>
          <p:nvPr/>
        </p:nvSpPr>
        <p:spPr bwMode="auto">
          <a:xfrm>
            <a:off x="33510288" y="20170307"/>
            <a:ext cx="3067050" cy="3011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7500" tIns="157500" rIns="157500" bIns="157500">
            <a:spAutoFit/>
          </a:bodyP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r>
              <a:rPr lang="en-US" altLang="en-US" sz="1750" dirty="0">
                <a:latin typeface="Univers LT Std 55 Obl" pitchFamily="-84" charset="0"/>
              </a:rPr>
              <a:t>Figure 3. Decomposition of the Train data into trend, seasonal and random components. This plot shows the observed values in the first row. The trend component in the second row. The seasonal component in the third row. The residuals over time in the fourth row.</a:t>
            </a:r>
            <a:endParaRPr lang="en-AU" altLang="en-US" sz="1750" dirty="0">
              <a:latin typeface="Univers LT Std 55 Obl" pitchFamily="-84" charset="0"/>
            </a:endParaRPr>
          </a:p>
        </p:txBody>
      </p:sp>
      <p:sp>
        <p:nvSpPr>
          <p:cNvPr id="13330" name="Rectangle 35">
            <a:extLst>
              <a:ext uri="{FF2B5EF4-FFF2-40B4-BE49-F238E27FC236}">
                <a16:creationId xmlns:a16="http://schemas.microsoft.com/office/drawing/2014/main" id="{650A8E42-5064-4A97-81DD-E1E614FBC2CD}"/>
              </a:ext>
            </a:extLst>
          </p:cNvPr>
          <p:cNvSpPr>
            <a:spLocks noChangeArrowheads="1"/>
          </p:cNvSpPr>
          <p:nvPr/>
        </p:nvSpPr>
        <p:spPr bwMode="auto">
          <a:xfrm>
            <a:off x="38128575" y="19278600"/>
            <a:ext cx="10734675" cy="6172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15000" tIns="315000" rIns="315000" bIns="315000"/>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GB" altLang="en-US" sz="3500" dirty="0">
                <a:solidFill>
                  <a:srgbClr val="501214"/>
                </a:solidFill>
                <a:latin typeface="Univers LT Std 75 Black" pitchFamily="-84" charset="0"/>
              </a:rPr>
              <a:t>References</a:t>
            </a:r>
          </a:p>
          <a:p>
            <a:pPr eaLnBrk="1" hangingPunct="1"/>
            <a:r>
              <a:rPr lang="en-US" altLang="en-US" sz="2100" dirty="0">
                <a:latin typeface="Univers LT Std 55" pitchFamily="-84" charset="0"/>
              </a:rPr>
              <a:t>Aslam, </a:t>
            </a:r>
            <a:r>
              <a:rPr lang="en-US" altLang="en-US" sz="2100" dirty="0" err="1">
                <a:latin typeface="Univers LT Std 55" pitchFamily="-84" charset="0"/>
              </a:rPr>
              <a:t>Sheraz</a:t>
            </a:r>
            <a:r>
              <a:rPr lang="en-US" altLang="en-US" sz="2100" dirty="0">
                <a:latin typeface="Univers LT Std 55" pitchFamily="-84" charset="0"/>
              </a:rPr>
              <a:t>, </a:t>
            </a:r>
            <a:r>
              <a:rPr lang="en-US" altLang="en-US" sz="2100" dirty="0" err="1">
                <a:latin typeface="Univers LT Std 55" pitchFamily="-84" charset="0"/>
              </a:rPr>
              <a:t>Herodotos</a:t>
            </a:r>
            <a:r>
              <a:rPr lang="en-US" altLang="en-US" sz="2100" dirty="0">
                <a:latin typeface="Univers LT Std 55" pitchFamily="-84" charset="0"/>
              </a:rPr>
              <a:t> </a:t>
            </a:r>
            <a:r>
              <a:rPr lang="en-US" altLang="en-US" sz="2100" dirty="0" err="1">
                <a:latin typeface="Univers LT Std 55" pitchFamily="-84" charset="0"/>
              </a:rPr>
              <a:t>Herodotou</a:t>
            </a:r>
            <a:r>
              <a:rPr lang="en-US" altLang="en-US" sz="2100" dirty="0">
                <a:latin typeface="Univers LT Std 55" pitchFamily="-84" charset="0"/>
              </a:rPr>
              <a:t>, Syed Muhammad Mohsin, Nadeem Javaid, Nouman Ashraf, and Shahzad Aslam. 2021. “A Survey on Deep Learning Methods for Power Load and Renewable Energy Forecasting in Smart Microgrids.” Renewable and Sustainable Energy Reviews 144 (July):110992. </a:t>
            </a:r>
            <a:r>
              <a:rPr lang="en-US" altLang="en-US" sz="2100" dirty="0">
                <a:latin typeface="Univers LT Std 55" pitchFamily="-84" charset="0"/>
                <a:hlinkClick r:id="rId4"/>
              </a:rPr>
              <a:t>https://doi.org/10.1016/j.rser.2021.110992</a:t>
            </a:r>
            <a:r>
              <a:rPr lang="en-US" altLang="en-US" sz="2100" dirty="0">
                <a:latin typeface="Univers LT Std 55" pitchFamily="-84" charset="0"/>
              </a:rPr>
              <a:t>.</a:t>
            </a:r>
          </a:p>
          <a:p>
            <a:pPr eaLnBrk="1" hangingPunct="1"/>
            <a:r>
              <a:rPr lang="en-US" altLang="en-US" sz="2100" dirty="0">
                <a:latin typeface="Univers LT Std 55" pitchFamily="-84" charset="0"/>
              </a:rPr>
              <a:t>Hussain, Anwar, Muhammad Rahman, and Junaid Alam Memon. 2016. “Forecasting Electricity Consumption in Pakistan: The Way Forward.” Energy Policy 90 (March):73–80. </a:t>
            </a:r>
            <a:r>
              <a:rPr lang="en-US" altLang="en-US" sz="2100" dirty="0">
                <a:latin typeface="Univers LT Std 55" pitchFamily="-84" charset="0"/>
                <a:hlinkClick r:id="rId5"/>
              </a:rPr>
              <a:t>https://doi.org/10.1016/j.enpol.2015.11.028</a:t>
            </a:r>
            <a:r>
              <a:rPr lang="en-US" altLang="en-US" sz="2100" dirty="0">
                <a:latin typeface="Univers LT Std 55" pitchFamily="-84" charset="0"/>
              </a:rPr>
              <a:t>.</a:t>
            </a:r>
          </a:p>
          <a:p>
            <a:pPr eaLnBrk="1" hangingPunct="1"/>
            <a:r>
              <a:rPr lang="en-US" altLang="en-US" sz="2100" dirty="0">
                <a:latin typeface="Univers LT Std 55" pitchFamily="-84" charset="0"/>
              </a:rPr>
              <a:t>Mat Daut, Mohammad Azhar, Mohammad </a:t>
            </a:r>
            <a:r>
              <a:rPr lang="en-US" altLang="en-US" sz="2100" dirty="0" err="1">
                <a:latin typeface="Univers LT Std 55" pitchFamily="-84" charset="0"/>
              </a:rPr>
              <a:t>Yusri</a:t>
            </a:r>
            <a:r>
              <a:rPr lang="en-US" altLang="en-US" sz="2100" dirty="0">
                <a:latin typeface="Univers LT Std 55" pitchFamily="-84" charset="0"/>
              </a:rPr>
              <a:t> Hassan, </a:t>
            </a:r>
            <a:r>
              <a:rPr lang="en-US" altLang="en-US" sz="2100" dirty="0" err="1">
                <a:latin typeface="Univers LT Std 55" pitchFamily="-84" charset="0"/>
              </a:rPr>
              <a:t>Hayati</a:t>
            </a:r>
            <a:r>
              <a:rPr lang="en-US" altLang="en-US" sz="2100" dirty="0">
                <a:latin typeface="Univers LT Std 55" pitchFamily="-84" charset="0"/>
              </a:rPr>
              <a:t> Abdullah, </a:t>
            </a:r>
            <a:r>
              <a:rPr lang="en-US" altLang="en-US" sz="2100" dirty="0" err="1">
                <a:latin typeface="Univers LT Std 55" pitchFamily="-84" charset="0"/>
              </a:rPr>
              <a:t>Hasimah</a:t>
            </a:r>
            <a:r>
              <a:rPr lang="en-US" altLang="en-US" sz="2100" dirty="0">
                <a:latin typeface="Univers LT Std 55" pitchFamily="-84" charset="0"/>
              </a:rPr>
              <a:t> Abdul Rahman, Md </a:t>
            </a:r>
            <a:r>
              <a:rPr lang="en-US" altLang="en-US" sz="2100" dirty="0" err="1">
                <a:latin typeface="Univers LT Std 55" pitchFamily="-84" charset="0"/>
              </a:rPr>
              <a:t>Pauzi</a:t>
            </a:r>
            <a:r>
              <a:rPr lang="en-US" altLang="en-US" sz="2100" dirty="0">
                <a:latin typeface="Univers LT Std 55" pitchFamily="-84" charset="0"/>
              </a:rPr>
              <a:t> Abdullah, and </a:t>
            </a:r>
            <a:r>
              <a:rPr lang="en-US" altLang="en-US" sz="2100" dirty="0" err="1">
                <a:latin typeface="Univers LT Std 55" pitchFamily="-84" charset="0"/>
              </a:rPr>
              <a:t>Faridah</a:t>
            </a:r>
            <a:r>
              <a:rPr lang="en-US" altLang="en-US" sz="2100" dirty="0">
                <a:latin typeface="Univers LT Std 55" pitchFamily="-84" charset="0"/>
              </a:rPr>
              <a:t> </a:t>
            </a:r>
            <a:r>
              <a:rPr lang="en-US" altLang="en-US" sz="2100" dirty="0" err="1">
                <a:latin typeface="Univers LT Std 55" pitchFamily="-84" charset="0"/>
              </a:rPr>
              <a:t>Hussin</a:t>
            </a:r>
            <a:r>
              <a:rPr lang="en-US" altLang="en-US" sz="2100" dirty="0">
                <a:latin typeface="Univers LT Std 55" pitchFamily="-84" charset="0"/>
              </a:rPr>
              <a:t>. 2017. “Building Electrical Energy Consumption Forecasting Analysis Using Conventional and Artificial Intelligence Methods: A Review.” Renewable and Sustainable Energy Reviews 70 (April):1108–18. </a:t>
            </a:r>
            <a:r>
              <a:rPr lang="en-US" altLang="en-US" sz="2100" dirty="0">
                <a:latin typeface="Univers LT Std 55" pitchFamily="-84" charset="0"/>
                <a:hlinkClick r:id="rId6"/>
              </a:rPr>
              <a:t>https://doi.org/10.1016/j.rser.2016.12.015</a:t>
            </a:r>
            <a:r>
              <a:rPr lang="en-US" altLang="en-US" sz="2100" dirty="0">
                <a:latin typeface="Univers LT Std 55" pitchFamily="-84" charset="0"/>
              </a:rPr>
              <a:t>.</a:t>
            </a:r>
          </a:p>
          <a:p>
            <a:pPr eaLnBrk="1" hangingPunct="1"/>
            <a:r>
              <a:rPr lang="en-US" altLang="en-US" sz="2100" dirty="0" err="1">
                <a:latin typeface="Univers LT Std 55" pitchFamily="-84" charset="0"/>
              </a:rPr>
              <a:t>Motyka,Marlene</a:t>
            </a:r>
            <a:r>
              <a:rPr lang="en-US" altLang="en-US" sz="2100" dirty="0">
                <a:latin typeface="Univers LT Std 55" pitchFamily="-84" charset="0"/>
              </a:rPr>
              <a:t>, Thomson, Jim, Hardin, Kate, and Amon, Carolyn. 2023. “2024 Renewable Energy Industry Outlook.” Deloitte Insights. December 4, 2023. </a:t>
            </a:r>
            <a:r>
              <a:rPr lang="en-US" altLang="en-US" sz="2100" dirty="0">
                <a:latin typeface="Univers LT Std 55" pitchFamily="-84" charset="0"/>
                <a:hlinkClick r:id="rId7"/>
              </a:rPr>
              <a:t>https://www2.deloitte.com/us/en/insights/industry/renewable-energy/renewable-energy-industry-outlook.html</a:t>
            </a:r>
            <a:r>
              <a:rPr lang="en-US" altLang="en-US" sz="2100" dirty="0">
                <a:latin typeface="Univers LT Std 55" pitchFamily="-84" charset="0"/>
              </a:rPr>
              <a:t>.</a:t>
            </a:r>
          </a:p>
          <a:p>
            <a:pPr eaLnBrk="1" hangingPunct="1"/>
            <a:endParaRPr lang="en-US" altLang="en-US" sz="2100" dirty="0">
              <a:latin typeface="Univers LT Std 55" pitchFamily="-84" charset="0"/>
            </a:endParaRPr>
          </a:p>
          <a:p>
            <a:pPr eaLnBrk="1" hangingPunct="1"/>
            <a:endParaRPr lang="en-US" altLang="en-US" sz="2450" dirty="0">
              <a:latin typeface="Univers LT Std 55" pitchFamily="-84" charset="0"/>
            </a:endParaRPr>
          </a:p>
        </p:txBody>
      </p:sp>
      <p:sp>
        <p:nvSpPr>
          <p:cNvPr id="13331" name="Rectangle 34">
            <a:extLst>
              <a:ext uri="{FF2B5EF4-FFF2-40B4-BE49-F238E27FC236}">
                <a16:creationId xmlns:a16="http://schemas.microsoft.com/office/drawing/2014/main" id="{BFB0C77A-E777-4591-A0A2-F552321A8EE5}"/>
              </a:ext>
            </a:extLst>
          </p:cNvPr>
          <p:cNvSpPr>
            <a:spLocks noChangeArrowheads="1"/>
          </p:cNvSpPr>
          <p:nvPr/>
        </p:nvSpPr>
        <p:spPr bwMode="auto">
          <a:xfrm>
            <a:off x="38109525" y="14401800"/>
            <a:ext cx="10734675" cy="4568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15000" tIns="315000" rIns="315000" bIns="315000"/>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GB" altLang="en-US" sz="3500" dirty="0">
                <a:solidFill>
                  <a:srgbClr val="501214"/>
                </a:solidFill>
                <a:latin typeface="Univers LT Std 75 Black" pitchFamily="-84" charset="0"/>
              </a:rPr>
              <a:t>Conclusion</a:t>
            </a:r>
          </a:p>
          <a:p>
            <a:pPr eaLnBrk="1" hangingPunct="1"/>
            <a:endParaRPr lang="en-US" altLang="en-US" sz="2450" dirty="0">
              <a:latin typeface="Univers LT Std 55" pitchFamily="-84" charset="0"/>
            </a:endParaRPr>
          </a:p>
          <a:p>
            <a:pPr eaLnBrk="1" hangingPunct="1"/>
            <a:r>
              <a:rPr lang="en-US" altLang="en-US" sz="2450" dirty="0">
                <a:latin typeface="Univers LT Std 55" pitchFamily="-84" charset="0"/>
              </a:rPr>
              <a:t>Based on the results, Holt's Winter Multiplicative model is the best model to forecast residential solar energy consumption since it has almost all the lowest error even though all the models underestimate residential solar energy consumption after 2021 with a big jump in 2022-2023 consumption. However, it may be hard to predict residential solar energy consumption accurately over long periods of time given that presidential administrations change every four years. Thus, solar energy consumption can increase higher than predicted or lower than predicted depending on administration changes. </a:t>
            </a:r>
          </a:p>
        </p:txBody>
      </p:sp>
      <p:sp>
        <p:nvSpPr>
          <p:cNvPr id="13332" name="Rectangle 52">
            <a:extLst>
              <a:ext uri="{FF2B5EF4-FFF2-40B4-BE49-F238E27FC236}">
                <a16:creationId xmlns:a16="http://schemas.microsoft.com/office/drawing/2014/main" id="{FD3DC64C-E4CE-4795-ACAD-25B9B24B3EB9}"/>
              </a:ext>
            </a:extLst>
          </p:cNvPr>
          <p:cNvSpPr>
            <a:spLocks noChangeArrowheads="1"/>
          </p:cNvSpPr>
          <p:nvPr/>
        </p:nvSpPr>
        <p:spPr bwMode="auto">
          <a:xfrm>
            <a:off x="38109525" y="4200525"/>
            <a:ext cx="10734675" cy="987758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15000" tIns="315000" rIns="315000" bIns="315000"/>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sz="3500" dirty="0">
                <a:latin typeface="Univers LT Std 75 Black" pitchFamily="-84" charset="0"/>
              </a:rPr>
              <a:t>Discussion</a:t>
            </a:r>
          </a:p>
          <a:p>
            <a:pPr eaLnBrk="1" hangingPunct="1"/>
            <a:endParaRPr lang="en-US" altLang="en-US" sz="2450" dirty="0">
              <a:latin typeface="Univers LT Std 55" pitchFamily="-84" charset="0"/>
            </a:endParaRPr>
          </a:p>
          <a:p>
            <a:pPr eaLnBrk="1" hangingPunct="1"/>
            <a:r>
              <a:rPr lang="en-US" altLang="en-US" sz="2450" dirty="0">
                <a:latin typeface="Univers LT Std 55" pitchFamily="-84" charset="0"/>
              </a:rPr>
              <a:t>The Holt’s Winters Multiplicative model is the most accurate for forecasting residential solar energy consumption compared to the other models because it considers multiplicative seasonality and lowest error metrics (Figure 2).</a:t>
            </a:r>
          </a:p>
          <a:p>
            <a:pPr eaLnBrk="1" hangingPunct="1"/>
            <a:endParaRPr lang="en-US" altLang="en-US" sz="2450" dirty="0">
              <a:latin typeface="Univers LT Std 55" pitchFamily="-84" charset="0"/>
            </a:endParaRPr>
          </a:p>
          <a:p>
            <a:pPr eaLnBrk="1" hangingPunct="1"/>
            <a:r>
              <a:rPr lang="en-US" altLang="en-US" sz="2450" dirty="0">
                <a:latin typeface="Univers LT Std 55" pitchFamily="-84" charset="0"/>
              </a:rPr>
              <a:t>However, all the models underestimated residential solar energy consumption after 2021, with a large increase in consumption between 2022-2023.</a:t>
            </a:r>
          </a:p>
          <a:p>
            <a:pPr eaLnBrk="1" hangingPunct="1"/>
            <a:endParaRPr lang="en-US" altLang="en-US" sz="2450" dirty="0">
              <a:latin typeface="Univers LT Std 55" pitchFamily="-84" charset="0"/>
            </a:endParaRPr>
          </a:p>
          <a:p>
            <a:pPr eaLnBrk="1" hangingPunct="1"/>
            <a:r>
              <a:rPr lang="en-US" altLang="en-US" sz="2450" dirty="0">
                <a:latin typeface="Univers LT Std 55" pitchFamily="-84" charset="0"/>
              </a:rPr>
              <a:t>This underestimation may be because President Biden signed into law an expansion of the Federal Tax Credit for Solar Photovoltaics in 2022. This expansion means residents who install residential solar PV systems will receive a 30% federal tax credit (“Solar Investment Tax Credit: What Changed?” 2022). The EIA also predicts that by the end of 2023, utility-scale solar installations will more than double compared to 2022 2022 (Motyka, Marlene et al. 2023). </a:t>
            </a:r>
          </a:p>
          <a:p>
            <a:pPr eaLnBrk="1" hangingPunct="1"/>
            <a:r>
              <a:rPr lang="en-US" altLang="en-US" sz="2450" dirty="0">
                <a:latin typeface="Univers LT Std 55" pitchFamily="-84" charset="0"/>
              </a:rPr>
              <a:t>2023). </a:t>
            </a:r>
          </a:p>
          <a:p>
            <a:pPr eaLnBrk="1" hangingPunct="1"/>
            <a:endParaRPr lang="en-US" altLang="en-US" sz="2450" dirty="0">
              <a:latin typeface="Univers LT Std 55" pitchFamily="-84" charset="0"/>
            </a:endParaRPr>
          </a:p>
          <a:p>
            <a:pPr eaLnBrk="1" hangingPunct="1"/>
            <a:r>
              <a:rPr lang="en-US" altLang="en-US" sz="2450" dirty="0">
                <a:latin typeface="Univers LT Std 55" pitchFamily="-84" charset="0"/>
              </a:rPr>
              <a:t>As more state governments and corporations push to have renewable energy portfolios and many state and federal governments pass laws to incentivize renewable energy, these could impact forecasts and may increase higher than predicted. However, changes in administration,  could lead to a decrease in renewable energy. For example, in 2025, the new presidential administration has focused on fossil fuels. Thus, it may be hard to accurately forecast residential solar energy over long periods of time. </a:t>
            </a:r>
          </a:p>
        </p:txBody>
      </p:sp>
      <p:sp>
        <p:nvSpPr>
          <p:cNvPr id="13333" name="Text Box 20">
            <a:extLst>
              <a:ext uri="{FF2B5EF4-FFF2-40B4-BE49-F238E27FC236}">
                <a16:creationId xmlns:a16="http://schemas.microsoft.com/office/drawing/2014/main" id="{6FD4090E-1F70-4166-BE1F-5236BC0BDE46}"/>
              </a:ext>
            </a:extLst>
          </p:cNvPr>
          <p:cNvSpPr txBox="1">
            <a:spLocks noChangeArrowheads="1"/>
          </p:cNvSpPr>
          <p:nvPr/>
        </p:nvSpPr>
        <p:spPr bwMode="auto">
          <a:xfrm>
            <a:off x="26372294" y="26598408"/>
            <a:ext cx="7800975" cy="900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r>
              <a:rPr lang="en-US" altLang="en-US" sz="1750" dirty="0">
                <a:latin typeface="Univers LT Std 55 Obl" pitchFamily="-84" charset="0"/>
              </a:rPr>
              <a:t>Table 1.</a:t>
            </a:r>
            <a:r>
              <a:rPr lang="en-AU" altLang="en-US" sz="1750" dirty="0">
                <a:latin typeface="Univers LT Std 55 Obl" pitchFamily="-84" charset="0"/>
              </a:rPr>
              <a:t> Errors for All Four Models.</a:t>
            </a:r>
          </a:p>
          <a:p>
            <a:pPr eaLnBrk="1" hangingPunct="1"/>
            <a:r>
              <a:rPr lang="en-AU" altLang="en-US" sz="1750" dirty="0">
                <a:latin typeface="Univers LT Std 55 Obl" pitchFamily="-84" charset="0"/>
              </a:rPr>
              <a:t>This table shows the ME, RMSE, MAE, MPE, MAPE, MASE, ACF1, </a:t>
            </a:r>
            <a:r>
              <a:rPr lang="en-AU" altLang="en-US" sz="1750" dirty="0" err="1">
                <a:latin typeface="Univers LT Std 55 Obl" pitchFamily="-84" charset="0"/>
              </a:rPr>
              <a:t>Theil.s.U</a:t>
            </a:r>
            <a:r>
              <a:rPr lang="en-AU" altLang="en-US" sz="1750" dirty="0">
                <a:latin typeface="Univers LT Std 55 Obl" pitchFamily="-84" charset="0"/>
              </a:rPr>
              <a:t> for Holt Winters, SARIMA, Neural Network and Ensemble Methods</a:t>
            </a:r>
            <a:endParaRPr lang="en-US" altLang="en-US" sz="1750" dirty="0">
              <a:latin typeface="Univers LT Std 55 Obl" pitchFamily="-84" charset="0"/>
            </a:endParaRPr>
          </a:p>
        </p:txBody>
      </p:sp>
      <p:sp>
        <p:nvSpPr>
          <p:cNvPr id="13334" name="Rectangle 33">
            <a:extLst>
              <a:ext uri="{FF2B5EF4-FFF2-40B4-BE49-F238E27FC236}">
                <a16:creationId xmlns:a16="http://schemas.microsoft.com/office/drawing/2014/main" id="{46B70F7A-751B-4360-9AE3-A112421B6405}"/>
              </a:ext>
            </a:extLst>
          </p:cNvPr>
          <p:cNvSpPr>
            <a:spLocks noChangeArrowheads="1"/>
          </p:cNvSpPr>
          <p:nvPr/>
        </p:nvSpPr>
        <p:spPr bwMode="auto">
          <a:xfrm>
            <a:off x="3062777" y="16840200"/>
            <a:ext cx="10558265" cy="1119815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15000" tIns="315000" rIns="315000" bIns="315000"/>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GB" altLang="en-US" sz="3500" dirty="0">
                <a:solidFill>
                  <a:srgbClr val="501214"/>
                </a:solidFill>
                <a:latin typeface="Univers LT Std 75 Black" pitchFamily="-84" charset="0"/>
              </a:rPr>
              <a:t>Introduction &amp; Significance</a:t>
            </a:r>
          </a:p>
          <a:p>
            <a:pPr eaLnBrk="1" hangingPunct="1">
              <a:spcBef>
                <a:spcPct val="50000"/>
              </a:spcBef>
            </a:pPr>
            <a:endParaRPr lang="en-GB" altLang="en-US" sz="3500" dirty="0">
              <a:solidFill>
                <a:srgbClr val="501214"/>
              </a:solidFill>
              <a:latin typeface="Univers LT Std 75 Black" pitchFamily="-84" charset="0"/>
            </a:endParaRPr>
          </a:p>
          <a:p>
            <a:pPr eaLnBrk="1" hangingPunct="1"/>
            <a:r>
              <a:rPr lang="en-US" altLang="en-US" sz="2450" dirty="0">
                <a:latin typeface="Univers LT Std 55" pitchFamily="-84" charset="0"/>
              </a:rPr>
              <a:t>Ensuring a sufficient supply of energy, particularly electric energy, is a critical priority worldwide due to its inability to be stored for large-scale use. Accurate electric load forecasting is vital in the energy sector as both overestimation and underestimation can lead to significant costs such as resource wastage (overestimation), and service failures and productivity loss (underestimation). </a:t>
            </a:r>
          </a:p>
          <a:p>
            <a:pPr eaLnBrk="1" hangingPunct="1"/>
            <a:endParaRPr lang="en-US" altLang="en-US" sz="2450" dirty="0">
              <a:latin typeface="Univers LT Std 55" pitchFamily="-84" charset="0"/>
            </a:endParaRPr>
          </a:p>
          <a:p>
            <a:pPr eaLnBrk="1" hangingPunct="1"/>
            <a:r>
              <a:rPr lang="en-US" altLang="en-US" sz="2450" dirty="0">
                <a:latin typeface="Univers LT Std 55" pitchFamily="-84" charset="0"/>
              </a:rPr>
              <a:t>Accurate forecasting for mid/long-term forecasting is challenging due to the nonlinear, multidimensional nature of electricity demand and unpredictable factors like structural breaks and weather patterns. However, it can help decide the construction of new generation facilities, and development of transmission and distribution systems. The development of models to improve long-term electric energy demand forecasting accuracy is still important in energy policy field (de Oliveira and </a:t>
            </a:r>
            <a:r>
              <a:rPr lang="en-US" altLang="en-US" sz="2450" dirty="0" err="1">
                <a:latin typeface="Univers LT Std 55" pitchFamily="-84" charset="0"/>
              </a:rPr>
              <a:t>Cyrino</a:t>
            </a:r>
            <a:r>
              <a:rPr lang="en-US" altLang="en-US" sz="2450" dirty="0">
                <a:latin typeface="Univers LT Std 55" pitchFamily="-84" charset="0"/>
              </a:rPr>
              <a:t> Oliveira 2018).  </a:t>
            </a:r>
          </a:p>
          <a:p>
            <a:pPr eaLnBrk="1" hangingPunct="1"/>
            <a:endParaRPr lang="en-US" altLang="en-US" sz="2450" dirty="0">
              <a:latin typeface="Univers LT Std 55" pitchFamily="-84" charset="0"/>
            </a:endParaRPr>
          </a:p>
          <a:p>
            <a:pPr eaLnBrk="1" hangingPunct="1"/>
            <a:r>
              <a:rPr lang="en-US" altLang="en-US" sz="2450" dirty="0">
                <a:latin typeface="Univers LT Std 55" pitchFamily="-84" charset="0"/>
              </a:rPr>
              <a:t>Moreover, because of large fluctuations in power generation of renewable sources such as solar and wind power, accurate forecasting is very important, and utility companies can provide surplus power from other sources of energy when renewable energy sources cannot meet the demand at certain times (Aslam et al. 2021). </a:t>
            </a:r>
          </a:p>
          <a:p>
            <a:pPr eaLnBrk="1" hangingPunct="1"/>
            <a:endParaRPr lang="en-US" altLang="en-US" sz="2450" dirty="0">
              <a:latin typeface="Univers LT Std 55" pitchFamily="-84" charset="0"/>
            </a:endParaRPr>
          </a:p>
        </p:txBody>
      </p:sp>
      <p:sp>
        <p:nvSpPr>
          <p:cNvPr id="13336" name="Text Box 22">
            <a:extLst>
              <a:ext uri="{FF2B5EF4-FFF2-40B4-BE49-F238E27FC236}">
                <a16:creationId xmlns:a16="http://schemas.microsoft.com/office/drawing/2014/main" id="{48EDF51A-487B-4018-8278-4F1487FA7475}"/>
              </a:ext>
            </a:extLst>
          </p:cNvPr>
          <p:cNvSpPr txBox="1">
            <a:spLocks noChangeArrowheads="1"/>
          </p:cNvSpPr>
          <p:nvPr/>
        </p:nvSpPr>
        <p:spPr bwMode="auto">
          <a:xfrm>
            <a:off x="14859000" y="25834922"/>
            <a:ext cx="9372120" cy="1664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57500" tIns="157500" rIns="157500" bIns="157500">
            <a:spAutoFit/>
          </a:bodyP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r>
              <a:rPr lang="en-US" altLang="en-US" sz="1750" dirty="0">
                <a:latin typeface="Univers LT Std 55 Obl" pitchFamily="-84" charset="0"/>
              </a:rPr>
              <a:t>Figure 1. Forecasts from Four Models Plotted Against Test and Train Data. This is a plot of the residential solar energy consumption from 1998 to 2023. The train set ( black) and the test data ( purple) are shown along with all four models, ( Ensemble Forecast(Red), Holt’s Winters Multiplicative (Yellow), Neural Network (Green) and SARIMA (blue)) that forecast residential solar energy consumption from2021 to 2023. </a:t>
            </a:r>
            <a:endParaRPr lang="en-AU" altLang="en-US" sz="1750" dirty="0">
              <a:latin typeface="Univers LT Std 55 Obl" pitchFamily="-84" charset="0"/>
            </a:endParaRPr>
          </a:p>
        </p:txBody>
      </p:sp>
      <p:sp>
        <p:nvSpPr>
          <p:cNvPr id="13337" name="Text Box 22">
            <a:extLst>
              <a:ext uri="{FF2B5EF4-FFF2-40B4-BE49-F238E27FC236}">
                <a16:creationId xmlns:a16="http://schemas.microsoft.com/office/drawing/2014/main" id="{A357AF19-4604-458F-ABC5-B44CDEC19275}"/>
              </a:ext>
            </a:extLst>
          </p:cNvPr>
          <p:cNvSpPr txBox="1">
            <a:spLocks noChangeArrowheads="1"/>
          </p:cNvSpPr>
          <p:nvPr/>
        </p:nvSpPr>
        <p:spPr bwMode="auto">
          <a:xfrm>
            <a:off x="34173269" y="13537116"/>
            <a:ext cx="2575402" cy="4896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57500" tIns="157500" rIns="157500" bIns="157500">
            <a:spAutoFit/>
          </a:bodyP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r>
              <a:rPr lang="en-US" altLang="en-US" sz="1750" dirty="0">
                <a:latin typeface="Univers LT Std 55 Obl" pitchFamily="-84" charset="0"/>
              </a:rPr>
              <a:t>Figure 2. Forecasts from Four Models Plotted Against Test Data. This is a plot of the residential solar energy consumption from 2021 to 2023. The test data ( purple) is shown along with all four models, ( Ensemble Forecast(Red), Holt’s Winters Multiplicative (Yellow), Neural Network (Green) and SARIMA (blue)) that forecast residential solar energy consumption from 2021 to 2023..</a:t>
            </a:r>
            <a:endParaRPr lang="en-AU" altLang="en-US" sz="1750" dirty="0">
              <a:latin typeface="Univers LT Std 55 Obl" pitchFamily="-84" charset="0"/>
            </a:endParaRPr>
          </a:p>
        </p:txBody>
      </p:sp>
      <p:pic>
        <p:nvPicPr>
          <p:cNvPr id="3" name="Google Shape;126;p16">
            <a:extLst>
              <a:ext uri="{FF2B5EF4-FFF2-40B4-BE49-F238E27FC236}">
                <a16:creationId xmlns:a16="http://schemas.microsoft.com/office/drawing/2014/main" id="{1C26A6E3-FF83-E6F0-FBE2-05DC6421449E}"/>
              </a:ext>
            </a:extLst>
          </p:cNvPr>
          <p:cNvPicPr preferRelativeResize="0"/>
          <p:nvPr/>
        </p:nvPicPr>
        <p:blipFill>
          <a:blip r:embed="rId8">
            <a:alphaModFix/>
          </a:blip>
          <a:stretch>
            <a:fillRect/>
          </a:stretch>
        </p:blipFill>
        <p:spPr>
          <a:xfrm>
            <a:off x="39090600" y="25661337"/>
            <a:ext cx="8274289" cy="1306126"/>
          </a:xfrm>
          <a:prstGeom prst="rect">
            <a:avLst/>
          </a:prstGeom>
          <a:noFill/>
          <a:ln>
            <a:noFill/>
          </a:ln>
        </p:spPr>
      </p:pic>
      <p:pic>
        <p:nvPicPr>
          <p:cNvPr id="8" name="Picture 7" descr="A screenshot of a computer&#10;&#10;Description automatically generated">
            <a:extLst>
              <a:ext uri="{FF2B5EF4-FFF2-40B4-BE49-F238E27FC236}">
                <a16:creationId xmlns:a16="http://schemas.microsoft.com/office/drawing/2014/main" id="{47262109-7400-B853-025F-D9857F3742EE}"/>
              </a:ext>
            </a:extLst>
          </p:cNvPr>
          <p:cNvPicPr>
            <a:picLocks noChangeAspect="1"/>
          </p:cNvPicPr>
          <p:nvPr/>
        </p:nvPicPr>
        <p:blipFill>
          <a:blip r:embed="rId9"/>
          <a:stretch>
            <a:fillRect/>
          </a:stretch>
        </p:blipFill>
        <p:spPr>
          <a:xfrm>
            <a:off x="26280884" y="24940043"/>
            <a:ext cx="9331484" cy="1442588"/>
          </a:xfrm>
          <a:prstGeom prst="rect">
            <a:avLst/>
          </a:prstGeom>
        </p:spPr>
      </p:pic>
      <p:pic>
        <p:nvPicPr>
          <p:cNvPr id="10" name="Picture 9" descr="A graph of different types of lines&#10;&#10;Description automatically generated with medium confidence">
            <a:extLst>
              <a:ext uri="{FF2B5EF4-FFF2-40B4-BE49-F238E27FC236}">
                <a16:creationId xmlns:a16="http://schemas.microsoft.com/office/drawing/2014/main" id="{0D5141FD-AC4A-10DD-E6D3-C866E055B92B}"/>
              </a:ext>
            </a:extLst>
          </p:cNvPr>
          <p:cNvPicPr>
            <a:picLocks noChangeAspect="1"/>
          </p:cNvPicPr>
          <p:nvPr/>
        </p:nvPicPr>
        <p:blipFill>
          <a:blip r:embed="rId10"/>
          <a:stretch>
            <a:fillRect/>
          </a:stretch>
        </p:blipFill>
        <p:spPr>
          <a:xfrm>
            <a:off x="26146054" y="19317158"/>
            <a:ext cx="7229546" cy="5302229"/>
          </a:xfrm>
          <a:prstGeom prst="rect">
            <a:avLst/>
          </a:prstGeom>
        </p:spPr>
      </p:pic>
      <p:pic>
        <p:nvPicPr>
          <p:cNvPr id="11" name="Picture 10" descr="A graph showing a graph of a number of data&#10;&#10;AI-generated content may be incorrect.">
            <a:extLst>
              <a:ext uri="{FF2B5EF4-FFF2-40B4-BE49-F238E27FC236}">
                <a16:creationId xmlns:a16="http://schemas.microsoft.com/office/drawing/2014/main" id="{C05DB597-83DD-FCE7-E135-5C5E5074E3D3}"/>
              </a:ext>
            </a:extLst>
          </p:cNvPr>
          <p:cNvPicPr>
            <a:picLocks noChangeAspect="1"/>
          </p:cNvPicPr>
          <p:nvPr/>
        </p:nvPicPr>
        <p:blipFill>
          <a:blip r:embed="rId11"/>
          <a:stretch>
            <a:fillRect/>
          </a:stretch>
        </p:blipFill>
        <p:spPr>
          <a:xfrm>
            <a:off x="14501795" y="18470939"/>
            <a:ext cx="9729325" cy="6859117"/>
          </a:xfrm>
          <a:prstGeom prst="rect">
            <a:avLst/>
          </a:prstGeom>
        </p:spPr>
      </p:pic>
      <p:pic>
        <p:nvPicPr>
          <p:cNvPr id="13" name="Picture 12" descr="A graph of different colored lines&#10;&#10;AI-generated content may be incorrect.">
            <a:extLst>
              <a:ext uri="{FF2B5EF4-FFF2-40B4-BE49-F238E27FC236}">
                <a16:creationId xmlns:a16="http://schemas.microsoft.com/office/drawing/2014/main" id="{E508A973-2A41-23AD-74DB-8E16E2A29666}"/>
              </a:ext>
            </a:extLst>
          </p:cNvPr>
          <p:cNvPicPr>
            <a:picLocks noChangeAspect="1"/>
          </p:cNvPicPr>
          <p:nvPr/>
        </p:nvPicPr>
        <p:blipFill>
          <a:blip r:embed="rId12"/>
          <a:stretch>
            <a:fillRect/>
          </a:stretch>
        </p:blipFill>
        <p:spPr>
          <a:xfrm>
            <a:off x="25971098" y="13030200"/>
            <a:ext cx="8072886" cy="569133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9862"/>
    </mc:Choice>
    <mc:Fallback xmlns="">
      <p:transition spd="slow" advTm="9862"/>
    </mc:Fallback>
  </mc:AlternateContent>
  <p:extLst>
    <p:ext uri="{6950BFC3-D8DA-4A85-94F7-54DA5524770B}">
      <p188:commentRel xmlns:p188="http://schemas.microsoft.com/office/powerpoint/2018/8/main" r:id="rId3"/>
    </p:ext>
  </p:extLst>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{D4612B4C-5B1F-8849-8C7F-EFB6EF7B80C5}tf16401369</Template>
  <TotalTime>8344</TotalTime>
  <Words>1816</Words>
  <Application>Microsoft Office PowerPoint</Application>
  <PresentationFormat>Custom</PresentationFormat>
  <Paragraphs>71</Paragraphs>
  <Slides>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vt:i4>
      </vt:variant>
    </vt:vector>
  </HeadingPairs>
  <TitlesOfParts>
    <vt:vector size="11" baseType="lpstr">
      <vt:lpstr>Arial</vt:lpstr>
      <vt:lpstr>Calibri</vt:lpstr>
      <vt:lpstr>Calibri Light</vt:lpstr>
      <vt:lpstr>Rockwell</vt:lpstr>
      <vt:lpstr>Univers LT Std 45 Light</vt:lpstr>
      <vt:lpstr>Univers LT Std 55</vt:lpstr>
      <vt:lpstr>Univers LT Std 55 Obl</vt:lpstr>
      <vt:lpstr>Univers LT Std 75 Black</vt:lpstr>
      <vt:lpstr>Wingdings</vt:lpstr>
      <vt:lpstr>Atlas</vt:lpstr>
      <vt:lpstr>PowerPoint Presentation</vt:lpstr>
    </vt:vector>
  </TitlesOfParts>
  <Manager/>
  <Company>University of Illinois at Urbana-Champaign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template v1</dc:title>
  <dc:subject/>
  <dc:creator>Creative Services at Public Affairs</dc:creator>
  <cp:keywords/>
  <dc:description/>
  <cp:lastModifiedBy>Anita Gee</cp:lastModifiedBy>
  <cp:revision>176</cp:revision>
  <cp:lastPrinted>2014-09-12T17:11:51Z</cp:lastPrinted>
  <dcterms:created xsi:type="dcterms:W3CDTF">2009-06-18T18:05:32Z</dcterms:created>
  <dcterms:modified xsi:type="dcterms:W3CDTF">2025-03-05T14:26:41Z</dcterms:modified>
  <cp:category/>
</cp:coreProperties>
</file>