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  <p:sldMasterId id="2147483690" r:id="rId2"/>
    <p:sldMasterId id="2147483696" r:id="rId3"/>
  </p:sldMasterIdLst>
  <p:notesMasterIdLst>
    <p:notesMasterId r:id="rId15"/>
  </p:notesMasterIdLst>
  <p:sldIdLst>
    <p:sldId id="256" r:id="rId4"/>
    <p:sldId id="292" r:id="rId5"/>
    <p:sldId id="310" r:id="rId6"/>
    <p:sldId id="311" r:id="rId7"/>
    <p:sldId id="312" r:id="rId8"/>
    <p:sldId id="316" r:id="rId9"/>
    <p:sldId id="313" r:id="rId10"/>
    <p:sldId id="314" r:id="rId11"/>
    <p:sldId id="315" r:id="rId12"/>
    <p:sldId id="317" r:id="rId13"/>
    <p:sldId id="309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4">
          <p15:clr>
            <a:srgbClr val="A4A3A4"/>
          </p15:clr>
        </p15:guide>
        <p15:guide id="2" orient="horz" pos="4156">
          <p15:clr>
            <a:srgbClr val="A4A3A4"/>
          </p15:clr>
        </p15:guide>
        <p15:guide id="3" orient="horz" pos="4065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orient="horz" pos="1162">
          <p15:clr>
            <a:srgbClr val="A4A3A4"/>
          </p15:clr>
        </p15:guide>
        <p15:guide id="6" pos="158">
          <p15:clr>
            <a:srgbClr val="A4A3A4"/>
          </p15:clr>
        </p15:guide>
        <p15:guide id="7" pos="5615">
          <p15:clr>
            <a:srgbClr val="A4A3A4"/>
          </p15:clr>
        </p15:guide>
        <p15:guide id="8" pos="4967">
          <p15:clr>
            <a:srgbClr val="A4A3A4"/>
          </p15:clr>
        </p15:guide>
        <p15:guide id="9" pos="11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CD23"/>
    <a:srgbClr val="DA4D5C"/>
    <a:srgbClr val="ED2B42"/>
    <a:srgbClr val="FCDB95"/>
    <a:srgbClr val="DCDDDE"/>
    <a:srgbClr val="009900"/>
    <a:srgbClr val="0000CC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3" autoAdjust="0"/>
    <p:restoredTop sz="80404" autoAdjust="0"/>
  </p:normalViewPr>
  <p:slideViewPr>
    <p:cSldViewPr>
      <p:cViewPr varScale="1">
        <p:scale>
          <a:sx n="122" d="100"/>
          <a:sy n="122" d="100"/>
        </p:scale>
        <p:origin x="-1136" y="-104"/>
      </p:cViewPr>
      <p:guideLst>
        <p:guide orient="horz" pos="164"/>
        <p:guide orient="horz" pos="4156"/>
        <p:guide orient="horz" pos="4065"/>
        <p:guide orient="horz" pos="799"/>
        <p:guide orient="horz" pos="1162"/>
        <p:guide pos="158"/>
        <p:guide pos="5615"/>
        <p:guide pos="4967"/>
        <p:guide pos="11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67AC849-19F6-4005-B03B-2E5B11541F5D}" type="datetimeFigureOut">
              <a:rPr lang="en-US"/>
              <a:pPr>
                <a:defRPr/>
              </a:pPr>
              <a:t>7/10/15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A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F095C4C-A269-498F-B608-25A42E521BF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9208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615442F-588A-4C2C-9CD0-BAB78264B88C}" type="slidenum">
              <a:rPr lang="en-AU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12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 userDrawn="1"/>
        </p:nvSpPr>
        <p:spPr bwMode="black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 userDrawn="1"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ltGray">
          <a:xfrm>
            <a:off x="1071563" y="0"/>
            <a:ext cx="8072437" cy="5786438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56332" name="Title Placeholder 1"/>
          <p:cNvSpPr>
            <a:spLocks noGrp="1"/>
          </p:cNvSpPr>
          <p:nvPr>
            <p:ph type="ctrTitle"/>
          </p:nvPr>
        </p:nvSpPr>
        <p:spPr bwMode="black">
          <a:xfrm>
            <a:off x="1331913" y="260350"/>
            <a:ext cx="7581900" cy="1081088"/>
          </a:xfrm>
        </p:spPr>
        <p:txBody>
          <a:bodyPr/>
          <a:lstStyle>
            <a:lvl1pPr algn="l">
              <a:lnSpc>
                <a:spcPct val="90000"/>
              </a:lnSpc>
              <a:defRPr sz="36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56333" name="Text Placeholder 2"/>
          <p:cNvSpPr>
            <a:spLocks noGrp="1"/>
          </p:cNvSpPr>
          <p:nvPr>
            <p:ph type="subTitle" idx="1"/>
          </p:nvPr>
        </p:nvSpPr>
        <p:spPr bwMode="black">
          <a:xfrm>
            <a:off x="1331913" y="1341438"/>
            <a:ext cx="7581900" cy="503237"/>
          </a:xfrm>
        </p:spPr>
        <p:txBody>
          <a:bodyPr lIns="90000"/>
          <a:lstStyle>
            <a:lvl1pPr marL="0" indent="0">
              <a:buFont typeface="Arial" charset="0"/>
              <a:buNone/>
              <a:defRPr/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ltGray">
          <a:xfrm>
            <a:off x="1071563" y="4200525"/>
            <a:ext cx="2303462" cy="2303463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grpSp>
        <p:nvGrpSpPr>
          <p:cNvPr id="56335" name="Group 20"/>
          <p:cNvGrpSpPr>
            <a:grpSpLocks/>
          </p:cNvGrpSpPr>
          <p:nvPr userDrawn="1"/>
        </p:nvGrpSpPr>
        <p:grpSpPr bwMode="auto">
          <a:xfrm>
            <a:off x="261938" y="5715000"/>
            <a:ext cx="1612900" cy="788988"/>
            <a:chOff x="261938" y="5715016"/>
            <a:chExt cx="1612106" cy="789289"/>
          </a:xfrm>
        </p:grpSpPr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56337" name="Picture 17" descr="USY_MB1_rgb_Reversed_Standard_Logo.pn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Rectangle 18"/>
          <p:cNvSpPr/>
          <p:nvPr userDrawn="1"/>
        </p:nvSpPr>
        <p:spPr>
          <a:xfrm>
            <a:off x="1090613" y="4219575"/>
            <a:ext cx="2266950" cy="822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charset="0"/>
              <a:buNone/>
            </a:pPr>
            <a:r>
              <a:rPr lang="en-US" sz="1200"/>
              <a:t>FACULTY OF</a:t>
            </a:r>
            <a:br>
              <a:rPr lang="en-US" sz="1200"/>
            </a:br>
            <a:r>
              <a:rPr lang="en-US" sz="1200"/>
              <a:t>ENGINEERING &amp;</a:t>
            </a:r>
            <a:br>
              <a:rPr lang="en-US" sz="1200"/>
            </a:br>
            <a:r>
              <a:rPr lang="en-US" sz="1200"/>
              <a:t>INFORMATION TECHNOLOGIES</a:t>
            </a:r>
          </a:p>
        </p:txBody>
      </p:sp>
    </p:spTree>
  </p:cSld>
  <p:clrMapOvr>
    <a:masterClrMapping/>
  </p:clrMapOvr>
  <p:transition xmlns:p14="http://schemas.microsoft.com/office/powerpoint/2010/main">
    <p:pull dir="r"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1E4C1B-89FA-4762-B603-3FB06F7CFCC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428625"/>
            <a:ext cx="2165350" cy="602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28625"/>
            <a:ext cx="6345238" cy="602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3A4029-3F5F-424F-BEA0-687F10274E0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76" name="Picture 9" descr="lecture_theatre.jpg"/>
          <p:cNvPicPr>
            <a:picLocks noChangeAspect="1"/>
          </p:cNvPicPr>
          <p:nvPr userDrawn="1"/>
        </p:nvPicPr>
        <p:blipFill>
          <a:blip r:embed="rId2" cstate="print"/>
          <a:srcRect l="12701" t="6534" r="6001" b="13710"/>
          <a:stretch>
            <a:fillRect/>
          </a:stretch>
        </p:blipFill>
        <p:spPr bwMode="auto">
          <a:xfrm>
            <a:off x="0" y="3357563"/>
            <a:ext cx="9142413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 userDrawn="1"/>
        </p:nvSpPr>
        <p:spPr bwMode="ltGray">
          <a:xfrm>
            <a:off x="0" y="0"/>
            <a:ext cx="9144000" cy="3429000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62473" name="Title Placeholder 1"/>
          <p:cNvSpPr>
            <a:spLocks noGrp="1"/>
          </p:cNvSpPr>
          <p:nvPr>
            <p:ph type="ctrTitle"/>
          </p:nvPr>
        </p:nvSpPr>
        <p:spPr bwMode="black">
          <a:xfrm>
            <a:off x="250825" y="260350"/>
            <a:ext cx="8662988" cy="1081088"/>
          </a:xfrm>
        </p:spPr>
        <p:txBody>
          <a:bodyPr/>
          <a:lstStyle>
            <a:lvl1pPr algn="l">
              <a:lnSpc>
                <a:spcPct val="90000"/>
              </a:lnSpc>
              <a:defRPr sz="36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62474" name="Text Placeholder 2"/>
          <p:cNvSpPr>
            <a:spLocks noGrp="1"/>
          </p:cNvSpPr>
          <p:nvPr>
            <p:ph type="subTitle" idx="1"/>
          </p:nvPr>
        </p:nvSpPr>
        <p:spPr bwMode="black">
          <a:xfrm>
            <a:off x="250825" y="1341438"/>
            <a:ext cx="8662988" cy="503237"/>
          </a:xfrm>
        </p:spPr>
        <p:txBody>
          <a:bodyPr lIns="90000"/>
          <a:lstStyle>
            <a:lvl1pPr marL="0" indent="0">
              <a:buFont typeface="Arial" charset="0"/>
              <a:buNone/>
              <a:defRPr/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invGray">
          <a:xfrm>
            <a:off x="1071563" y="4200525"/>
            <a:ext cx="2303462" cy="2303463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grpSp>
        <p:nvGrpSpPr>
          <p:cNvPr id="62484" name="Group 20"/>
          <p:cNvGrpSpPr>
            <a:grpSpLocks/>
          </p:cNvGrpSpPr>
          <p:nvPr userDrawn="1"/>
        </p:nvGrpSpPr>
        <p:grpSpPr bwMode="auto">
          <a:xfrm>
            <a:off x="261938" y="5715000"/>
            <a:ext cx="1612900" cy="788988"/>
            <a:chOff x="261938" y="5715016"/>
            <a:chExt cx="1612106" cy="789289"/>
          </a:xfrm>
        </p:grpSpPr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2486" name="Picture 17" descr="USY_MB1_rgb_Reversed_Standard_Logo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Rectangle 18"/>
          <p:cNvSpPr/>
          <p:nvPr userDrawn="1"/>
        </p:nvSpPr>
        <p:spPr>
          <a:xfrm>
            <a:off x="1090613" y="4219575"/>
            <a:ext cx="2266950" cy="822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charset="0"/>
              <a:buNone/>
            </a:pPr>
            <a:r>
              <a:rPr lang="en-US" sz="1200"/>
              <a:t>FACULTY OF</a:t>
            </a:r>
            <a:br>
              <a:rPr lang="en-US" sz="1200"/>
            </a:br>
            <a:r>
              <a:rPr lang="en-US" sz="1200"/>
              <a:t>ENGINEERING &amp;</a:t>
            </a:r>
            <a:br>
              <a:rPr lang="en-US" sz="1200"/>
            </a:br>
            <a:r>
              <a:rPr lang="en-US" sz="1200"/>
              <a:t>INFORMATION TECHNOLOGIES</a:t>
            </a:r>
          </a:p>
        </p:txBody>
      </p:sp>
    </p:spTree>
  </p:cSld>
  <p:clrMapOvr>
    <a:masterClrMapping/>
  </p:clrMapOvr>
  <p:transition xmlns:p14="http://schemas.microsoft.com/office/powerpoint/2010/main">
    <p:pull dir="r"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AB187F-3B88-431B-B2AC-0056425A5D8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2B3CDA-1FF0-4D37-8902-D7DA16A4493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57313"/>
            <a:ext cx="42545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357313"/>
            <a:ext cx="4256088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F93DF4C-0FAF-44E1-AF80-F5F32603DC9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0B5EB9-22FA-4548-967D-4FA52B89D91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C4702A-60D6-4C6B-BD8F-D89A4C94729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A4E9A1-3F59-4AD6-AD24-F90C9461FA7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3F91DA-57B7-4138-B53F-CABB7A35EDD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5C958E-F62C-4427-BED2-9F2AD66C62E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A3C57-EF48-4F40-A532-BA73F249FBA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0F2067-C36F-4EF5-B99D-9752818D0A1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428625"/>
            <a:ext cx="2165350" cy="602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28625"/>
            <a:ext cx="6345238" cy="602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368ECD-2EE0-45EB-B94C-41C290E034E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ltGray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white">
          <a:xfrm flipH="1">
            <a:off x="0" y="5715000"/>
            <a:ext cx="91440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68617" name="Title Placeholder 1"/>
          <p:cNvSpPr>
            <a:spLocks noGrp="1"/>
          </p:cNvSpPr>
          <p:nvPr>
            <p:ph type="ctrTitle"/>
          </p:nvPr>
        </p:nvSpPr>
        <p:spPr bwMode="black">
          <a:xfrm>
            <a:off x="250825" y="1844675"/>
            <a:ext cx="7634288" cy="792163"/>
          </a:xfrm>
        </p:spPr>
        <p:txBody>
          <a:bodyPr anchor="ctr"/>
          <a:lstStyle>
            <a:lvl1pPr algn="l">
              <a:defRPr sz="28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68627" name="Rectangle 19"/>
          <p:cNvSpPr>
            <a:spLocks noGrp="1" noChangeArrowheads="1"/>
          </p:cNvSpPr>
          <p:nvPr>
            <p:ph type="subTitle" sz="quarter" idx="1"/>
          </p:nvPr>
        </p:nvSpPr>
        <p:spPr bwMode="black">
          <a:xfrm>
            <a:off x="7885113" y="1844675"/>
            <a:ext cx="1028700" cy="792163"/>
          </a:xfrm>
        </p:spPr>
        <p:txBody>
          <a:bodyPr lIns="91440"/>
          <a:lstStyle>
            <a:lvl1pPr marL="0" indent="0" algn="r">
              <a:buFont typeface="Arial" charset="0"/>
              <a:buNone/>
              <a:defRPr sz="4000" b="1"/>
            </a:lvl1pPr>
          </a:lstStyle>
          <a:p>
            <a:r>
              <a:rPr lang="en-AU"/>
              <a:t>#</a:t>
            </a: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invGray">
          <a:xfrm>
            <a:off x="854075" y="5248275"/>
            <a:ext cx="1360488" cy="1358900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grpSp>
        <p:nvGrpSpPr>
          <p:cNvPr id="68636" name="Group 14"/>
          <p:cNvGrpSpPr>
            <a:grpSpLocks/>
          </p:cNvGrpSpPr>
          <p:nvPr userDrawn="1"/>
        </p:nvGrpSpPr>
        <p:grpSpPr bwMode="auto">
          <a:xfrm>
            <a:off x="223838" y="5967413"/>
            <a:ext cx="1268412" cy="639762"/>
            <a:chOff x="261938" y="5715016"/>
            <a:chExt cx="1612106" cy="789289"/>
          </a:xfrm>
        </p:grpSpPr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8638" name="Picture 18" descr="USY_MB1_rgb_Reversed_Standard_Logo.pn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xmlns:p14="http://schemas.microsoft.com/office/powerpoint/2010/main">
    <p:pull dir="r"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21748F-8A5B-4697-976E-C4F001CCC4C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C09E00-CBCC-4CFA-84B7-D67B9FA142C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57313"/>
            <a:ext cx="42545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357313"/>
            <a:ext cx="4256088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464BF4-A777-42CB-A0EC-4AB935B0A42E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F71BE3-0BB0-49DF-83B9-EEAE90C8517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B2881D-72A9-4693-AC14-73A61867298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215E4B-A19F-40DB-B0C1-1876FFF5B0B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88EBFD-2719-4D5B-876A-23461AAFC24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53BE9A-29C3-4007-A896-9BB9E489849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91422E-0723-4865-A87B-86F503C7374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D3FCD4-9CFD-4429-BCC7-475FAFE3E30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428625"/>
            <a:ext cx="2165350" cy="602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28625"/>
            <a:ext cx="6345238" cy="602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CBE89-3739-4BC8-9ABD-E7EE1B42583E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57313"/>
            <a:ext cx="42545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357313"/>
            <a:ext cx="4256088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D5713E-7A65-426C-8722-E41458A6066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49C794-EA7E-45BB-A3B3-2C2DF2585BB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3C56F3-CB51-44FC-B5BD-A13B9C64DB2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34665D-04FA-42E6-97B2-B78037A2A84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786BFA-43B5-4915-91D5-D9EABB71ABF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04B6A7-9496-437D-8CDE-1F297D3DA6E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ltGray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55299" name="Title Placeholder 1"/>
          <p:cNvSpPr>
            <a:spLocks noGrp="1"/>
          </p:cNvSpPr>
          <p:nvPr>
            <p:ph type="title"/>
          </p:nvPr>
        </p:nvSpPr>
        <p:spPr bwMode="auto">
          <a:xfrm>
            <a:off x="1873250" y="428625"/>
            <a:ext cx="70405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TITLE, FONT IN ARIAL 24PT  [1 line only]</a:t>
            </a:r>
            <a:endParaRPr lang="en-AU" smtClean="0"/>
          </a:p>
        </p:txBody>
      </p:sp>
      <p:sp>
        <p:nvSpPr>
          <p:cNvPr id="553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357313"/>
            <a:ext cx="8662988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4575" y="6586538"/>
            <a:ext cx="249238" cy="2143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CE1126"/>
                </a:solidFill>
              </a:defRPr>
            </a:lvl1pPr>
          </a:lstStyle>
          <a:p>
            <a:fld id="{F4F90A38-9A51-4D76-9442-14E5AF6AE74C}" type="slidenum">
              <a:rPr lang="en-AU"/>
              <a:pPr/>
              <a:t>‹#›</a:t>
            </a:fld>
            <a:endParaRPr lang="en-AU"/>
          </a:p>
        </p:txBody>
      </p: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250825" y="6575425"/>
            <a:ext cx="8678863" cy="0"/>
          </a:xfrm>
          <a:prstGeom prst="line">
            <a:avLst/>
          </a:prstGeom>
          <a:noFill/>
          <a:ln w="28575" algn="ctr">
            <a:solidFill>
              <a:srgbClr val="CE1126"/>
            </a:solidFill>
            <a:round/>
            <a:headEnd/>
            <a:tailEnd/>
          </a:ln>
        </p:spPr>
      </p:cxnSp>
      <p:grpSp>
        <p:nvGrpSpPr>
          <p:cNvPr id="55306" name="Group 10"/>
          <p:cNvGrpSpPr>
            <a:grpSpLocks/>
          </p:cNvGrpSpPr>
          <p:nvPr/>
        </p:nvGrpSpPr>
        <p:grpSpPr bwMode="auto">
          <a:xfrm>
            <a:off x="250825" y="260350"/>
            <a:ext cx="1611313" cy="788988"/>
            <a:chOff x="261938" y="5715016"/>
            <a:chExt cx="1612106" cy="789289"/>
          </a:xfrm>
        </p:grpSpPr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55308" name="Picture 12" descr="USY_MB1_rgb_Reversed_Standard_Logo.png"/>
            <p:cNvPicPr>
              <a:picLocks noChangeAspect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xmlns:p14="http://schemas.microsoft.com/office/powerpoint/2010/main">
    <p:pull dir="r"/>
  </p:transition>
  <p:hf hdr="0" ftr="0" dt="0"/>
  <p:txStyles>
    <p:titleStyle>
      <a:lvl1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74625" indent="-174625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2pPr>
      <a:lvl3pPr marL="53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717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4pPr>
      <a:lvl5pPr marL="8953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5pPr>
      <a:lvl6pPr marL="1352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6pPr>
      <a:lvl7pPr marL="180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7pPr>
      <a:lvl8pPr marL="22669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8pPr>
      <a:lvl9pPr marL="27241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ltGray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61443" name="Title Placeholder 1"/>
          <p:cNvSpPr>
            <a:spLocks noGrp="1"/>
          </p:cNvSpPr>
          <p:nvPr>
            <p:ph type="title"/>
          </p:nvPr>
        </p:nvSpPr>
        <p:spPr bwMode="auto">
          <a:xfrm>
            <a:off x="1873250" y="428625"/>
            <a:ext cx="70405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TITLE, FONT IN ARIAL 24PT  [1 line only]</a:t>
            </a:r>
            <a:endParaRPr lang="en-AU" smtClean="0"/>
          </a:p>
        </p:txBody>
      </p:sp>
      <p:sp>
        <p:nvSpPr>
          <p:cNvPr id="6144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357313"/>
            <a:ext cx="8662988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4575" y="6586538"/>
            <a:ext cx="249238" cy="2143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CE1126"/>
                </a:solidFill>
              </a:defRPr>
            </a:lvl1pPr>
          </a:lstStyle>
          <a:p>
            <a:fld id="{4FA1396B-571C-4F99-A55A-A349256ED496}" type="slidenum">
              <a:rPr lang="en-AU"/>
              <a:pPr/>
              <a:t>‹#›</a:t>
            </a:fld>
            <a:endParaRPr lang="en-AU"/>
          </a:p>
        </p:txBody>
      </p: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250825" y="6575425"/>
            <a:ext cx="8678863" cy="0"/>
          </a:xfrm>
          <a:prstGeom prst="line">
            <a:avLst/>
          </a:prstGeom>
          <a:noFill/>
          <a:ln w="28575" algn="ctr">
            <a:solidFill>
              <a:srgbClr val="CE1126"/>
            </a:solidFill>
            <a:round/>
            <a:headEnd/>
            <a:tailEnd/>
          </a:ln>
        </p:spPr>
      </p:cxnSp>
      <p:grpSp>
        <p:nvGrpSpPr>
          <p:cNvPr id="61450" name="Group 10"/>
          <p:cNvGrpSpPr>
            <a:grpSpLocks/>
          </p:cNvGrpSpPr>
          <p:nvPr/>
        </p:nvGrpSpPr>
        <p:grpSpPr bwMode="auto">
          <a:xfrm>
            <a:off x="250825" y="260350"/>
            <a:ext cx="1611313" cy="788988"/>
            <a:chOff x="261938" y="5715016"/>
            <a:chExt cx="1612106" cy="789289"/>
          </a:xfrm>
        </p:grpSpPr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1452" name="Picture 12" descr="USY_MB1_rgb_Reversed_Standard_Logo.png"/>
            <p:cNvPicPr>
              <a:picLocks noChangeAspect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 xmlns:p14="http://schemas.microsoft.com/office/powerpoint/2010/main">
    <p:pull dir="r"/>
  </p:transition>
  <p:hf hdr="0" ftr="0" dt="0"/>
  <p:txStyles>
    <p:titleStyle>
      <a:lvl1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74625" indent="-174625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2pPr>
      <a:lvl3pPr marL="53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717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4pPr>
      <a:lvl5pPr marL="8953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5pPr>
      <a:lvl6pPr marL="1352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6pPr>
      <a:lvl7pPr marL="180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7pPr>
      <a:lvl8pPr marL="22669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8pPr>
      <a:lvl9pPr marL="27241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ltGray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67587" name="Title Placeholder 1"/>
          <p:cNvSpPr>
            <a:spLocks noGrp="1"/>
          </p:cNvSpPr>
          <p:nvPr>
            <p:ph type="title"/>
          </p:nvPr>
        </p:nvSpPr>
        <p:spPr bwMode="auto">
          <a:xfrm>
            <a:off x="1873250" y="428625"/>
            <a:ext cx="70405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TITLE, FONT IN ARIAL 24PT  [1 line only]</a:t>
            </a:r>
            <a:endParaRPr lang="en-AU" smtClean="0"/>
          </a:p>
        </p:txBody>
      </p:sp>
      <p:sp>
        <p:nvSpPr>
          <p:cNvPr id="6758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357313"/>
            <a:ext cx="8662988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4575" y="6586538"/>
            <a:ext cx="249238" cy="2143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CE1126"/>
                </a:solidFill>
              </a:defRPr>
            </a:lvl1pPr>
          </a:lstStyle>
          <a:p>
            <a:fld id="{953B6709-D289-4DDC-8FED-2C797522CE5D}" type="slidenum">
              <a:rPr lang="en-AU"/>
              <a:pPr/>
              <a:t>‹#›</a:t>
            </a:fld>
            <a:endParaRPr lang="en-AU"/>
          </a:p>
        </p:txBody>
      </p: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250825" y="6575425"/>
            <a:ext cx="8678863" cy="0"/>
          </a:xfrm>
          <a:prstGeom prst="line">
            <a:avLst/>
          </a:prstGeom>
          <a:noFill/>
          <a:ln w="28575" algn="ctr">
            <a:solidFill>
              <a:srgbClr val="CE1126"/>
            </a:solidFill>
            <a:round/>
            <a:headEnd/>
            <a:tailEnd/>
          </a:ln>
        </p:spPr>
      </p:cxnSp>
      <p:grpSp>
        <p:nvGrpSpPr>
          <p:cNvPr id="67594" name="Group 10"/>
          <p:cNvGrpSpPr>
            <a:grpSpLocks/>
          </p:cNvGrpSpPr>
          <p:nvPr/>
        </p:nvGrpSpPr>
        <p:grpSpPr bwMode="auto">
          <a:xfrm>
            <a:off x="250825" y="260350"/>
            <a:ext cx="1611313" cy="788988"/>
            <a:chOff x="261938" y="5715016"/>
            <a:chExt cx="1612106" cy="789289"/>
          </a:xfrm>
        </p:grpSpPr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7596" name="Picture 12" descr="USY_MB1_rgb_Reversed_Standard_Logo.png"/>
            <p:cNvPicPr>
              <a:picLocks noChangeAspect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 xmlns:p14="http://schemas.microsoft.com/office/powerpoint/2010/main">
    <p:pull dir="r"/>
  </p:transition>
  <p:hf hdr="0" ftr="0" dt="0"/>
  <p:txStyles>
    <p:titleStyle>
      <a:lvl1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74625" indent="-174625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2pPr>
      <a:lvl3pPr marL="53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717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4pPr>
      <a:lvl5pPr marL="8953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5pPr>
      <a:lvl6pPr marL="1352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6pPr>
      <a:lvl7pPr marL="180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7pPr>
      <a:lvl8pPr marL="22669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8pPr>
      <a:lvl9pPr marL="27241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Grp="1"/>
          </p:cNvSpPr>
          <p:nvPr>
            <p:ph type="ctrTitle"/>
          </p:nvPr>
        </p:nvSpPr>
        <p:spPr>
          <a:xfrm>
            <a:off x="1331913" y="1347780"/>
            <a:ext cx="7581900" cy="1081088"/>
          </a:xfrm>
        </p:spPr>
        <p:txBody>
          <a:bodyPr>
            <a:normAutofit/>
          </a:bodyPr>
          <a:lstStyle/>
          <a:p>
            <a:r>
              <a:rPr lang="en-US" dirty="0"/>
              <a:t>Efficient KNN Join Algorithm for spark</a:t>
            </a:r>
            <a:endParaRPr lang="en-AU" dirty="0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3414713" y="5016500"/>
            <a:ext cx="5570537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>
                <a:schemeClr val="accent1"/>
              </a:buClr>
              <a:buFont typeface="Arial" charset="0"/>
              <a:buNone/>
            </a:pPr>
            <a:r>
              <a:rPr lang="en-US" sz="1400" b="1" dirty="0" smtClean="0"/>
              <a:t>Your Supervisor’s Name</a:t>
            </a:r>
            <a:r>
              <a:rPr lang="en-US" sz="1400" dirty="0" smtClean="0"/>
              <a:t>	 </a:t>
            </a:r>
            <a:r>
              <a:rPr lang="en-US" sz="1400" dirty="0"/>
              <a:t>| </a:t>
            </a:r>
            <a:r>
              <a:rPr lang="en-US" sz="1400" dirty="0" smtClean="0"/>
              <a:t>Professor in Cloud Computing </a:t>
            </a:r>
            <a:endParaRPr lang="en-US" sz="1400" dirty="0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3414713" y="5300663"/>
            <a:ext cx="5570537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/>
            <a:r>
              <a:rPr lang="en-US" sz="1400" dirty="0"/>
              <a:t>Centre for Distributed and High Performance Computing </a:t>
            </a:r>
            <a:endParaRPr lang="en-US" sz="1400" dirty="0" smtClean="0"/>
          </a:p>
          <a:p>
            <a:pPr algn="r"/>
            <a:r>
              <a:rPr lang="en-US" sz="1400" dirty="0" smtClean="0"/>
              <a:t>School </a:t>
            </a:r>
            <a:r>
              <a:rPr lang="en-US" sz="1400" dirty="0"/>
              <a:t>of Information Technologies 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3414713" y="4787911"/>
            <a:ext cx="5570537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>
                <a:schemeClr val="accent1"/>
              </a:buClr>
              <a:buFont typeface="Arial" charset="0"/>
              <a:buNone/>
            </a:pPr>
            <a:r>
              <a:rPr lang="en-US" sz="1400" b="1" dirty="0" smtClean="0"/>
              <a:t>Your Name </a:t>
            </a:r>
            <a:r>
              <a:rPr lang="en-US" sz="1400" dirty="0" smtClean="0"/>
              <a:t>	| PhD Student</a:t>
            </a:r>
            <a:endParaRPr lang="en-US" sz="1400" dirty="0"/>
          </a:p>
        </p:txBody>
      </p:sp>
    </p:spTree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B187F-3B88-431B-B2AC-0056425A5D8B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9136809"/>
      </p:ext>
    </p:extLst>
  </p:cSld>
  <p:clrMapOvr>
    <a:masterClrMapping/>
  </p:clrMapOvr>
  <p:transition xmlns:p14="http://schemas.microsoft.com/office/powerpoint/2010/main">
    <p:pull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AU" sz="6000" dirty="0" smtClean="0"/>
          </a:p>
          <a:p>
            <a:pPr algn="ctr">
              <a:buNone/>
            </a:pPr>
            <a:endParaRPr lang="en-AU" sz="6000" dirty="0" smtClean="0"/>
          </a:p>
          <a:p>
            <a:pPr algn="ctr">
              <a:buNone/>
            </a:pPr>
            <a:r>
              <a:rPr lang="en-AU" sz="6000" dirty="0" smtClean="0"/>
              <a:t>THANK YOU</a:t>
            </a:r>
            <a:endParaRPr lang="en-AU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11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Introduction</a:t>
            </a:r>
          </a:p>
          <a:p>
            <a:r>
              <a:rPr lang="en-AU" dirty="0" smtClean="0"/>
              <a:t>Problem Statement</a:t>
            </a:r>
          </a:p>
          <a:p>
            <a:r>
              <a:rPr lang="en-AU" dirty="0" smtClean="0"/>
              <a:t>Solution</a:t>
            </a:r>
          </a:p>
          <a:p>
            <a:r>
              <a:rPr lang="en-AU" dirty="0" smtClean="0"/>
              <a:t>Results</a:t>
            </a:r>
          </a:p>
          <a:p>
            <a:r>
              <a:rPr lang="en-AU" dirty="0" smtClean="0"/>
              <a:t>Discussion and Analysis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What is KNN Join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r>
              <a:rPr lang="en-AU" dirty="0" smtClean="0"/>
              <a:t>KNN Stands for K Nearest Neighbour</a:t>
            </a:r>
          </a:p>
          <a:p>
            <a:r>
              <a:rPr lang="en-AU" dirty="0" smtClean="0"/>
              <a:t>In Classification, to classify a given vector v in test data, we find K nearest vectors in Training data [v1, v2 … </a:t>
            </a:r>
            <a:r>
              <a:rPr lang="en-AU" dirty="0" err="1" smtClean="0"/>
              <a:t>vk</a:t>
            </a:r>
            <a:r>
              <a:rPr lang="en-AU" dirty="0" smtClean="0"/>
              <a:t>] and classify v based on those training vectors. </a:t>
            </a:r>
          </a:p>
          <a:p>
            <a:r>
              <a:rPr lang="en-AU" dirty="0" smtClean="0"/>
              <a:t>Example: Patient Symptoms for diagnosing rare diseases</a:t>
            </a:r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8767112"/>
      </p:ext>
    </p:extLst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Simplest Algorithm</a:t>
            </a:r>
          </a:p>
          <a:p>
            <a:pPr lvl="1"/>
            <a:r>
              <a:rPr lang="en-US" dirty="0" smtClean="0"/>
              <a:t>Works well in practice </a:t>
            </a:r>
          </a:p>
          <a:p>
            <a:pPr lvl="1"/>
            <a:r>
              <a:rPr lang="en-US" dirty="0" smtClean="0"/>
              <a:t>Baseline performance for most other algorithm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main problem with KNN Join is its computational complexity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9220230"/>
      </p:ext>
    </p:extLst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Framework for Data Processing</a:t>
            </a:r>
          </a:p>
          <a:p>
            <a:r>
              <a:rPr lang="en-US" dirty="0" smtClean="0"/>
              <a:t>In Memory Data Processing Primitives</a:t>
            </a:r>
          </a:p>
          <a:p>
            <a:r>
              <a:rPr lang="en-US" dirty="0" smtClean="0"/>
              <a:t>Very High performance than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7581205"/>
      </p:ext>
    </p:extLst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How to reduce Computational Complexity ?</a:t>
            </a:r>
          </a:p>
          <a:p>
            <a:r>
              <a:rPr lang="en-US" dirty="0" smtClean="0"/>
              <a:t>How to use distributed resources to compute very large dataset faster</a:t>
            </a:r>
          </a:p>
          <a:p>
            <a:r>
              <a:rPr lang="en-US" dirty="0" smtClean="0"/>
              <a:t>How to optimize network bandwidth</a:t>
            </a:r>
          </a:p>
          <a:p>
            <a:r>
              <a:rPr lang="en-US" dirty="0" smtClean="0"/>
              <a:t>How to optimize disk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334680"/>
      </p:ext>
    </p:extLst>
  </p:cSld>
  <p:clrMapOvr>
    <a:masterClrMapping/>
  </p:clrMapOvr>
  <p:transition xmlns:p14="http://schemas.microsoft.com/office/powerpoint/2010/main"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Select some random number of vectors (pivots) in the Training Dataset.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Each pivot is a separate partition.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Assign vectors in both Training and Test Dataset to closest pivots. All vectors belonging to a pivot form a partition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Self Join: For any partition in Test Dataset, find k nearest neighbors in Training Dataset in the same partition. 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Voronoi</a:t>
            </a:r>
            <a:r>
              <a:rPr lang="en-US" dirty="0" smtClean="0"/>
              <a:t> Partition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7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2708920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00697"/>
      </p:ext>
    </p:extLst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Self Join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5713E-7A65-426C-8722-E41458A6066D}" type="slidenum">
              <a:rPr lang="en-AU" smtClean="0"/>
              <a:pPr/>
              <a:t>8</a:t>
            </a:fld>
            <a:endParaRPr lang="en-AU"/>
          </a:p>
        </p:txBody>
      </p:sp>
      <p:grpSp>
        <p:nvGrpSpPr>
          <p:cNvPr id="64" name="Group 63"/>
          <p:cNvGrpSpPr/>
          <p:nvPr/>
        </p:nvGrpSpPr>
        <p:grpSpPr>
          <a:xfrm>
            <a:off x="683568" y="2420888"/>
            <a:ext cx="2664296" cy="2247056"/>
            <a:chOff x="683568" y="2420888"/>
            <a:chExt cx="2664296" cy="2247056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259632" y="2420888"/>
              <a:ext cx="1944216" cy="15121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683568" y="2636912"/>
              <a:ext cx="2592288" cy="5040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827584" y="2852936"/>
              <a:ext cx="1800200" cy="1800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1331640" y="3356992"/>
              <a:ext cx="1872208" cy="11521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71600" y="2564904"/>
              <a:ext cx="3600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P1</a:t>
              </a:r>
              <a:endParaRPr lang="en-US" sz="9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91680" y="2420888"/>
              <a:ext cx="3600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P2</a:t>
              </a:r>
              <a:endParaRPr lang="en-US" sz="9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39752" y="2982144"/>
              <a:ext cx="3600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P4</a:t>
              </a:r>
              <a:endParaRPr lang="en-US" sz="9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87824" y="3558208"/>
              <a:ext cx="3600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P5</a:t>
              </a:r>
              <a:endParaRPr lang="en-US" sz="9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55776" y="4077072"/>
              <a:ext cx="3600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P6</a:t>
              </a:r>
              <a:endParaRPr lang="en-US" sz="9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35696" y="4437112"/>
              <a:ext cx="3600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P7</a:t>
              </a:r>
              <a:endParaRPr lang="en-US" sz="9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15616" y="3717032"/>
              <a:ext cx="3600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P8</a:t>
              </a:r>
              <a:endParaRPr lang="en-US" sz="9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19672" y="3198168"/>
              <a:ext cx="3600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P3</a:t>
              </a:r>
              <a:endParaRPr lang="en-US" sz="9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499992" y="2132856"/>
            <a:ext cx="2592288" cy="2232248"/>
            <a:chOff x="4499992" y="2132856"/>
            <a:chExt cx="2592288" cy="2232248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5004048" y="2132856"/>
              <a:ext cx="1944216" cy="1512168"/>
            </a:xfrm>
            <a:prstGeom prst="line">
              <a:avLst/>
            </a:prstGeom>
            <a:ln>
              <a:solidFill>
                <a:srgbClr val="DA4D5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4499992" y="2276872"/>
              <a:ext cx="1944216" cy="936104"/>
            </a:xfrm>
            <a:prstGeom prst="line">
              <a:avLst/>
            </a:prstGeom>
            <a:ln>
              <a:solidFill>
                <a:srgbClr val="DA4D5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572000" y="2564904"/>
              <a:ext cx="1800200" cy="1800200"/>
            </a:xfrm>
            <a:prstGeom prst="line">
              <a:avLst/>
            </a:prstGeom>
            <a:ln>
              <a:solidFill>
                <a:srgbClr val="DA4D5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endCxn id="53" idx="0"/>
            </p:cNvCxnSpPr>
            <p:nvPr/>
          </p:nvCxnSpPr>
          <p:spPr>
            <a:xfrm flipV="1">
              <a:off x="5076056" y="3270176"/>
              <a:ext cx="1836204" cy="662880"/>
            </a:xfrm>
            <a:prstGeom prst="line">
              <a:avLst/>
            </a:prstGeom>
            <a:ln>
              <a:solidFill>
                <a:srgbClr val="DA4D5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932040" y="2406080"/>
              <a:ext cx="360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</a:rPr>
                <a:t>P1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36096" y="2132856"/>
              <a:ext cx="360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</a:rPr>
                <a:t>P2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372200" y="2982144"/>
              <a:ext cx="360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</a:rPr>
                <a:t>P4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732240" y="3270176"/>
              <a:ext cx="360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</a:rPr>
                <a:t>P5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00192" y="3789040"/>
              <a:ext cx="360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</a:rPr>
                <a:t>P6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580112" y="4149080"/>
              <a:ext cx="360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</a:rPr>
                <a:t>P7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860032" y="3429000"/>
              <a:ext cx="360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</a:rPr>
                <a:t>P8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364088" y="2910136"/>
              <a:ext cx="360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</a:rPr>
                <a:t>P3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819264" y="2925386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68" name="Curved Connector 67"/>
          <p:cNvCxnSpPr>
            <a:stCxn id="16" idx="0"/>
            <a:endCxn id="50" idx="0"/>
          </p:cNvCxnSpPr>
          <p:nvPr/>
        </p:nvCxnSpPr>
        <p:spPr>
          <a:xfrm rot="5400000" flipH="1" flipV="1">
            <a:off x="3052428" y="505272"/>
            <a:ext cx="158824" cy="3960440"/>
          </a:xfrm>
          <a:prstGeom prst="curvedConnector3">
            <a:avLst>
              <a:gd name="adj1" fmla="val 591338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99592" y="1412776"/>
            <a:ext cx="121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Dataset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449218" y="1556792"/>
            <a:ext cx="11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 Dataset</a:t>
            </a:r>
            <a:endParaRPr lang="en-US" dirty="0"/>
          </a:p>
        </p:txBody>
      </p:sp>
      <p:cxnSp>
        <p:nvCxnSpPr>
          <p:cNvPr id="78" name="Curved Connector 77"/>
          <p:cNvCxnSpPr>
            <a:stCxn id="22" idx="2"/>
            <a:endCxn id="55" idx="2"/>
          </p:cNvCxnSpPr>
          <p:nvPr/>
        </p:nvCxnSpPr>
        <p:spPr>
          <a:xfrm rot="5400000" flipH="1" flipV="1">
            <a:off x="3736214" y="2644026"/>
            <a:ext cx="303420" cy="3744416"/>
          </a:xfrm>
          <a:prstGeom prst="curvedConnector3">
            <a:avLst>
              <a:gd name="adj1" fmla="val -188567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653783"/>
      </p:ext>
    </p:extLst>
  </p:cSld>
  <p:clrMapOvr>
    <a:masterClrMapping/>
  </p:clrMapOvr>
  <p:transition xmlns:p14="http://schemas.microsoft.com/office/powerpoint/2010/main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Algorithm …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distance of </a:t>
            </a:r>
            <a:r>
              <a:rPr lang="en-US" smtClean="0"/>
              <a:t>nearest neighbor </a:t>
            </a:r>
            <a:r>
              <a:rPr lang="en-US" dirty="0" smtClean="0"/>
              <a:t>is less than distance to border then KNN Found for the vector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Else Move the vector to closest partition and find nearest neighbor in that partition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Repeat until we find KNN for all the test vectors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C56F3-CB51-44FC-B5BD-A13B9C64DB2D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1267556"/>
      </p:ext>
    </p:extLst>
  </p:cSld>
  <p:clrMapOvr>
    <a:masterClrMapping/>
  </p:clrMapOvr>
  <p:transition xmlns:p14="http://schemas.microsoft.com/office/powerpoint/2010/main">
    <p:pull dir="r"/>
  </p:transition>
</p:sld>
</file>

<file path=ppt/theme/theme1.xml><?xml version="1.0" encoding="utf-8"?>
<a:theme xmlns:a="http://schemas.openxmlformats.org/drawingml/2006/main" name="8_UNIS Master">
  <a:themeElements>
    <a:clrScheme name="8_UNIS Master 1">
      <a:dk1>
        <a:srgbClr val="000000"/>
      </a:dk1>
      <a:lt1>
        <a:srgbClr val="FFFFFF"/>
      </a:lt1>
      <a:dk2>
        <a:srgbClr val="12416C"/>
      </a:dk2>
      <a:lt2>
        <a:srgbClr val="F9B72C"/>
      </a:lt2>
      <a:accent1>
        <a:srgbClr val="0098DB"/>
      </a:accent1>
      <a:accent2>
        <a:srgbClr val="40B2E4"/>
      </a:accent2>
      <a:accent3>
        <a:srgbClr val="FFFFFF"/>
      </a:accent3>
      <a:accent4>
        <a:srgbClr val="000000"/>
      </a:accent4>
      <a:accent5>
        <a:srgbClr val="AACAEA"/>
      </a:accent5>
      <a:accent6>
        <a:srgbClr val="39A1CF"/>
      </a:accent6>
      <a:hlink>
        <a:srgbClr val="0000FF"/>
      </a:hlink>
      <a:folHlink>
        <a:srgbClr val="0000FF"/>
      </a:folHlink>
    </a:clrScheme>
    <a:fontScheme name="8_UNIS Mast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UNIS Master 1">
        <a:dk1>
          <a:srgbClr val="000000"/>
        </a:dk1>
        <a:lt1>
          <a:srgbClr val="FFFFFF"/>
        </a:lt1>
        <a:dk2>
          <a:srgbClr val="12416C"/>
        </a:dk2>
        <a:lt2>
          <a:srgbClr val="F9B72C"/>
        </a:lt2>
        <a:accent1>
          <a:srgbClr val="0098DB"/>
        </a:accent1>
        <a:accent2>
          <a:srgbClr val="40B2E4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39A1CF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UNIS Master">
  <a:themeElements>
    <a:clrScheme name="10_UNIS Master 1">
      <a:dk1>
        <a:srgbClr val="000000"/>
      </a:dk1>
      <a:lt1>
        <a:srgbClr val="FFFFFF"/>
      </a:lt1>
      <a:dk2>
        <a:srgbClr val="12416C"/>
      </a:dk2>
      <a:lt2>
        <a:srgbClr val="F9B72C"/>
      </a:lt2>
      <a:accent1>
        <a:srgbClr val="0098DB"/>
      </a:accent1>
      <a:accent2>
        <a:srgbClr val="40B2E4"/>
      </a:accent2>
      <a:accent3>
        <a:srgbClr val="FFFFFF"/>
      </a:accent3>
      <a:accent4>
        <a:srgbClr val="000000"/>
      </a:accent4>
      <a:accent5>
        <a:srgbClr val="AACAEA"/>
      </a:accent5>
      <a:accent6>
        <a:srgbClr val="39A1CF"/>
      </a:accent6>
      <a:hlink>
        <a:srgbClr val="0000FF"/>
      </a:hlink>
      <a:folHlink>
        <a:srgbClr val="0000FF"/>
      </a:folHlink>
    </a:clrScheme>
    <a:fontScheme name="10_UNIS Mast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UNIS Master 1">
        <a:dk1>
          <a:srgbClr val="000000"/>
        </a:dk1>
        <a:lt1>
          <a:srgbClr val="FFFFFF"/>
        </a:lt1>
        <a:dk2>
          <a:srgbClr val="12416C"/>
        </a:dk2>
        <a:lt2>
          <a:srgbClr val="F9B72C"/>
        </a:lt2>
        <a:accent1>
          <a:srgbClr val="0098DB"/>
        </a:accent1>
        <a:accent2>
          <a:srgbClr val="40B2E4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39A1CF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UNIS Master">
  <a:themeElements>
    <a:clrScheme name="13_UNIS Master 1">
      <a:dk1>
        <a:srgbClr val="000000"/>
      </a:dk1>
      <a:lt1>
        <a:srgbClr val="FFFFFF"/>
      </a:lt1>
      <a:dk2>
        <a:srgbClr val="12416C"/>
      </a:dk2>
      <a:lt2>
        <a:srgbClr val="F9B72C"/>
      </a:lt2>
      <a:accent1>
        <a:srgbClr val="0098DB"/>
      </a:accent1>
      <a:accent2>
        <a:srgbClr val="40B2E4"/>
      </a:accent2>
      <a:accent3>
        <a:srgbClr val="FFFFFF"/>
      </a:accent3>
      <a:accent4>
        <a:srgbClr val="000000"/>
      </a:accent4>
      <a:accent5>
        <a:srgbClr val="AACAEA"/>
      </a:accent5>
      <a:accent6>
        <a:srgbClr val="39A1CF"/>
      </a:accent6>
      <a:hlink>
        <a:srgbClr val="0000FF"/>
      </a:hlink>
      <a:folHlink>
        <a:srgbClr val="0000FF"/>
      </a:folHlink>
    </a:clrScheme>
    <a:fontScheme name="13_UNIS Mast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3_UNIS Master 1">
        <a:dk1>
          <a:srgbClr val="000000"/>
        </a:dk1>
        <a:lt1>
          <a:srgbClr val="FFFFFF"/>
        </a:lt1>
        <a:dk2>
          <a:srgbClr val="12416C"/>
        </a:dk2>
        <a:lt2>
          <a:srgbClr val="F9B72C"/>
        </a:lt2>
        <a:accent1>
          <a:srgbClr val="0098DB"/>
        </a:accent1>
        <a:accent2>
          <a:srgbClr val="40B2E4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39A1CF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307</Words>
  <Application>Microsoft Macintosh PowerPoint</Application>
  <PresentationFormat>On-screen Show (4:3)</PresentationFormat>
  <Paragraphs>78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8_UNIS Master</vt:lpstr>
      <vt:lpstr>10_UNIS Master</vt:lpstr>
      <vt:lpstr>13_UNIS Master</vt:lpstr>
      <vt:lpstr>Efficient KNN Join Algorithm for spark</vt:lpstr>
      <vt:lpstr>PowerPoint Presentation</vt:lpstr>
      <vt:lpstr>What is KNN Join</vt:lpstr>
      <vt:lpstr>Pros and Cons</vt:lpstr>
      <vt:lpstr>What is Spark</vt:lpstr>
      <vt:lpstr>Problem Statement</vt:lpstr>
      <vt:lpstr>Algorithm</vt:lpstr>
      <vt:lpstr>Self Join</vt:lpstr>
      <vt:lpstr>Algorithm … </vt:lpstr>
      <vt:lpstr>Results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UNIS Template</dc:title>
  <dc:subject>Engineering</dc:subject>
  <dc:creator>PresentationStudio.com</dc:creator>
  <cp:lastModifiedBy>Ramz Sivagurunathan</cp:lastModifiedBy>
  <cp:revision>210</cp:revision>
  <dcterms:created xsi:type="dcterms:W3CDTF">2010-09-21T23:48:57Z</dcterms:created>
  <dcterms:modified xsi:type="dcterms:W3CDTF">2015-10-07T07:59:32Z</dcterms:modified>
</cp:coreProperties>
</file>