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23"/>
  </p:notesMasterIdLst>
  <p:sldIdLst>
    <p:sldId id="256" r:id="rId4"/>
    <p:sldId id="292" r:id="rId5"/>
    <p:sldId id="310" r:id="rId6"/>
    <p:sldId id="319" r:id="rId7"/>
    <p:sldId id="320" r:id="rId8"/>
    <p:sldId id="321" r:id="rId9"/>
    <p:sldId id="316" r:id="rId10"/>
    <p:sldId id="323" r:id="rId11"/>
    <p:sldId id="322" r:id="rId12"/>
    <p:sldId id="313" r:id="rId13"/>
    <p:sldId id="314" r:id="rId14"/>
    <p:sldId id="315" r:id="rId15"/>
    <p:sldId id="324" r:id="rId16"/>
    <p:sldId id="325" r:id="rId17"/>
    <p:sldId id="317" r:id="rId18"/>
    <p:sldId id="326" r:id="rId19"/>
    <p:sldId id="328" r:id="rId20"/>
    <p:sldId id="327" r:id="rId21"/>
    <p:sldId id="30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3" autoAdjust="0"/>
    <p:restoredTop sz="80404" autoAdjust="0"/>
  </p:normalViewPr>
  <p:slideViewPr>
    <p:cSldViewPr>
      <p:cViewPr>
        <p:scale>
          <a:sx n="100" d="100"/>
          <a:sy n="100" d="100"/>
        </p:scale>
        <p:origin x="-1728" y="-536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28/10/15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/>
          </a:bodyPr>
          <a:lstStyle/>
          <a:p>
            <a:r>
              <a:rPr lang="en-US" dirty="0"/>
              <a:t>Efficient KNN Join Algorithm for spark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93951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Supervisor: Dr. Ying Zhou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Ramanathan Sivagurunathan</a:t>
            </a:r>
            <a:r>
              <a:rPr lang="en-US" sz="1400" dirty="0" smtClean="0"/>
              <a:t>	| MS Student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Select some random number of vectors (pivots) in the Training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Each pivot is a separate partition. In spark, dividing the data in to partition helps us to run an operation in parallel on each partition. The operation is called “map”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Assign vectors in both Training and Test Dataset to closest pivots. All vectors belonging to a pivot form a partition. The partition data is stored in spark as a tuple of the form (</a:t>
            </a:r>
            <a:r>
              <a:rPr lang="en-US" sz="1800" dirty="0" err="1" smtClean="0"/>
              <a:t>partition_id</a:t>
            </a:r>
            <a:r>
              <a:rPr lang="en-US" sz="1800" dirty="0" smtClean="0"/>
              <a:t>, List(vectors))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Partition id x in R and S dataset will be </a:t>
            </a:r>
            <a:r>
              <a:rPr lang="en-US" sz="1800" dirty="0" err="1" smtClean="0"/>
              <a:t>colocated</a:t>
            </a:r>
            <a:r>
              <a:rPr lang="en-US" sz="1800" dirty="0" smtClean="0"/>
              <a:t>. This avoids lots of shuffle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err="1" smtClean="0"/>
              <a:t>Voronoi</a:t>
            </a:r>
            <a:r>
              <a:rPr lang="en-US" sz="1800" dirty="0" smtClean="0"/>
              <a:t> Partition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44824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0697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Algorithm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268760"/>
            <a:ext cx="4256088" cy="5095875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1800" dirty="0"/>
              <a:t>Self Join: For any partition in Test </a:t>
            </a:r>
            <a:r>
              <a:rPr lang="en-US" sz="1800" dirty="0" smtClean="0"/>
              <a:t>Dataset</a:t>
            </a:r>
            <a:r>
              <a:rPr lang="en-US" sz="1800" dirty="0"/>
              <a:t>, find k nearest neighbors in Training Dataset in the same partition. </a:t>
            </a:r>
            <a:r>
              <a:rPr lang="en-US" sz="1800" dirty="0" smtClean="0"/>
              <a:t>In spark we join two dataset using “</a:t>
            </a:r>
            <a:r>
              <a:rPr lang="en-US" sz="1800" b="1" dirty="0" smtClean="0"/>
              <a:t>join</a:t>
            </a:r>
            <a:r>
              <a:rPr lang="en-US" sz="1800" dirty="0" smtClean="0"/>
              <a:t>” operation, which gives us elements of same key in both dataset together. This helps us to run operation on taking partition from R and S together. 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5713E-7A65-426C-8722-E41458A6066D}" type="slidenum">
              <a:rPr lang="en-AU" smtClean="0"/>
              <a:pPr/>
              <a:t>11</a:t>
            </a:fld>
            <a:endParaRPr lang="en-AU"/>
          </a:p>
        </p:txBody>
      </p:sp>
      <p:grpSp>
        <p:nvGrpSpPr>
          <p:cNvPr id="64" name="Group 63"/>
          <p:cNvGrpSpPr/>
          <p:nvPr/>
        </p:nvGrpSpPr>
        <p:grpSpPr>
          <a:xfrm>
            <a:off x="4283968" y="2492896"/>
            <a:ext cx="1924214" cy="2247056"/>
            <a:chOff x="683568" y="2420888"/>
            <a:chExt cx="2664296" cy="22470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59632" y="2420888"/>
              <a:ext cx="1944216" cy="1512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83568" y="2636912"/>
              <a:ext cx="2592288" cy="5040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27584" y="2852936"/>
              <a:ext cx="1800200" cy="1800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331640" y="3356992"/>
              <a:ext cx="1872208" cy="11521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1600" y="2564904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P1</a:t>
              </a:r>
              <a:endParaRPr 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1680" y="242088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P2</a:t>
              </a:r>
              <a:endParaRPr lang="en-US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9752" y="2982144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P4</a:t>
              </a:r>
              <a:endParaRPr 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824" y="355820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P5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5776" y="407707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P6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35696" y="443711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P7</a:t>
              </a:r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5616" y="371703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P8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9672" y="319816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P3</a:t>
              </a:r>
              <a:endParaRPr lang="en-US" sz="9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236296" y="2348880"/>
            <a:ext cx="1872208" cy="2232248"/>
            <a:chOff x="4499992" y="2132856"/>
            <a:chExt cx="2592288" cy="223224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004048" y="2132856"/>
              <a:ext cx="1944216" cy="1512168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99992" y="2276872"/>
              <a:ext cx="1944216" cy="936104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72000" y="2564904"/>
              <a:ext cx="1800200" cy="1800200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53" idx="0"/>
            </p:cNvCxnSpPr>
            <p:nvPr/>
          </p:nvCxnSpPr>
          <p:spPr>
            <a:xfrm flipV="1">
              <a:off x="5076056" y="3270176"/>
              <a:ext cx="1836204" cy="662880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932040" y="240608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P1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36096" y="213285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72200" y="2982144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P4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32240" y="327017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P5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00192" y="378904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P6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80112" y="414908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P7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60032" y="342900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P8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64088" y="291013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P3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19264" y="292538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8" name="Curved Connector 67"/>
          <p:cNvCxnSpPr>
            <a:stCxn id="16" idx="0"/>
            <a:endCxn id="50" idx="0"/>
          </p:cNvCxnSpPr>
          <p:nvPr/>
        </p:nvCxnSpPr>
        <p:spPr>
          <a:xfrm rot="5400000" flipH="1" flipV="1">
            <a:off x="6142772" y="1101338"/>
            <a:ext cx="14808" cy="3056340"/>
          </a:xfrm>
          <a:prstGeom prst="curvedConnector3">
            <a:avLst>
              <a:gd name="adj1" fmla="val 164376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9992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Dataset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08304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Dataset</a:t>
            </a:r>
            <a:endParaRPr lang="en-US" dirty="0"/>
          </a:p>
        </p:txBody>
      </p:sp>
      <p:cxnSp>
        <p:nvCxnSpPr>
          <p:cNvPr id="78" name="Curved Connector 77"/>
          <p:cNvCxnSpPr>
            <a:stCxn id="22" idx="2"/>
            <a:endCxn id="55" idx="2"/>
          </p:cNvCxnSpPr>
          <p:nvPr/>
        </p:nvCxnSpPr>
        <p:spPr>
          <a:xfrm rot="5400000" flipH="1" flipV="1">
            <a:off x="6616535" y="3210089"/>
            <a:ext cx="159404" cy="2900322"/>
          </a:xfrm>
          <a:prstGeom prst="curvedConnector3">
            <a:avLst>
              <a:gd name="adj1" fmla="val -14340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53783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Algorithm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If distance of nearest neighbor </a:t>
            </a:r>
            <a:r>
              <a:rPr lang="en-US" sz="1600" b="1" dirty="0" smtClean="0"/>
              <a:t>is less than distance to border </a:t>
            </a:r>
            <a:r>
              <a:rPr lang="en-US" sz="1600" dirty="0" smtClean="0"/>
              <a:t>then KNN Found for the vector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Else Move the vector to another closest partition and find nearest neighbor in that partition nearer than previously found. In spark we achieve by repartitioning using “</a:t>
            </a:r>
            <a:r>
              <a:rPr lang="en-US" sz="1600" b="1" dirty="0" err="1" smtClean="0"/>
              <a:t>partitionBy</a:t>
            </a:r>
            <a:r>
              <a:rPr lang="en-US" sz="1600" dirty="0" smtClean="0"/>
              <a:t>”. Any vector which needs to be moved automatically gets moved to right partition.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Repeat until we find KNN for all the test vectors</a:t>
            </a:r>
            <a:endParaRPr lang="en-US" sz="1600" dirty="0"/>
          </a:p>
          <a:p>
            <a:pPr marL="457200" indent="-457200">
              <a:buFont typeface="+mj-lt"/>
              <a:buAutoNum type="arabicPeriod" startAt="5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Additional Optimization</a:t>
            </a:r>
          </a:p>
          <a:p>
            <a:pPr marL="644525" lvl="1" indent="-457200"/>
            <a:r>
              <a:rPr lang="en-US" sz="1600" dirty="0" smtClean="0"/>
              <a:t>Instead of moving to one partition we can replicate to “x” partition, and combine the results afterwards.</a:t>
            </a:r>
          </a:p>
          <a:p>
            <a:pPr marL="187325" lvl="1" indent="0">
              <a:buNone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C56F3-CB51-44FC-B5BD-A13B9C64DB2D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318" r="3318"/>
          <a:stretch>
            <a:fillRect/>
          </a:stretch>
        </p:blipFill>
        <p:spPr>
          <a:xfrm>
            <a:off x="6156176" y="2132856"/>
            <a:ext cx="2304256" cy="2304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2240" y="141277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to 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7556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Used </a:t>
            </a:r>
            <a:r>
              <a:rPr lang="en-US" sz="1800" dirty="0" err="1" smtClean="0"/>
              <a:t>Mesos</a:t>
            </a:r>
            <a:r>
              <a:rPr lang="en-US" sz="1800" dirty="0" smtClean="0"/>
              <a:t> for resource Management for Spark Tasks</a:t>
            </a:r>
          </a:p>
          <a:p>
            <a:r>
              <a:rPr lang="en-US" sz="1800" dirty="0" smtClean="0"/>
              <a:t>Cluster contains</a:t>
            </a:r>
          </a:p>
          <a:p>
            <a:pPr lvl="1"/>
            <a:r>
              <a:rPr lang="en-US" dirty="0" smtClean="0"/>
              <a:t>1 Master Node (8 </a:t>
            </a:r>
            <a:r>
              <a:rPr lang="en-US" dirty="0" err="1" smtClean="0"/>
              <a:t>vCPU</a:t>
            </a:r>
            <a:r>
              <a:rPr lang="en-US" dirty="0" smtClean="0"/>
              <a:t> with 16 GB RAM and 160 GB HDD)</a:t>
            </a:r>
          </a:p>
          <a:p>
            <a:pPr lvl="1"/>
            <a:r>
              <a:rPr lang="en-US" dirty="0" smtClean="0"/>
              <a:t>10 Slave Nodes (8 </a:t>
            </a:r>
            <a:r>
              <a:rPr lang="en-US" dirty="0" err="1" smtClean="0"/>
              <a:t>vCPU</a:t>
            </a:r>
            <a:r>
              <a:rPr lang="en-US" dirty="0" smtClean="0"/>
              <a:t> with 64 GB RAM and 160 GB HDD)</a:t>
            </a:r>
          </a:p>
          <a:p>
            <a:r>
              <a:rPr lang="en-US" sz="1800" dirty="0" smtClean="0"/>
              <a:t>Datasets</a:t>
            </a:r>
          </a:p>
          <a:p>
            <a:pPr lvl="1"/>
            <a:r>
              <a:rPr lang="en-US" dirty="0" smtClean="0"/>
              <a:t>HIGGS Dataset with 11 Million Vectors. Each with 28 dimensions</a:t>
            </a:r>
          </a:p>
          <a:p>
            <a:pPr lvl="1"/>
            <a:r>
              <a:rPr lang="en-US" dirty="0" smtClean="0"/>
              <a:t>Forest Dataset with 500K Vectors. Each with 10 dimensions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21117"/>
      </p:ext>
    </p:extLst>
  </p:cSld>
  <p:clrMapOvr>
    <a:masterClrMapping/>
  </p:clrMapOvr>
  <p:transition xmlns:p14="http://schemas.microsoft.com/office/powerpoint/2010/main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Algorithms</a:t>
            </a:r>
          </a:p>
          <a:p>
            <a:pPr lvl="1"/>
            <a:r>
              <a:rPr lang="en-US" dirty="0"/>
              <a:t>Brute force </a:t>
            </a:r>
            <a:r>
              <a:rPr lang="en-US" dirty="0" smtClean="0"/>
              <a:t>algorithm </a:t>
            </a:r>
            <a:endParaRPr lang="en-US" dirty="0"/>
          </a:p>
          <a:p>
            <a:pPr lvl="2"/>
            <a:r>
              <a:rPr lang="en-US" dirty="0"/>
              <a:t>We have written a </a:t>
            </a:r>
            <a:r>
              <a:rPr lang="en-US" dirty="0" smtClean="0"/>
              <a:t>brute force </a:t>
            </a:r>
            <a:r>
              <a:rPr lang="en-US" dirty="0"/>
              <a:t>algorithm which can leverage spark’s parallel in memory computation. </a:t>
            </a:r>
            <a:r>
              <a:rPr lang="en-US" dirty="0" smtClean="0"/>
              <a:t>This algorithm is also called as Block Nested Loop Join</a:t>
            </a:r>
            <a:endParaRPr lang="en-US" dirty="0"/>
          </a:p>
          <a:p>
            <a:pPr lvl="2"/>
            <a:r>
              <a:rPr lang="en-US" dirty="0"/>
              <a:t>We partitioning the data into smaller subsets in both R and S. </a:t>
            </a:r>
            <a:r>
              <a:rPr lang="en-US" dirty="0" smtClean="0"/>
              <a:t>This is to run the algorithm in parallel in all the nodes. Every </a:t>
            </a:r>
            <a:r>
              <a:rPr lang="en-US" dirty="0"/>
              <a:t>subset in R will be searched with every subset in S. </a:t>
            </a:r>
          </a:p>
          <a:p>
            <a:r>
              <a:rPr lang="en-US" sz="1800" dirty="0"/>
              <a:t>R and S Dataset</a:t>
            </a:r>
          </a:p>
          <a:p>
            <a:pPr lvl="1"/>
            <a:r>
              <a:rPr lang="en-US" dirty="0"/>
              <a:t>We have kept both to be same so that we can calculate the worst case. Practically R dataset will be much smaller than S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355774"/>
      </p:ext>
    </p:extLst>
  </p:cSld>
  <p:clrMapOvr>
    <a:masterClrMapping/>
  </p:clrMapOvr>
  <p:transition xmlns:p14="http://schemas.microsoft.com/office/powerpoint/2010/main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Our proposed algorithm is approximately 100 times better performance than brute force algorithm in 1M x 1M join with 6 dimensions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performance boost is mainly due to reduction in number of computation per vector in R dataset and Less data shuffles 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average computation per vector in our proposed algorithm is 10,000 where as in brute force it is 1000,000 for </a:t>
            </a:r>
            <a:r>
              <a:rPr lang="en-US" sz="1600" smtClean="0"/>
              <a:t>1Mx1M join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Possibly about </a:t>
            </a:r>
            <a:r>
              <a:rPr lang="en-US" sz="1600" dirty="0" smtClean="0"/>
              <a:t>800 - 1000 </a:t>
            </a:r>
            <a:r>
              <a:rPr lang="en-US" sz="1600" dirty="0"/>
              <a:t>times better performance in 11M x 11M </a:t>
            </a:r>
            <a:r>
              <a:rPr lang="en-US" sz="1600" dirty="0" smtClean="0"/>
              <a:t>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Brute force has quadratic increase in time while our algorithm is near linear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This has zero disk usage and better network usage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1907704" y="60212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3805064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36809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t="-7538" b="-7538"/>
          <a:stretch>
            <a:fillRect/>
          </a:stretch>
        </p:blipFill>
        <p:spPr>
          <a:xfrm>
            <a:off x="611560" y="1916832"/>
            <a:ext cx="3477717" cy="2952328"/>
          </a:xfrm>
        </p:spPr>
      </p:pic>
      <p:sp>
        <p:nvSpPr>
          <p:cNvPr id="20" name="Content Placeholder 26"/>
          <p:cNvSpPr txBox="1">
            <a:spLocks/>
          </p:cNvSpPr>
          <p:nvPr/>
        </p:nvSpPr>
        <p:spPr>
          <a:xfrm>
            <a:off x="4657725" y="1357313"/>
            <a:ext cx="4256088" cy="5095875"/>
          </a:xfrm>
          <a:prstGeom prst="rect">
            <a:avLst/>
          </a:prstGeom>
        </p:spPr>
        <p:txBody>
          <a:bodyPr/>
          <a:lstStyle>
            <a:lvl1pPr marL="174625" indent="-174625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53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717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8953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352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0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669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41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When K is increased the time taken slightly increases.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This is because a K is increased the  distance between a point to its </a:t>
            </a:r>
            <a:r>
              <a:rPr lang="en-US" sz="1800" dirty="0" err="1" smtClean="0"/>
              <a:t>Kth</a:t>
            </a:r>
            <a:r>
              <a:rPr lang="en-US" sz="1800" dirty="0" smtClean="0"/>
              <a:t> neighbor increases and causing more points to be on the edge of the partition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created partitions is less then more comparison per partition and it can result in longer time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partition is also too small can result in more points on edge and causing lots of shuffle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47684362"/>
      </p:ext>
    </p:extLst>
  </p:cSld>
  <p:clrMapOvr>
    <a:masterClrMapping/>
  </p:clrMapOvr>
  <p:transition xmlns:p14="http://schemas.microsoft.com/office/powerpoint/2010/main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888432" cy="4464496"/>
          </a:xfrm>
          <a:prstGeom prst="rect">
            <a:avLst/>
          </a:prstGeom>
        </p:spPr>
      </p:pic>
      <p:sp>
        <p:nvSpPr>
          <p:cNvPr id="20" name="Content Placeholder 26"/>
          <p:cNvSpPr txBox="1">
            <a:spLocks/>
          </p:cNvSpPr>
          <p:nvPr/>
        </p:nvSpPr>
        <p:spPr>
          <a:xfrm>
            <a:off x="4657725" y="1357313"/>
            <a:ext cx="4256088" cy="5095875"/>
          </a:xfrm>
          <a:prstGeom prst="rect">
            <a:avLst/>
          </a:prstGeom>
        </p:spPr>
        <p:txBody>
          <a:bodyPr/>
          <a:lstStyle>
            <a:lvl1pPr marL="174625" indent="-174625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53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717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8953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352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0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669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41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The graph shows the effect of number of partitions on the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partitions is less then more comparison per vector is needed and it can result in longer time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partition is high then size of the partition becomes smaller, it can result in more points on edge and causing lots of shuffle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13780002"/>
      </p:ext>
    </p:extLst>
  </p:cSld>
  <p:clrMapOvr>
    <a:masterClrMapping/>
  </p:clrMapOvr>
  <p:transition xmlns:p14="http://schemas.microsoft.com/office/powerpoint/2010/main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3751932" cy="3095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412776"/>
            <a:ext cx="4630540" cy="5095875"/>
          </a:xfrm>
        </p:spPr>
        <p:txBody>
          <a:bodyPr/>
          <a:lstStyle/>
          <a:p>
            <a:pPr marL="333375" indent="-342900">
              <a:buFont typeface="+mj-lt"/>
              <a:buAutoNum type="arabicPeriod"/>
            </a:pPr>
            <a:r>
              <a:rPr lang="en-US" dirty="0" smtClean="0"/>
              <a:t>The graph shows the effect of dimensions on run time. </a:t>
            </a:r>
          </a:p>
          <a:p>
            <a:pPr marL="333375" indent="-342900">
              <a:buFont typeface="+mj-lt"/>
              <a:buAutoNum type="arabicPeriod"/>
            </a:pPr>
            <a:r>
              <a:rPr lang="en-US" dirty="0" smtClean="0"/>
              <a:t>With </a:t>
            </a:r>
            <a:r>
              <a:rPr lang="en-US" dirty="0"/>
              <a:t>increasing dimensions, the performance drops a </a:t>
            </a:r>
            <a:r>
              <a:rPr lang="en-US" dirty="0" smtClean="0"/>
              <a:t>lot. As </a:t>
            </a:r>
            <a:r>
              <a:rPr lang="en-US" dirty="0"/>
              <a:t>dimension grows beyond 12, the performance drops significantly as more and more points lie on the edge. But still the performance of our algorithm is better than </a:t>
            </a:r>
            <a:r>
              <a:rPr lang="en-US" dirty="0" smtClean="0"/>
              <a:t>brute force </a:t>
            </a:r>
            <a:r>
              <a:rPr lang="en-US" dirty="0"/>
              <a:t>but not very highly though.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82346"/>
      </p:ext>
    </p:extLst>
  </p:cSld>
  <p:clrMapOvr>
    <a:masterClrMapping/>
  </p:clrMapOvr>
  <p:transition xmlns:p14="http://schemas.microsoft.com/office/powerpoint/2010/main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29469"/>
            <a:ext cx="8662988" cy="5095875"/>
          </a:xfrm>
        </p:spPr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Introduction</a:t>
            </a:r>
          </a:p>
          <a:p>
            <a:r>
              <a:rPr lang="en-AU" dirty="0" smtClean="0"/>
              <a:t>Previous Works</a:t>
            </a:r>
          </a:p>
          <a:p>
            <a:r>
              <a:rPr lang="en-AU" dirty="0" smtClean="0"/>
              <a:t>Problem Statement</a:t>
            </a:r>
          </a:p>
          <a:p>
            <a:r>
              <a:rPr lang="en-AU" dirty="0" smtClean="0"/>
              <a:t>Solution</a:t>
            </a:r>
          </a:p>
          <a:p>
            <a:r>
              <a:rPr lang="en-AU" dirty="0" smtClean="0"/>
              <a:t>Detailed Algorithm</a:t>
            </a:r>
          </a:p>
          <a:p>
            <a:r>
              <a:rPr lang="en-AU" dirty="0" smtClean="0"/>
              <a:t>Results and Analysis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KNN Join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KNN Stands for K Nearest Neighbour</a:t>
            </a:r>
          </a:p>
          <a:p>
            <a:r>
              <a:rPr lang="en-AU" dirty="0" smtClean="0"/>
              <a:t>In KNN Classification, a vector v is classified by finding K nearest vectors in Training data [v1, v2 … </a:t>
            </a:r>
            <a:r>
              <a:rPr lang="en-AU" dirty="0" err="1" smtClean="0"/>
              <a:t>vk</a:t>
            </a:r>
            <a:r>
              <a:rPr lang="en-AU" dirty="0" smtClean="0"/>
              <a:t>] and classify v based on those training vectors’ class.</a:t>
            </a:r>
          </a:p>
          <a:p>
            <a:r>
              <a:rPr lang="en-AU" dirty="0" smtClean="0"/>
              <a:t>KNN Join, we have a set of test vectors [Vt1, vt2 … </a:t>
            </a:r>
            <a:r>
              <a:rPr lang="en-AU" dirty="0" err="1" smtClean="0"/>
              <a:t>vtn</a:t>
            </a:r>
            <a:r>
              <a:rPr lang="en-AU" dirty="0" smtClean="0"/>
              <a:t>]. For every test vector we find the KNN. </a:t>
            </a:r>
          </a:p>
          <a:p>
            <a:r>
              <a:rPr lang="en-AU" dirty="0" smtClean="0"/>
              <a:t>Applications: </a:t>
            </a:r>
          </a:p>
          <a:p>
            <a:pPr lvl="1"/>
            <a:r>
              <a:rPr lang="en-AU" dirty="0" smtClean="0"/>
              <a:t>Classifying Patient Symptoms with other previously treated patients for diagnosing rare diseases </a:t>
            </a:r>
          </a:p>
          <a:p>
            <a:pPr lvl="1"/>
            <a:r>
              <a:rPr lang="en-AU" dirty="0" smtClean="0"/>
              <a:t>Dating Profile matching</a:t>
            </a:r>
          </a:p>
          <a:p>
            <a:r>
              <a:rPr lang="en-AU" dirty="0" smtClean="0"/>
              <a:t>Drawback</a:t>
            </a:r>
          </a:p>
          <a:p>
            <a:pPr lvl="1"/>
            <a:r>
              <a:rPr lang="en-AU" dirty="0" smtClean="0"/>
              <a:t>High Computational Complexity  =&gt; Not usable for big datasets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767112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for Big datasets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Better Algorithm with lower computational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Leverage Distributed Clusters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280876"/>
      </p:ext>
    </p:extLst>
  </p:cSld>
  <p:clrMapOvr>
    <a:masterClrMapping/>
  </p:clrMapOvr>
  <p:transition xmlns:p14="http://schemas.microsoft.com/office/powerpoint/2010/main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widely adopted Distributed Frameworks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	</a:t>
            </a:r>
          </a:p>
          <a:p>
            <a:pPr marL="876300" lvl="3" indent="-342900"/>
            <a:r>
              <a:rPr lang="en-US" dirty="0" smtClean="0"/>
              <a:t>Designed for scalability not for performance</a:t>
            </a:r>
          </a:p>
          <a:p>
            <a:pPr marL="876300" lvl="3" indent="-342900"/>
            <a:r>
              <a:rPr lang="en-US" dirty="0" smtClean="0"/>
              <a:t>All intermediate results of tasks are stored in disks, resulting in high disk usage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smtClean="0"/>
              <a:t>Spark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Memory Data Processing </a:t>
            </a:r>
            <a:r>
              <a:rPr lang="en-US" dirty="0" smtClean="0"/>
              <a:t>Primitives giving high performance</a:t>
            </a:r>
            <a:endParaRPr lang="en-US" dirty="0"/>
          </a:p>
          <a:p>
            <a:pPr lvl="3"/>
            <a:r>
              <a:rPr lang="en-US" dirty="0" smtClean="0"/>
              <a:t>Up to 100x faster than </a:t>
            </a:r>
            <a:r>
              <a:rPr lang="en-US" dirty="0" err="1" smtClean="0"/>
              <a:t>mapreduce</a:t>
            </a:r>
            <a:r>
              <a:rPr lang="en-US" dirty="0" smtClean="0"/>
              <a:t> when data fits in memory and 10x if it spills over disk</a:t>
            </a:r>
          </a:p>
          <a:p>
            <a:pPr lvl="3"/>
            <a:r>
              <a:rPr lang="en-US" dirty="0" smtClean="0"/>
              <a:t>Considered as a replacement for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539750" lvl="3" indent="0">
              <a:buNone/>
            </a:pPr>
            <a:endParaRPr lang="en-US" dirty="0"/>
          </a:p>
          <a:p>
            <a:pPr marL="539750" lvl="3" indent="0">
              <a:buNone/>
            </a:pPr>
            <a:r>
              <a:rPr lang="en-US" dirty="0" smtClean="0"/>
              <a:t>Due to these performance reasons we are designing our algorithm for spark, as it is the future</a:t>
            </a:r>
            <a:endParaRPr lang="en-US" dirty="0"/>
          </a:p>
          <a:p>
            <a:pPr marL="698500" lvl="2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512881"/>
      </p:ext>
    </p:extLst>
  </p:cSld>
  <p:clrMapOvr>
    <a:masterClrMapping/>
  </p:clrMapOvr>
  <p:transition xmlns:p14="http://schemas.microsoft.com/office/powerpoint/2010/main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 Research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Algorithm Classes in KNN Algorithms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Partitioning</a:t>
            </a:r>
          </a:p>
          <a:p>
            <a:r>
              <a:rPr lang="en-US" dirty="0" smtClean="0"/>
              <a:t>All these algorithms focus on reducing the number of distanc</a:t>
            </a:r>
            <a:r>
              <a:rPr lang="en-US" dirty="0" smtClean="0"/>
              <a:t>e computation</a:t>
            </a:r>
            <a:endParaRPr lang="en-US" dirty="0"/>
          </a:p>
          <a:p>
            <a:r>
              <a:rPr lang="en-US" dirty="0" smtClean="0"/>
              <a:t>The algorithms are primarily for centralized environment</a:t>
            </a:r>
          </a:p>
          <a:p>
            <a:r>
              <a:rPr lang="en-US" dirty="0" smtClean="0"/>
              <a:t>Until now there is only one research which focused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693183"/>
      </p:ext>
    </p:extLst>
  </p:cSld>
  <p:clrMapOvr>
    <a:masterClrMapping/>
  </p:clrMapOvr>
  <p:transition xmlns:p14="http://schemas.microsoft.com/office/powerpoint/2010/main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get Better KNN Performance for huge Datasets 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34680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 dataset (Training Dataset) is very large</a:t>
            </a:r>
          </a:p>
          <a:p>
            <a:pPr lvl="1"/>
            <a:r>
              <a:rPr lang="en-US" dirty="0" smtClean="0"/>
              <a:t>R dataset (Test dataset) is huge but smaller than S</a:t>
            </a:r>
          </a:p>
          <a:p>
            <a:pPr lvl="1"/>
            <a:r>
              <a:rPr lang="en-US" dirty="0" smtClean="0"/>
              <a:t>R dataset changes but S dataset remains fixed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Partition Based algorithm designed for Spark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Our algorithm is an iterative algorithm and </a:t>
            </a:r>
            <a:r>
              <a:rPr lang="en-US" dirty="0" err="1"/>
              <a:t>mapreduce</a:t>
            </a:r>
            <a:r>
              <a:rPr lang="en-US"/>
              <a:t> does not do well in such scenarios.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759357"/>
      </p:ext>
    </p:extLst>
  </p:cSld>
  <p:clrMapOvr>
    <a:masterClrMapping/>
  </p:clrMapOvr>
  <p:transition xmlns:p14="http://schemas.microsoft.com/office/powerpoint/2010/main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Partition </a:t>
            </a:r>
            <a:r>
              <a:rPr lang="en-US" dirty="0" smtClean="0"/>
              <a:t>R (Test Dataset) and S(Training Dataset) into partitions with same pivots as a center in both R and </a:t>
            </a:r>
            <a:r>
              <a:rPr lang="en-US" dirty="0" smtClean="0"/>
              <a:t>S. Partition should not be too large or too small.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leveraging the neat idea that except for point near the edge of the partition, most data should be able to find its neighbor within a single </a:t>
            </a:r>
            <a:r>
              <a:rPr lang="en-US" dirty="0" smtClean="0"/>
              <a:t>partition.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do a self Join of a Partition in R with same partition in S. Find all the neighbors for data in the middle of the </a:t>
            </a:r>
            <a:r>
              <a:rPr lang="en-US" dirty="0" smtClean="0"/>
              <a:t>partition. For all such points KNN computation is complete.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data </a:t>
            </a:r>
            <a:r>
              <a:rPr lang="en-US" dirty="0" smtClean="0"/>
              <a:t>points on </a:t>
            </a:r>
            <a:r>
              <a:rPr lang="en-US" dirty="0" smtClean="0"/>
              <a:t>the edge, we find all the nearby </a:t>
            </a:r>
            <a:r>
              <a:rPr lang="en-US" dirty="0" smtClean="0"/>
              <a:t>partition which might contain a nearest neighbor </a:t>
            </a:r>
            <a:r>
              <a:rPr lang="en-US" dirty="0" smtClean="0"/>
              <a:t>and </a:t>
            </a:r>
            <a:r>
              <a:rPr lang="en-US" dirty="0" smtClean="0"/>
              <a:t>check those partitions as well. We check all such partition and update the KNN results for those points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645196"/>
      </p:ext>
    </p:extLst>
  </p:cSld>
  <p:clrMapOvr>
    <a:masterClrMapping/>
  </p:clrMapOvr>
  <p:transition xmlns:p14="http://schemas.microsoft.com/office/powerpoint/2010/main">
    <p:pull dir="r"/>
  </p:transition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7063</TotalTime>
  <Words>1206</Words>
  <Application>Microsoft Macintosh PowerPoint</Application>
  <PresentationFormat>On-screen Show (4:3)</PresentationFormat>
  <Paragraphs>152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8_UNIS Master</vt:lpstr>
      <vt:lpstr>10_UNIS Master</vt:lpstr>
      <vt:lpstr>13_UNIS Master</vt:lpstr>
      <vt:lpstr>Efficient KNN Join Algorithm for spark</vt:lpstr>
      <vt:lpstr>Agenda</vt:lpstr>
      <vt:lpstr>KNN Join</vt:lpstr>
      <vt:lpstr>Solution for Big datasets </vt:lpstr>
      <vt:lpstr>Distributed Frameworks</vt:lpstr>
      <vt:lpstr>Previous Research Works</vt:lpstr>
      <vt:lpstr>Problem Statement</vt:lpstr>
      <vt:lpstr>Assumptions and Solution</vt:lpstr>
      <vt:lpstr>Solution Overview </vt:lpstr>
      <vt:lpstr>Detailed Algorithm</vt:lpstr>
      <vt:lpstr>Detailed Algorithm …</vt:lpstr>
      <vt:lpstr>Detailed Algorithm … </vt:lpstr>
      <vt:lpstr>Test Environment</vt:lpstr>
      <vt:lpstr>Test Environment …</vt:lpstr>
      <vt:lpstr>Results</vt:lpstr>
      <vt:lpstr>Results …</vt:lpstr>
      <vt:lpstr>Results …</vt:lpstr>
      <vt:lpstr>Results 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Ramz Sivagurunathan</cp:lastModifiedBy>
  <cp:revision>405</cp:revision>
  <dcterms:created xsi:type="dcterms:W3CDTF">2010-09-21T23:48:57Z</dcterms:created>
  <dcterms:modified xsi:type="dcterms:W3CDTF">2015-10-28T10:13:09Z</dcterms:modified>
</cp:coreProperties>
</file>