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30238700" cy="42767250"/>
  <p:notesSz cx="6858000" cy="9144000"/>
  <p:defaultTextStyle>
    <a:defPPr>
      <a:defRPr lang="en-US"/>
    </a:defPPr>
    <a:lvl1pPr marL="0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5884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1767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57651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3534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29418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15301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01185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87068" algn="l" defTabSz="208588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E64626"/>
    <a:srgbClr val="FBCD6B"/>
    <a:srgbClr val="12416C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08" autoAdjust="0"/>
  </p:normalViewPr>
  <p:slideViewPr>
    <p:cSldViewPr snapToGrid="0" snapToObjects="1">
      <p:cViewPr>
        <p:scale>
          <a:sx n="33" d="100"/>
          <a:sy n="33" d="100"/>
        </p:scale>
        <p:origin x="-1624" y="3616"/>
      </p:cViewPr>
      <p:guideLst>
        <p:guide orient="horz" pos="13470"/>
        <p:guide pos="95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285572"/>
            <a:ext cx="25702895" cy="916723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6" y="24234774"/>
            <a:ext cx="21167090" cy="109294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1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3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29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5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1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8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38592" y="7553572"/>
            <a:ext cx="31818884" cy="16089197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1449" y="7553572"/>
            <a:ext cx="94963166" cy="16089197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481922"/>
            <a:ext cx="25702895" cy="8494051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126590"/>
            <a:ext cx="25702895" cy="935533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588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176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765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35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2941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530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11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8706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1448" y="44004736"/>
            <a:ext cx="63391023" cy="124440817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66451" y="44004736"/>
            <a:ext cx="63391026" cy="124440817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6" y="1712673"/>
            <a:ext cx="27214830" cy="7127875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573135"/>
            <a:ext cx="13360677" cy="398962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5884" indent="0">
              <a:buNone/>
              <a:defRPr sz="9100" b="1"/>
            </a:lvl2pPr>
            <a:lvl3pPr marL="4171767" indent="0">
              <a:buNone/>
              <a:defRPr sz="8200" b="1"/>
            </a:lvl3pPr>
            <a:lvl4pPr marL="6257651" indent="0">
              <a:buNone/>
              <a:defRPr sz="7300" b="1"/>
            </a:lvl4pPr>
            <a:lvl5pPr marL="8343534" indent="0">
              <a:buNone/>
              <a:defRPr sz="7300" b="1"/>
            </a:lvl5pPr>
            <a:lvl6pPr marL="10429418" indent="0">
              <a:buNone/>
              <a:defRPr sz="7300" b="1"/>
            </a:lvl6pPr>
            <a:lvl7pPr marL="12515301" indent="0">
              <a:buNone/>
              <a:defRPr sz="7300" b="1"/>
            </a:lvl7pPr>
            <a:lvl8pPr marL="14601185" indent="0">
              <a:buNone/>
              <a:defRPr sz="7300" b="1"/>
            </a:lvl8pPr>
            <a:lvl9pPr marL="16687068" indent="0">
              <a:buNone/>
              <a:defRPr sz="7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562763"/>
            <a:ext cx="13360677" cy="24640671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2" y="9573135"/>
            <a:ext cx="13365925" cy="398962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5884" indent="0">
              <a:buNone/>
              <a:defRPr sz="9100" b="1"/>
            </a:lvl2pPr>
            <a:lvl3pPr marL="4171767" indent="0">
              <a:buNone/>
              <a:defRPr sz="8200" b="1"/>
            </a:lvl3pPr>
            <a:lvl4pPr marL="6257651" indent="0">
              <a:buNone/>
              <a:defRPr sz="7300" b="1"/>
            </a:lvl4pPr>
            <a:lvl5pPr marL="8343534" indent="0">
              <a:buNone/>
              <a:defRPr sz="7300" b="1"/>
            </a:lvl5pPr>
            <a:lvl6pPr marL="10429418" indent="0">
              <a:buNone/>
              <a:defRPr sz="7300" b="1"/>
            </a:lvl6pPr>
            <a:lvl7pPr marL="12515301" indent="0">
              <a:buNone/>
              <a:defRPr sz="7300" b="1"/>
            </a:lvl7pPr>
            <a:lvl8pPr marL="14601185" indent="0">
              <a:buNone/>
              <a:defRPr sz="7300" b="1"/>
            </a:lvl8pPr>
            <a:lvl9pPr marL="16687068" indent="0">
              <a:buNone/>
              <a:defRPr sz="7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2" y="13562763"/>
            <a:ext cx="13365925" cy="24640671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02770"/>
            <a:ext cx="9948324" cy="724667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02774"/>
            <a:ext cx="16904273" cy="365006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49447"/>
            <a:ext cx="9948324" cy="29253990"/>
          </a:xfrm>
        </p:spPr>
        <p:txBody>
          <a:bodyPr/>
          <a:lstStyle>
            <a:lvl1pPr marL="0" indent="0">
              <a:buNone/>
              <a:defRPr sz="6400"/>
            </a:lvl1pPr>
            <a:lvl2pPr marL="2085884" indent="0">
              <a:buNone/>
              <a:defRPr sz="5500"/>
            </a:lvl2pPr>
            <a:lvl3pPr marL="4171767" indent="0">
              <a:buNone/>
              <a:defRPr sz="4600"/>
            </a:lvl3pPr>
            <a:lvl4pPr marL="6257651" indent="0">
              <a:buNone/>
              <a:defRPr sz="4100"/>
            </a:lvl4pPr>
            <a:lvl5pPr marL="8343534" indent="0">
              <a:buNone/>
              <a:defRPr sz="4100"/>
            </a:lvl5pPr>
            <a:lvl6pPr marL="10429418" indent="0">
              <a:buNone/>
              <a:defRPr sz="4100"/>
            </a:lvl6pPr>
            <a:lvl7pPr marL="12515301" indent="0">
              <a:buNone/>
              <a:defRPr sz="4100"/>
            </a:lvl7pPr>
            <a:lvl8pPr marL="14601185" indent="0">
              <a:buNone/>
              <a:defRPr sz="4100"/>
            </a:lvl8pPr>
            <a:lvl9pPr marL="16687068" indent="0">
              <a:buNone/>
              <a:defRPr sz="41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29937076"/>
            <a:ext cx="18143220" cy="353424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21333"/>
            <a:ext cx="18143220" cy="25660350"/>
          </a:xfrm>
        </p:spPr>
        <p:txBody>
          <a:bodyPr/>
          <a:lstStyle>
            <a:lvl1pPr marL="0" indent="0">
              <a:buNone/>
              <a:defRPr sz="14600"/>
            </a:lvl1pPr>
            <a:lvl2pPr marL="2085884" indent="0">
              <a:buNone/>
              <a:defRPr sz="12800"/>
            </a:lvl2pPr>
            <a:lvl3pPr marL="4171767" indent="0">
              <a:buNone/>
              <a:defRPr sz="10900"/>
            </a:lvl3pPr>
            <a:lvl4pPr marL="6257651" indent="0">
              <a:buNone/>
              <a:defRPr sz="9100"/>
            </a:lvl4pPr>
            <a:lvl5pPr marL="8343534" indent="0">
              <a:buNone/>
              <a:defRPr sz="9100"/>
            </a:lvl5pPr>
            <a:lvl6pPr marL="10429418" indent="0">
              <a:buNone/>
              <a:defRPr sz="9100"/>
            </a:lvl6pPr>
            <a:lvl7pPr marL="12515301" indent="0">
              <a:buNone/>
              <a:defRPr sz="9100"/>
            </a:lvl7pPr>
            <a:lvl8pPr marL="14601185" indent="0">
              <a:buNone/>
              <a:defRPr sz="9100"/>
            </a:lvl8pPr>
            <a:lvl9pPr marL="1668706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471317"/>
            <a:ext cx="18143220" cy="5019209"/>
          </a:xfrm>
        </p:spPr>
        <p:txBody>
          <a:bodyPr/>
          <a:lstStyle>
            <a:lvl1pPr marL="0" indent="0">
              <a:buNone/>
              <a:defRPr sz="6400"/>
            </a:lvl1pPr>
            <a:lvl2pPr marL="2085884" indent="0">
              <a:buNone/>
              <a:defRPr sz="5500"/>
            </a:lvl2pPr>
            <a:lvl3pPr marL="4171767" indent="0">
              <a:buNone/>
              <a:defRPr sz="4600"/>
            </a:lvl3pPr>
            <a:lvl4pPr marL="6257651" indent="0">
              <a:buNone/>
              <a:defRPr sz="4100"/>
            </a:lvl4pPr>
            <a:lvl5pPr marL="8343534" indent="0">
              <a:buNone/>
              <a:defRPr sz="4100"/>
            </a:lvl5pPr>
            <a:lvl6pPr marL="10429418" indent="0">
              <a:buNone/>
              <a:defRPr sz="4100"/>
            </a:lvl6pPr>
            <a:lvl7pPr marL="12515301" indent="0">
              <a:buNone/>
              <a:defRPr sz="4100"/>
            </a:lvl7pPr>
            <a:lvl8pPr marL="14601185" indent="0">
              <a:buNone/>
              <a:defRPr sz="4100"/>
            </a:lvl8pPr>
            <a:lvl9pPr marL="16687068" indent="0">
              <a:buNone/>
              <a:defRPr sz="41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6" y="1712673"/>
            <a:ext cx="27214830" cy="7127875"/>
          </a:xfrm>
          <a:prstGeom prst="rect">
            <a:avLst/>
          </a:prstGeom>
        </p:spPr>
        <p:txBody>
          <a:bodyPr vert="horz" lIns="417177" tIns="208588" rIns="417177" bIns="208588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6" y="9979028"/>
            <a:ext cx="27214830" cy="28224408"/>
          </a:xfrm>
          <a:prstGeom prst="rect">
            <a:avLst/>
          </a:prstGeom>
        </p:spPr>
        <p:txBody>
          <a:bodyPr vert="horz" lIns="417177" tIns="208588" rIns="417177" bIns="208588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6" y="39638908"/>
            <a:ext cx="7055697" cy="2276960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675B-DDFC-3444-B2B3-27FABDDBE67B}" type="datetimeFigureOut">
              <a:rPr lang="en-US" smtClean="0"/>
              <a:pPr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638908"/>
            <a:ext cx="9575589" cy="2276960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9" y="39638908"/>
            <a:ext cx="7055697" cy="2276960"/>
          </a:xfrm>
          <a:prstGeom prst="rect">
            <a:avLst/>
          </a:prstGeom>
        </p:spPr>
        <p:txBody>
          <a:bodyPr vert="horz" lIns="417177" tIns="208588" rIns="417177" bIns="20858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5DED-324E-1F49-BCF2-3EAC90B8F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588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4413" indent="-1564413" algn="l" defTabSz="2085884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89561" indent="-1303677" algn="l" defTabSz="2085884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4709" indent="-1042942" algn="l" defTabSz="2085884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0592" indent="-1042942" algn="l" defTabSz="2085884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86476" indent="-1042942" algn="l" defTabSz="2085884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72360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58243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4127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0010" indent="-1042942" algn="l" defTabSz="208588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5884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1767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7651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3534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29418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5301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1185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87068" algn="l" defTabSz="208588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emf"/><Relationship Id="rId9" Type="http://schemas.openxmlformats.org/officeDocument/2006/relationships/hyperlink" Target="http://dl.acm.org/citation.cfm?id=958948" TargetMode="External"/><Relationship Id="rId10" Type="http://schemas.openxmlformats.org/officeDocument/2006/relationships/hyperlink" Target="http://link.springer.com/chapter/10.1007/3-540-49257-7_15" TargetMode="External"/><Relationship Id="rId11" Type="http://schemas.openxmlformats.org/officeDocument/2006/relationships/hyperlink" Target="http://dl.acm.org/citation.cfm?id=2247602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-1" y="-2"/>
            <a:ext cx="30710127" cy="5963697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5" name="Title Placeholder 1"/>
          <p:cNvSpPr txBox="1">
            <a:spLocks/>
          </p:cNvSpPr>
          <p:nvPr/>
        </p:nvSpPr>
        <p:spPr>
          <a:xfrm>
            <a:off x="9190251" y="-2"/>
            <a:ext cx="21048449" cy="5963699"/>
          </a:xfrm>
          <a:custGeom>
            <a:avLst/>
            <a:gdLst>
              <a:gd name="connsiteX0" fmla="*/ 0 w 22590031"/>
              <a:gd name="connsiteY0" fmla="*/ 0 h 4495162"/>
              <a:gd name="connsiteX1" fmla="*/ 22590031 w 22590031"/>
              <a:gd name="connsiteY1" fmla="*/ 0 h 4495162"/>
              <a:gd name="connsiteX2" fmla="*/ 22590031 w 22590031"/>
              <a:gd name="connsiteY2" fmla="*/ 4495162 h 4495162"/>
              <a:gd name="connsiteX3" fmla="*/ 0 w 22590031"/>
              <a:gd name="connsiteY3" fmla="*/ 4495162 h 4495162"/>
              <a:gd name="connsiteX4" fmla="*/ 0 w 22590031"/>
              <a:gd name="connsiteY4" fmla="*/ 0 h 44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90031" h="4495162">
                <a:moveTo>
                  <a:pt x="0" y="0"/>
                </a:moveTo>
                <a:lnTo>
                  <a:pt x="22590031" y="0"/>
                </a:lnTo>
                <a:lnTo>
                  <a:pt x="22590031" y="4495162"/>
                </a:lnTo>
                <a:lnTo>
                  <a:pt x="0" y="4495162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72000" tIns="213576" rIns="427153" bIns="213576" rtlCol="0" anchor="ctr" anchorCtr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9600" b="1" dirty="0"/>
              <a:t>Efficient KNN Join Algorithm for </a:t>
            </a:r>
            <a:r>
              <a:rPr lang="en-US" sz="9600" b="1" dirty="0" smtClean="0"/>
              <a:t>spark</a:t>
            </a:r>
          </a:p>
          <a:p>
            <a:r>
              <a:rPr lang="en-US" sz="8000" dirty="0"/>
              <a:t>Ramanathan Sivagurunathan</a:t>
            </a:r>
            <a:endParaRPr lang="en-US" sz="8000" dirty="0">
              <a:latin typeface="Tw Cen MT" charset="0"/>
            </a:endParaRPr>
          </a:p>
          <a:p>
            <a:r>
              <a:rPr lang="en-US" sz="7200" dirty="0"/>
              <a:t>Dr. Ying Zhou</a:t>
            </a:r>
            <a:endParaRPr lang="en-US" sz="7200" dirty="0">
              <a:latin typeface="Tw Cen MT" charset="0"/>
            </a:endParaRPr>
          </a:p>
          <a:p>
            <a:r>
              <a:rPr lang="en-US" sz="7200" dirty="0"/>
              <a:t>School of Information Technologies 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8" y="1240470"/>
            <a:ext cx="7014079" cy="2426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1335" y="6975587"/>
            <a:ext cx="11991663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Background</a:t>
            </a:r>
          </a:p>
          <a:p>
            <a:r>
              <a:rPr lang="en-US" sz="4800" b="1" dirty="0" smtClean="0">
                <a:solidFill>
                  <a:srgbClr val="000000"/>
                </a:solidFill>
              </a:rPr>
              <a:t>KNN Join</a:t>
            </a:r>
            <a:endParaRPr lang="en-US" sz="4800" b="1" dirty="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AU" sz="4000" dirty="0" smtClean="0"/>
              <a:t>KNN Join is a classification / regression algorithm</a:t>
            </a:r>
          </a:p>
          <a:p>
            <a:pPr marL="857250" indent="-857250">
              <a:buFont typeface="Arial"/>
              <a:buChar char="•"/>
            </a:pPr>
            <a:r>
              <a:rPr lang="en-AU" sz="4000" dirty="0"/>
              <a:t>F</a:t>
            </a:r>
            <a:r>
              <a:rPr lang="en-AU" sz="4000" dirty="0" smtClean="0"/>
              <a:t>or every vector in R dataset, [V</a:t>
            </a:r>
            <a:r>
              <a:rPr lang="en-AU" sz="4000" baseline="-25000" dirty="0" smtClean="0"/>
              <a:t>t1</a:t>
            </a:r>
            <a:r>
              <a:rPr lang="en-AU" sz="4000" dirty="0" smtClean="0"/>
              <a:t>, V</a:t>
            </a:r>
            <a:r>
              <a:rPr lang="en-AU" sz="4000" baseline="-25000" dirty="0" smtClean="0"/>
              <a:t>t2</a:t>
            </a:r>
            <a:r>
              <a:rPr lang="en-AU" sz="4000" dirty="0" smtClean="0"/>
              <a:t> … </a:t>
            </a:r>
            <a:r>
              <a:rPr lang="en-AU" sz="4000" dirty="0" err="1" smtClean="0"/>
              <a:t>V</a:t>
            </a:r>
            <a:r>
              <a:rPr lang="en-AU" sz="4000" baseline="-25000" dirty="0" err="1" smtClean="0"/>
              <a:t>tn</a:t>
            </a:r>
            <a:r>
              <a:rPr lang="en-AU" sz="4000" dirty="0" smtClean="0"/>
              <a:t>], we find K nearest vectors based on distance in S dataset [v</a:t>
            </a:r>
            <a:r>
              <a:rPr lang="en-AU" sz="4000" baseline="-25000" dirty="0" smtClean="0"/>
              <a:t>1</a:t>
            </a:r>
            <a:r>
              <a:rPr lang="en-AU" sz="4000" dirty="0" smtClean="0"/>
              <a:t>, v</a:t>
            </a:r>
            <a:r>
              <a:rPr lang="en-AU" sz="4000" baseline="-25000" dirty="0" smtClean="0"/>
              <a:t>2</a:t>
            </a:r>
            <a:r>
              <a:rPr lang="en-AU" sz="4000" dirty="0" smtClean="0"/>
              <a:t> … </a:t>
            </a:r>
            <a:r>
              <a:rPr lang="en-AU" sz="4000" dirty="0" err="1" smtClean="0"/>
              <a:t>v</a:t>
            </a:r>
            <a:r>
              <a:rPr lang="en-AU" sz="4000" baseline="-25000" dirty="0" err="1" smtClean="0"/>
              <a:t>k</a:t>
            </a:r>
            <a:r>
              <a:rPr lang="en-AU" sz="4000" dirty="0" smtClean="0"/>
              <a:t>] and classify </a:t>
            </a:r>
            <a:r>
              <a:rPr lang="en-AU" sz="4000" dirty="0" err="1" smtClean="0"/>
              <a:t>V</a:t>
            </a:r>
            <a:r>
              <a:rPr lang="en-AU" sz="4000" baseline="-25000" dirty="0" err="1" smtClean="0"/>
              <a:t>tx</a:t>
            </a:r>
            <a:r>
              <a:rPr lang="en-AU" sz="4000" dirty="0" smtClean="0"/>
              <a:t> based on neighbour vectors’ class.</a:t>
            </a:r>
          </a:p>
          <a:p>
            <a:pPr marL="857250" indent="-857250">
              <a:buFont typeface="Arial"/>
              <a:buChar char="•"/>
            </a:pPr>
            <a:r>
              <a:rPr lang="en-AU" sz="4000" dirty="0" smtClean="0"/>
              <a:t>Complexity = </a:t>
            </a:r>
          </a:p>
          <a:p>
            <a:endParaRPr lang="en-AU" sz="4000" dirty="0" smtClean="0"/>
          </a:p>
          <a:p>
            <a:r>
              <a:rPr lang="en-AU" sz="4800" b="1" dirty="0" smtClean="0">
                <a:solidFill>
                  <a:srgbClr val="000000"/>
                </a:solidFill>
              </a:rPr>
              <a:t>Spark</a:t>
            </a:r>
          </a:p>
          <a:p>
            <a:pPr marL="571500" indent="-571500">
              <a:buFont typeface="Arial"/>
              <a:buChar char="•"/>
            </a:pPr>
            <a:r>
              <a:rPr lang="en-AU" sz="4000" dirty="0" smtClean="0">
                <a:solidFill>
                  <a:srgbClr val="000000"/>
                </a:solidFill>
              </a:rPr>
              <a:t>Spark is large scale data processing framework with in memory primitives</a:t>
            </a:r>
          </a:p>
          <a:p>
            <a:pPr marL="571500" indent="-571500">
              <a:buFont typeface="Arial"/>
              <a:buChar char="•"/>
            </a:pPr>
            <a:r>
              <a:rPr lang="en-AU" sz="4000" dirty="0" smtClean="0">
                <a:solidFill>
                  <a:srgbClr val="000000"/>
                </a:solidFill>
              </a:rPr>
              <a:t>Designed for high scalability and performance</a:t>
            </a:r>
          </a:p>
          <a:p>
            <a:pPr marL="571500" indent="-571500">
              <a:buFont typeface="Arial"/>
              <a:buChar char="•"/>
            </a:pPr>
            <a:r>
              <a:rPr lang="en-AU" sz="4000" dirty="0" smtClean="0">
                <a:solidFill>
                  <a:srgbClr val="000000"/>
                </a:solidFill>
              </a:rPr>
              <a:t>About 100 times faster than Hadoop </a:t>
            </a:r>
            <a:r>
              <a:rPr lang="en-AU" sz="4000" dirty="0" err="1" smtClean="0">
                <a:solidFill>
                  <a:srgbClr val="000000"/>
                </a:solidFill>
              </a:rPr>
              <a:t>Mapreduce</a:t>
            </a:r>
            <a:r>
              <a:rPr lang="en-AU" sz="4000" dirty="0" smtClean="0">
                <a:solidFill>
                  <a:srgbClr val="000000"/>
                </a:solidFill>
              </a:rPr>
              <a:t> when the data can fit into memory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6359"/>
              </p:ext>
            </p:extLst>
          </p:nvPr>
        </p:nvGraphicFramePr>
        <p:xfrm>
          <a:off x="5349258" y="11699659"/>
          <a:ext cx="2616904" cy="78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774700" imgH="203200" progId="Equation.3">
                  <p:embed/>
                </p:oleObj>
              </mc:Choice>
              <mc:Fallback>
                <p:oleObj name="Equation" r:id="rId4" imgW="774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9258" y="11699659"/>
                        <a:ext cx="2616904" cy="785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46787" y="16956511"/>
            <a:ext cx="110074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Problem</a:t>
            </a:r>
          </a:p>
          <a:p>
            <a:pPr marL="1143000" indent="-1143000">
              <a:buFont typeface="Arial"/>
              <a:buChar char="•"/>
            </a:pPr>
            <a:r>
              <a:rPr lang="en-US" sz="4000" dirty="0" smtClean="0"/>
              <a:t>High Complexity =&gt; Unusable for Large Dataset</a:t>
            </a:r>
          </a:p>
          <a:p>
            <a:pPr marL="1143000" indent="-1143000">
              <a:buFont typeface="Arial"/>
              <a:buChar char="•"/>
            </a:pPr>
            <a:r>
              <a:rPr lang="en-US" sz="4000" dirty="0" smtClean="0"/>
              <a:t>How to improve the overall running time of the algorithm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1335" y="31193953"/>
            <a:ext cx="1060624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Solution &amp; Contribution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/>
              <a:t>Designed a Voronoi Partition based distributed algorithm for Spark</a:t>
            </a:r>
          </a:p>
          <a:p>
            <a:r>
              <a:rPr lang="en-US" sz="4000" b="1" dirty="0" smtClean="0"/>
              <a:t>Advantages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Lower computational complexity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D</a:t>
            </a:r>
            <a:r>
              <a:rPr lang="en-US" sz="4000" dirty="0" smtClean="0"/>
              <a:t>istributed algorithm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Iterative and Incremental Algorithm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Uses Spark framework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Scalable for large datasets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 smtClean="0"/>
              <a:t>Minimal data replication and hence minimal usage of disk &amp; 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39031" y="6837282"/>
            <a:ext cx="572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Voronoi Partition</a:t>
            </a:r>
            <a:endParaRPr lang="en-US" sz="6000" b="1" dirty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6610" y="22113379"/>
            <a:ext cx="1621325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Algorithm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Select </a:t>
            </a:r>
            <a:r>
              <a:rPr lang="en-US" sz="4000" dirty="0"/>
              <a:t>Random </a:t>
            </a:r>
            <a:r>
              <a:rPr lang="en-US" sz="4000" dirty="0" smtClean="0"/>
              <a:t>Pivots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Closest Vector to a pivot form a partition in both R and S.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/>
              <a:t>Self Join: For any partition in </a:t>
            </a:r>
            <a:r>
              <a:rPr lang="en-US" sz="4000" dirty="0" smtClean="0"/>
              <a:t>R, </a:t>
            </a:r>
            <a:r>
              <a:rPr lang="en-US" sz="4000" dirty="0"/>
              <a:t>find </a:t>
            </a:r>
            <a:r>
              <a:rPr lang="en-US" sz="4000" dirty="0" smtClean="0"/>
              <a:t>KNN S in </a:t>
            </a:r>
            <a:r>
              <a:rPr lang="en-US" sz="4000" dirty="0"/>
              <a:t>the same partition. </a:t>
            </a:r>
            <a:endParaRPr lang="en-US" sz="4000" dirty="0" smtClean="0"/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If distance to farthest </a:t>
            </a:r>
            <a:r>
              <a:rPr lang="en-US" sz="4000" dirty="0" err="1" smtClean="0"/>
              <a:t>neighbour</a:t>
            </a:r>
            <a:r>
              <a:rPr lang="en-US" sz="4000" dirty="0" smtClean="0"/>
              <a:t> for a vector </a:t>
            </a:r>
            <a:r>
              <a:rPr lang="en-US" sz="4000" i="1" dirty="0" smtClean="0"/>
              <a:t> y </a:t>
            </a:r>
            <a:r>
              <a:rPr lang="en-US" sz="4000" dirty="0" smtClean="0"/>
              <a:t> is less than the distance to HP</a:t>
            </a:r>
            <a:r>
              <a:rPr lang="en-US" sz="4000" i="1" dirty="0" smtClean="0"/>
              <a:t>(x)</a:t>
            </a:r>
            <a:r>
              <a:rPr lang="en-US" sz="4000" dirty="0" smtClean="0"/>
              <a:t> then K Found Else Nearest partition found. (</a:t>
            </a:r>
            <a:r>
              <a:rPr lang="en-US" sz="4000" dirty="0"/>
              <a:t>Refer fig </a:t>
            </a:r>
            <a:r>
              <a:rPr lang="en-US" sz="4000" dirty="0" smtClean="0"/>
              <a:t>above)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Move the vector to first nearest partition and find &amp; update KNN.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Check if the new distance </a:t>
            </a:r>
            <a:r>
              <a:rPr lang="en-US" sz="4000" i="1" dirty="0" smtClean="0"/>
              <a:t>y</a:t>
            </a:r>
            <a:r>
              <a:rPr lang="en-US" sz="4000" dirty="0" smtClean="0"/>
              <a:t> is less than the distance to HP(x) and Update the nearest partition list. 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Repeat Step 5 and 6 until KNN found for all Vectors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i="1" dirty="0" smtClean="0"/>
              <a:t>Additional Optimization</a:t>
            </a:r>
            <a:r>
              <a:rPr lang="en-US" sz="4000" dirty="0" smtClean="0"/>
              <a:t>: If the number of replication is less then we can replicate to all the partition and then combine the results after wards. This speeds up the process significantly</a:t>
            </a:r>
          </a:p>
          <a:p>
            <a:pPr marL="1371600" indent="-1371600">
              <a:buFont typeface="+mj-lt"/>
              <a:buAutoNum type="arabicPeriod"/>
            </a:pPr>
            <a:endParaRPr lang="en-US" sz="4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1289" y="16433400"/>
            <a:ext cx="8441934" cy="61033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10" y="18049800"/>
            <a:ext cx="8054679" cy="32213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26610" y="31334763"/>
            <a:ext cx="162132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Experiment Results</a:t>
            </a:r>
            <a:r>
              <a:rPr lang="en-US" sz="4000" b="1" dirty="0" smtClean="0">
                <a:solidFill>
                  <a:srgbClr val="800000"/>
                </a:solidFill>
              </a:rPr>
              <a:t>(On a 10 Node 8core 16G Ram Cluster)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About 100 times faster than Brute force for 1M x 1M dataset and Estimated 800-1000 times faster for 11M x 11M 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1M x 1M join takes 2 minutes and 11M x 11M Join takes 26 </a:t>
            </a:r>
            <a:r>
              <a:rPr lang="en-US" sz="4000" dirty="0" err="1" smtClean="0"/>
              <a:t>mins</a:t>
            </a:r>
            <a:endParaRPr lang="en-US" sz="4000" dirty="0" smtClean="0"/>
          </a:p>
          <a:p>
            <a:pPr marL="1371600" indent="-1371600">
              <a:buFont typeface="+mj-lt"/>
              <a:buAutoNum type="arabicPeriod"/>
            </a:pPr>
            <a:r>
              <a:rPr lang="en-US" sz="4000" dirty="0" smtClean="0"/>
              <a:t>For dimensions more than 12 performance drops, this is because of curse of dimensionality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5084" y="7852945"/>
            <a:ext cx="12298495" cy="982253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77258" y="38639660"/>
            <a:ext cx="28016256" cy="38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82248" y="38986033"/>
            <a:ext cx="215439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</a:rPr>
              <a:t>References</a:t>
            </a:r>
            <a:endParaRPr lang="nl-NL" sz="4000" dirty="0" smtClean="0"/>
          </a:p>
          <a:p>
            <a:r>
              <a:rPr lang="nl-NL" sz="4000" dirty="0" smtClean="0"/>
              <a:t>Index</a:t>
            </a:r>
            <a:r>
              <a:rPr lang="nl-NL" sz="4000" dirty="0"/>
              <a:t>-</a:t>
            </a:r>
            <a:r>
              <a:rPr lang="nl-NL" sz="4000" dirty="0" err="1"/>
              <a:t>driven</a:t>
            </a:r>
            <a:r>
              <a:rPr lang="nl-NL" sz="4000" dirty="0"/>
              <a:t> </a:t>
            </a:r>
            <a:r>
              <a:rPr lang="nl-NL" sz="4000" dirty="0" err="1"/>
              <a:t>similarity</a:t>
            </a:r>
            <a:r>
              <a:rPr lang="nl-NL" sz="4000" dirty="0"/>
              <a:t> search in </a:t>
            </a:r>
            <a:r>
              <a:rPr lang="nl-NL" sz="4000" dirty="0" err="1"/>
              <a:t>metric</a:t>
            </a:r>
            <a:r>
              <a:rPr lang="nl-NL" sz="4000" dirty="0"/>
              <a:t> </a:t>
            </a:r>
            <a:r>
              <a:rPr lang="nl-NL" sz="4000" dirty="0" err="1"/>
              <a:t>spaces</a:t>
            </a:r>
            <a:r>
              <a:rPr lang="nl-NL" sz="4000" dirty="0"/>
              <a:t> </a:t>
            </a:r>
            <a:r>
              <a:rPr lang="nl-NL" sz="4000" dirty="0">
                <a:hlinkClick r:id="rId9"/>
              </a:rPr>
              <a:t>http://dl.acm.org/citation.cfm?id=958948</a:t>
            </a:r>
            <a:endParaRPr lang="nl-NL" sz="4000" dirty="0"/>
          </a:p>
          <a:p>
            <a:r>
              <a:rPr lang="en-US" sz="4000" dirty="0" smtClean="0"/>
              <a:t>When </a:t>
            </a:r>
            <a:r>
              <a:rPr lang="en-US" sz="4000" dirty="0"/>
              <a:t>is “nearest neighbor” meaningful? </a:t>
            </a:r>
            <a:r>
              <a:rPr lang="nl-NL" sz="4000" dirty="0">
                <a:hlinkClick r:id="rId10"/>
              </a:rPr>
              <a:t>http://link.springer.com/chapter/10.1007/3-540-49257-</a:t>
            </a:r>
            <a:r>
              <a:rPr lang="nl-NL" sz="4000" dirty="0" smtClean="0">
                <a:hlinkClick r:id="rId10"/>
              </a:rPr>
              <a:t>7_15</a:t>
            </a:r>
            <a:endParaRPr lang="nl-NL" sz="4000" dirty="0" smtClean="0"/>
          </a:p>
          <a:p>
            <a:r>
              <a:rPr lang="nl-NL" sz="4000" dirty="0" err="1"/>
              <a:t>Efficient</a:t>
            </a:r>
            <a:r>
              <a:rPr lang="nl-NL" sz="4000" dirty="0"/>
              <a:t> parallel </a:t>
            </a:r>
            <a:r>
              <a:rPr lang="nl-NL" sz="4000" dirty="0" err="1"/>
              <a:t>kNN</a:t>
            </a:r>
            <a:r>
              <a:rPr lang="nl-NL" sz="4000" dirty="0"/>
              <a:t> </a:t>
            </a:r>
            <a:r>
              <a:rPr lang="nl-NL" sz="4000" dirty="0" err="1"/>
              <a:t>joins</a:t>
            </a:r>
            <a:r>
              <a:rPr lang="nl-NL" sz="4000" dirty="0"/>
              <a:t> </a:t>
            </a:r>
            <a:r>
              <a:rPr lang="nl-NL" sz="4000" dirty="0" err="1"/>
              <a:t>for</a:t>
            </a:r>
            <a:r>
              <a:rPr lang="nl-NL" sz="4000" dirty="0"/>
              <a:t> large data in </a:t>
            </a:r>
            <a:r>
              <a:rPr lang="nl-NL" sz="4000" dirty="0" err="1"/>
              <a:t>MapReduce</a:t>
            </a:r>
            <a:r>
              <a:rPr lang="nl-NL" sz="4000" dirty="0"/>
              <a:t> </a:t>
            </a:r>
            <a:r>
              <a:rPr lang="nl-NL" sz="4000" dirty="0">
                <a:hlinkClick r:id="rId11"/>
              </a:rPr>
              <a:t>http://dl.acm.org/citation.cfm?id=</a:t>
            </a:r>
            <a:r>
              <a:rPr lang="nl-NL" sz="4000" dirty="0" smtClean="0">
                <a:hlinkClick r:id="rId11"/>
              </a:rPr>
              <a:t>2247602</a:t>
            </a:r>
            <a:endParaRPr lang="nl-NL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007546" y="35868526"/>
            <a:ext cx="157014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Future Work</a:t>
            </a:r>
          </a:p>
          <a:p>
            <a:r>
              <a:rPr lang="en-US" sz="4000" dirty="0" smtClean="0"/>
              <a:t>Improve performance of the algorithm at higher dimensions  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1131335" y="20434386"/>
            <a:ext cx="1112287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800000"/>
                </a:solidFill>
              </a:rPr>
              <a:t>Previous Works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Focused only on reducing </a:t>
            </a:r>
            <a:r>
              <a:rPr lang="en-US" sz="4000" dirty="0" err="1" smtClean="0">
                <a:solidFill>
                  <a:srgbClr val="000000"/>
                </a:solidFill>
              </a:rPr>
              <a:t>comutational</a:t>
            </a:r>
            <a:r>
              <a:rPr lang="en-US" sz="4000" dirty="0" smtClean="0">
                <a:solidFill>
                  <a:srgbClr val="000000"/>
                </a:solidFill>
              </a:rPr>
              <a:t> complexity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Designed only for single node system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Algorithms were focusing on creating a spatial index for the data. This means there is a huge initial cost and not scalable for a large dataset which cannot fit into memory. </a:t>
            </a:r>
          </a:p>
          <a:p>
            <a:pPr marL="857250" indent="-85725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Only one research work done on creating a distributed algorithm. It uses </a:t>
            </a:r>
            <a:r>
              <a:rPr lang="en-US" sz="4000" dirty="0" err="1" smtClean="0">
                <a:solidFill>
                  <a:srgbClr val="000000"/>
                </a:solidFill>
              </a:rPr>
              <a:t>hadoop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Mapreduce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as its framework.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2883" y="27549111"/>
            <a:ext cx="9581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Disadvantage: 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</a:rPr>
              <a:t>High data </a:t>
            </a:r>
            <a:r>
              <a:rPr lang="en-US" sz="4000" dirty="0" smtClean="0">
                <a:solidFill>
                  <a:srgbClr val="000000"/>
                </a:solidFill>
              </a:rPr>
              <a:t>replication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High disk usage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Does not scale for high dimensions due to number of replications</a:t>
            </a:r>
            <a:endParaRPr lang="en-US" sz="4000" dirty="0">
              <a:solidFill>
                <a:srgbClr val="000000"/>
              </a:solidFill>
            </a:endParaRP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YD_conference poster templates PORTRAIT_R[2]">
  <a:themeElements>
    <a:clrScheme name="USY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E1126"/>
      </a:accent1>
      <a:accent2>
        <a:srgbClr val="12416C"/>
      </a:accent2>
      <a:accent3>
        <a:srgbClr val="F9B72C"/>
      </a:accent3>
      <a:accent4>
        <a:srgbClr val="FBCD6B"/>
      </a:accent4>
      <a:accent5>
        <a:srgbClr val="006699"/>
      </a:accent5>
      <a:accent6>
        <a:srgbClr val="361D2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538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USYD_conference poster templates PORTRAIT_R[2]</vt:lpstr>
      <vt:lpstr>Microsoft Equation</vt:lpstr>
      <vt:lpstr>PowerPoint Presentation</vt:lpstr>
    </vt:vector>
  </TitlesOfParts>
  <Company>University of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Camille Manley</dc:creator>
  <cp:lastModifiedBy>Ramz Sivagurunathan</cp:lastModifiedBy>
  <cp:revision>40</cp:revision>
  <dcterms:created xsi:type="dcterms:W3CDTF">2011-10-13T04:54:55Z</dcterms:created>
  <dcterms:modified xsi:type="dcterms:W3CDTF">2015-11-08T09:05:17Z</dcterms:modified>
</cp:coreProperties>
</file>