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25"/>
  </p:notesMasterIdLst>
  <p:sldIdLst>
    <p:sldId id="256" r:id="rId4"/>
    <p:sldId id="334" r:id="rId5"/>
    <p:sldId id="310" r:id="rId6"/>
    <p:sldId id="319" r:id="rId7"/>
    <p:sldId id="320" r:id="rId8"/>
    <p:sldId id="321" r:id="rId9"/>
    <p:sldId id="339" r:id="rId10"/>
    <p:sldId id="323" r:id="rId11"/>
    <p:sldId id="322" r:id="rId12"/>
    <p:sldId id="337" r:id="rId13"/>
    <p:sldId id="313" r:id="rId14"/>
    <p:sldId id="315" r:id="rId15"/>
    <p:sldId id="324" r:id="rId16"/>
    <p:sldId id="325" r:id="rId17"/>
    <p:sldId id="317" r:id="rId18"/>
    <p:sldId id="326" r:id="rId19"/>
    <p:sldId id="328" r:id="rId20"/>
    <p:sldId id="327" r:id="rId21"/>
    <p:sldId id="336" r:id="rId22"/>
    <p:sldId id="335" r:id="rId23"/>
    <p:sldId id="30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80404" autoAdjust="0"/>
  </p:normalViewPr>
  <p:slideViewPr>
    <p:cSldViewPr>
      <p:cViewPr>
        <p:scale>
          <a:sx n="100" d="100"/>
          <a:sy n="100" d="100"/>
        </p:scale>
        <p:origin x="-1040" y="-512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8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29/10/15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606" y="4343400"/>
            <a:ext cx="5486400" cy="4114800"/>
          </a:xfrm>
        </p:spPr>
        <p:txBody>
          <a:bodyPr/>
          <a:lstStyle/>
          <a:p>
            <a:r>
              <a:rPr lang="en-US" dirty="0" smtClean="0"/>
              <a:t>No need for any preprocessing</a:t>
            </a:r>
          </a:p>
          <a:p>
            <a:endParaRPr lang="en-US" dirty="0"/>
          </a:p>
          <a:p>
            <a:r>
              <a:rPr lang="en-US" dirty="0" smtClean="0"/>
              <a:t>Benchmarking other classifications</a:t>
            </a:r>
          </a:p>
          <a:p>
            <a:endParaRPr lang="en-US" dirty="0"/>
          </a:p>
          <a:p>
            <a:r>
              <a:rPr lang="en-US" dirty="0" smtClean="0"/>
              <a:t>1M x 1M =&gt; 10</a:t>
            </a:r>
            <a:r>
              <a:rPr lang="en-US" baseline="30000" dirty="0" smtClean="0"/>
              <a:t>12</a:t>
            </a:r>
            <a:r>
              <a:rPr lang="en-US" dirty="0" smtClean="0"/>
              <a:t>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30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reduce computational complexity but we leverage the warehouse scale machine availability , use them for parallel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9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68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27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0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78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partition so that we can run operations like “map” in parallel</a:t>
            </a:r>
          </a:p>
          <a:p>
            <a:endParaRPr lang="en-US" dirty="0"/>
          </a:p>
          <a:p>
            <a:r>
              <a:rPr lang="en-US" dirty="0"/>
              <a:t>Partition id x in R and S dataset will be </a:t>
            </a:r>
            <a:r>
              <a:rPr lang="en-US" dirty="0" err="1"/>
              <a:t>colocated</a:t>
            </a:r>
            <a:r>
              <a:rPr lang="en-US" dirty="0"/>
              <a:t>. This avoids lots of shuffle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982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 Move the vector to another closest partition and find nearest neighbor in that partition nearer than previously found. In spark we achieve by repartitioning using “</a:t>
            </a:r>
            <a:r>
              <a:rPr lang="en-US" b="1" dirty="0" err="1"/>
              <a:t>partitionBy</a:t>
            </a:r>
            <a:r>
              <a:rPr lang="en-US" dirty="0"/>
              <a:t>”. Any vector which needs to be moved automatically gets moved to right partition.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28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958948" TargetMode="External"/><Relationship Id="rId4" Type="http://schemas.openxmlformats.org/officeDocument/2006/relationships/hyperlink" Target="http://link.springer.com/chapter/10.1007/3-540-49257-7_15" TargetMode="External"/><Relationship Id="rId5" Type="http://schemas.openxmlformats.org/officeDocument/2006/relationships/hyperlink" Target="http://hadoop.apache.org/" TargetMode="External"/><Relationship Id="rId6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l.acm.org/citation.cfm?id=224760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/>
          </a:bodyPr>
          <a:lstStyle/>
          <a:p>
            <a:r>
              <a:rPr lang="en-US" dirty="0"/>
              <a:t>Efficient KNN Join Algorithm for spark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93951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Supervisor: Dr. Ying Zhou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Ramanathan Sivagurunathan</a:t>
            </a:r>
            <a:r>
              <a:rPr lang="en-US" sz="1400" dirty="0" smtClean="0"/>
              <a:t>	| MS Student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Voronoi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3" t="-218" r="-141" b="-498"/>
          <a:stretch/>
        </p:blipFill>
        <p:spPr>
          <a:xfrm>
            <a:off x="1663699" y="1320801"/>
            <a:ext cx="5549901" cy="5132388"/>
          </a:xfrm>
        </p:spPr>
      </p:pic>
    </p:spTree>
    <p:extLst>
      <p:ext uri="{BB962C8B-B14F-4D97-AF65-F5344CB8AC3E}">
        <p14:creationId xmlns:p14="http://schemas.microsoft.com/office/powerpoint/2010/main" val="318898001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Select Random Pivots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</a:t>
            </a:r>
            <a:r>
              <a:rPr lang="en-US" sz="1800" dirty="0" smtClean="0"/>
              <a:t>vectors in both Training and Test Dataset to closest pivots. All vectors belonging to a pivot form a partition.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 smtClean="0"/>
              <a:t>partition data is stored in spark as a tuple of the form (</a:t>
            </a:r>
            <a:r>
              <a:rPr lang="en-US" sz="1800" dirty="0" err="1" smtClean="0"/>
              <a:t>partition_id</a:t>
            </a:r>
            <a:r>
              <a:rPr lang="en-US" sz="1800" dirty="0" smtClean="0"/>
              <a:t>, List(vectors)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Self Join: For any partition in Test Dataset, find k nearest neighbors in Training Dataset in the same partition.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50069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If distance of nearest neighbor </a:t>
            </a:r>
            <a:r>
              <a:rPr lang="en-US" sz="1600" b="1" dirty="0" smtClean="0"/>
              <a:t>is less than distance to border </a:t>
            </a:r>
            <a:r>
              <a:rPr lang="en-US" sz="1600" dirty="0" smtClean="0"/>
              <a:t>then KNN Found for the vector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Else Move vector to another closest partition and </a:t>
            </a:r>
            <a:r>
              <a:rPr lang="en-US" sz="1600" dirty="0" smtClean="0"/>
              <a:t>find </a:t>
            </a:r>
            <a:r>
              <a:rPr lang="en-US" sz="1600" dirty="0" smtClean="0"/>
              <a:t>and update neighbors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Repeat </a:t>
            </a:r>
            <a:r>
              <a:rPr lang="en-US" sz="1600" dirty="0" smtClean="0"/>
              <a:t>until we find KNN for all the test vectors</a:t>
            </a: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Additional Optimization</a:t>
            </a:r>
          </a:p>
          <a:p>
            <a:pPr marL="644525" lvl="1" indent="-457200"/>
            <a:r>
              <a:rPr lang="en-US" sz="1600" dirty="0" smtClean="0"/>
              <a:t>Instead of moving to one partition we can replicate to “x” partition, and combine the results afterwards.</a:t>
            </a:r>
          </a:p>
          <a:p>
            <a:pPr marL="187325" lvl="1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C56F3-CB51-44FC-B5BD-A13B9C64DB2D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318" r="3318"/>
          <a:stretch>
            <a:fillRect/>
          </a:stretch>
        </p:blipFill>
        <p:spPr>
          <a:xfrm>
            <a:off x="4932040" y="2132856"/>
            <a:ext cx="3528392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2240" y="141277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755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Used </a:t>
            </a:r>
            <a:r>
              <a:rPr lang="en-US" sz="1800" dirty="0" err="1" smtClean="0"/>
              <a:t>Mesos</a:t>
            </a:r>
            <a:r>
              <a:rPr lang="en-US" sz="1800" dirty="0" smtClean="0"/>
              <a:t> for resource Management for Spark Tasks</a:t>
            </a:r>
          </a:p>
          <a:p>
            <a:r>
              <a:rPr lang="en-US" sz="1800" dirty="0" smtClean="0"/>
              <a:t>Cluster contains</a:t>
            </a:r>
          </a:p>
          <a:p>
            <a:pPr lvl="1"/>
            <a:r>
              <a:rPr lang="en-US" dirty="0" smtClean="0"/>
              <a:t>1 Master Node (8 </a:t>
            </a:r>
            <a:r>
              <a:rPr lang="en-US" dirty="0" err="1" smtClean="0"/>
              <a:t>vCPU</a:t>
            </a:r>
            <a:r>
              <a:rPr lang="en-US" dirty="0" smtClean="0"/>
              <a:t> with 16 GB RAM and 160 GB HDD)</a:t>
            </a:r>
          </a:p>
          <a:p>
            <a:pPr lvl="1"/>
            <a:r>
              <a:rPr lang="en-US" dirty="0" smtClean="0"/>
              <a:t>10 Slave Nodes (8 </a:t>
            </a:r>
            <a:r>
              <a:rPr lang="en-US" dirty="0" err="1" smtClean="0"/>
              <a:t>vCPU</a:t>
            </a:r>
            <a:r>
              <a:rPr lang="en-US" dirty="0" smtClean="0"/>
              <a:t> with 64 GB RAM and 160 GB HDD)</a:t>
            </a:r>
          </a:p>
          <a:p>
            <a:r>
              <a:rPr lang="en-US" sz="1800" dirty="0" smtClean="0"/>
              <a:t>Datasets</a:t>
            </a:r>
          </a:p>
          <a:p>
            <a:pPr lvl="1"/>
            <a:r>
              <a:rPr lang="en-US" dirty="0" smtClean="0"/>
              <a:t>HIGGS Dataset with 11 Million Vectors. Each with 28 dimensions</a:t>
            </a:r>
          </a:p>
          <a:p>
            <a:pPr lvl="1"/>
            <a:r>
              <a:rPr lang="en-US" dirty="0" smtClean="0"/>
              <a:t>Forest Dataset with 500K Vectors. Each with 10 dimensions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21117"/>
      </p:ext>
    </p:extLst>
  </p:cSld>
  <p:clrMapOvr>
    <a:masterClrMapping/>
  </p:clrMapOvr>
  <p:transition xmlns:p14="http://schemas.microsoft.com/office/powerpoint/2010/main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Algorithms</a:t>
            </a:r>
          </a:p>
          <a:p>
            <a:pPr lvl="1"/>
            <a:r>
              <a:rPr lang="en-US" dirty="0"/>
              <a:t>Brute force </a:t>
            </a:r>
            <a:r>
              <a:rPr lang="en-US" dirty="0" smtClean="0"/>
              <a:t>algorithm </a:t>
            </a:r>
            <a:endParaRPr lang="en-US" dirty="0"/>
          </a:p>
          <a:p>
            <a:pPr lvl="2"/>
            <a:r>
              <a:rPr lang="en-US" dirty="0"/>
              <a:t>We have written a </a:t>
            </a:r>
            <a:r>
              <a:rPr lang="en-US" dirty="0" smtClean="0"/>
              <a:t>brute force </a:t>
            </a:r>
            <a:r>
              <a:rPr lang="en-US" dirty="0"/>
              <a:t>algorithm which can leverage spark’s parallel in memory computation. </a:t>
            </a:r>
            <a:r>
              <a:rPr lang="en-US" dirty="0" smtClean="0"/>
              <a:t>This algorithm is also called as Block Nested Loop Join</a:t>
            </a:r>
            <a:endParaRPr lang="en-US" dirty="0"/>
          </a:p>
          <a:p>
            <a:pPr lvl="2"/>
            <a:r>
              <a:rPr lang="en-US" dirty="0"/>
              <a:t>We partitioning the data into smaller subsets in both R and S. </a:t>
            </a:r>
            <a:r>
              <a:rPr lang="en-US" dirty="0" smtClean="0"/>
              <a:t>This is to run the algorithm in parallel in all the nodes. Every </a:t>
            </a:r>
            <a:r>
              <a:rPr lang="en-US" dirty="0"/>
              <a:t>subset in R will be searched with every subset in S. </a:t>
            </a:r>
          </a:p>
          <a:p>
            <a:r>
              <a:rPr lang="en-US" sz="1800" dirty="0"/>
              <a:t>R and S Dataset</a:t>
            </a:r>
          </a:p>
          <a:p>
            <a:pPr lvl="1"/>
            <a:r>
              <a:rPr lang="en-US" dirty="0"/>
              <a:t>We have kept both to be same so that we can calculate the worst case. Practically R dataset will be much smaller than S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355774"/>
      </p:ext>
    </p:extLst>
  </p:cSld>
  <p:clrMapOvr>
    <a:masterClrMapping/>
  </p:clrMapOvr>
  <p:transition xmlns:p14="http://schemas.microsoft.com/office/powerpoint/2010/main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Our proposed algorithm is approximately 100 times better performance than brute force algorithm in 1M x 1M join with 6 dimensions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performance boost is mainly due to reduction in number of computation per vector in R dataset and Less data shuffles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average computation per vector in our proposed algorithm is 10,000 where as in brute force it is 1000,000 for 1Mx1M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Possibly about </a:t>
            </a:r>
            <a:r>
              <a:rPr lang="en-US" sz="1600" dirty="0" smtClean="0"/>
              <a:t>800 - 1000 </a:t>
            </a:r>
            <a:r>
              <a:rPr lang="en-US" sz="1600" dirty="0"/>
              <a:t>times better performance in 11M x 11M </a:t>
            </a:r>
            <a:r>
              <a:rPr lang="en-US" sz="1600" dirty="0" smtClean="0"/>
              <a:t>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Brute force has quadratic increase in time while our algorithm is near linear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This has zero disk usage and better network usage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907704" y="60212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805064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6809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t="-7538" b="-7538"/>
          <a:stretch>
            <a:fillRect/>
          </a:stretch>
        </p:blipFill>
        <p:spPr>
          <a:xfrm>
            <a:off x="611560" y="1916832"/>
            <a:ext cx="3477717" cy="2952328"/>
          </a:xfrm>
        </p:spPr>
      </p:pic>
      <p:sp>
        <p:nvSpPr>
          <p:cNvPr id="20" name="Content Placeholder 26"/>
          <p:cNvSpPr txBox="1">
            <a:spLocks/>
          </p:cNvSpPr>
          <p:nvPr/>
        </p:nvSpPr>
        <p:spPr>
          <a:xfrm>
            <a:off x="4657725" y="1357313"/>
            <a:ext cx="4256088" cy="5095875"/>
          </a:xfrm>
          <a:prstGeom prst="rect">
            <a:avLst/>
          </a:prstGeom>
        </p:spPr>
        <p:txBody>
          <a:bodyPr/>
          <a:lstStyle>
            <a:lvl1pPr marL="174625" indent="-174625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53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717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8953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352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0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669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41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When K is increased the time taken slightly increases.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This is because a K is increased the  distance between a point to its </a:t>
            </a:r>
            <a:r>
              <a:rPr lang="en-US" sz="1800" dirty="0" err="1" smtClean="0"/>
              <a:t>Kth</a:t>
            </a:r>
            <a:r>
              <a:rPr lang="en-US" sz="1800" dirty="0" smtClean="0"/>
              <a:t> neighbor increases and causing more points to be on the edge of the partition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created partitions is less then more comparison per partition and it can result in longer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 is also too small can result in more points on edge and causing lots of shuffle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47684362"/>
      </p:ext>
    </p:extLst>
  </p:cSld>
  <p:clrMapOvr>
    <a:masterClrMapping/>
  </p:clrMapOvr>
  <p:transition xmlns:p14="http://schemas.microsoft.com/office/powerpoint/2010/main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888432" cy="4464496"/>
          </a:xfrm>
          <a:prstGeom prst="rect">
            <a:avLst/>
          </a:prstGeom>
        </p:spPr>
      </p:pic>
      <p:sp>
        <p:nvSpPr>
          <p:cNvPr id="20" name="Content Placeholder 26"/>
          <p:cNvSpPr txBox="1">
            <a:spLocks/>
          </p:cNvSpPr>
          <p:nvPr/>
        </p:nvSpPr>
        <p:spPr>
          <a:xfrm>
            <a:off x="4657725" y="1357313"/>
            <a:ext cx="4256088" cy="5095875"/>
          </a:xfrm>
          <a:prstGeom prst="rect">
            <a:avLst/>
          </a:prstGeom>
        </p:spPr>
        <p:txBody>
          <a:bodyPr/>
          <a:lstStyle>
            <a:lvl1pPr marL="174625" indent="-174625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53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717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8953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352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0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669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41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The graph shows the effect of number of partitions on the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partitions is less then more comparison per vector is needed and it can result in longer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 is high then size of the partition becomes smaller, it can result in more points on edge and causing lots of shuffle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13780002"/>
      </p:ext>
    </p:extLst>
  </p:cSld>
  <p:clrMapOvr>
    <a:masterClrMapping/>
  </p:clrMapOvr>
  <p:transition xmlns:p14="http://schemas.microsoft.com/office/powerpoint/2010/main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412776"/>
            <a:ext cx="4630540" cy="5095875"/>
          </a:xfrm>
        </p:spPr>
        <p:txBody>
          <a:bodyPr/>
          <a:lstStyle/>
          <a:p>
            <a:pPr marL="333375" indent="-342900">
              <a:buFont typeface="+mj-lt"/>
              <a:buAutoNum type="arabicPeriod"/>
            </a:pPr>
            <a:r>
              <a:rPr lang="en-US" dirty="0" smtClean="0"/>
              <a:t>The graph shows the effect of dimensions on run time. </a:t>
            </a:r>
          </a:p>
          <a:p>
            <a:pPr marL="333375" indent="-342900">
              <a:buFont typeface="+mj-lt"/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increasing dimensions, the performance drops a </a:t>
            </a:r>
            <a:r>
              <a:rPr lang="en-US" dirty="0" smtClean="0"/>
              <a:t>lot. As </a:t>
            </a:r>
            <a:r>
              <a:rPr lang="en-US" dirty="0"/>
              <a:t>dimension grows beyond 12, the performance drops significantly as more and more points lie on the edge. But still the performance of our algorithm is better than </a:t>
            </a:r>
            <a:r>
              <a:rPr lang="en-US" dirty="0" smtClean="0"/>
              <a:t>brute force </a:t>
            </a:r>
            <a:r>
              <a:rPr lang="en-US" dirty="0"/>
              <a:t>but not very highly though.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34036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2346"/>
      </p:ext>
    </p:extLst>
  </p:cSld>
  <p:clrMapOvr>
    <a:masterClrMapping/>
  </p:clrMapOvr>
  <p:transition xmlns:p14="http://schemas.microsoft.com/office/powerpoint/2010/main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performance of the algorithm for High dimensional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98613"/>
      </p:ext>
    </p:extLst>
  </p:cSld>
  <p:clrMapOvr>
    <a:masterClrMapping/>
  </p:clrMapOvr>
  <p:transition xmlns:p14="http://schemas.microsoft.com/office/powerpoint/2010/main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Previous Works</a:t>
            </a:r>
          </a:p>
          <a:p>
            <a:r>
              <a:rPr lang="en-US" dirty="0" smtClean="0"/>
              <a:t>Contribution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62649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err="1"/>
              <a:t>Efficient</a:t>
            </a:r>
            <a:r>
              <a:rPr lang="nl-NL" dirty="0"/>
              <a:t> parallel </a:t>
            </a:r>
            <a:r>
              <a:rPr lang="nl-NL" dirty="0" err="1"/>
              <a:t>kNN</a:t>
            </a:r>
            <a:r>
              <a:rPr lang="nl-NL" dirty="0"/>
              <a:t> </a:t>
            </a:r>
            <a:r>
              <a:rPr lang="nl-NL" dirty="0" err="1"/>
              <a:t>joins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large data in </a:t>
            </a:r>
            <a:r>
              <a:rPr lang="nl-NL" dirty="0" err="1"/>
              <a:t>MapReduce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http://dl.acm.org/citation.cfm?id=</a:t>
            </a:r>
            <a:r>
              <a:rPr lang="nl-NL" dirty="0" smtClean="0">
                <a:hlinkClick r:id="rId2"/>
              </a:rPr>
              <a:t>2247602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Index-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similarity</a:t>
            </a:r>
            <a:r>
              <a:rPr lang="nl-NL" dirty="0" smtClean="0"/>
              <a:t> search in </a:t>
            </a:r>
            <a:r>
              <a:rPr lang="nl-NL" dirty="0" err="1" smtClean="0"/>
              <a:t>metric</a:t>
            </a:r>
            <a:r>
              <a:rPr lang="nl-NL" dirty="0" smtClean="0"/>
              <a:t> </a:t>
            </a:r>
            <a:r>
              <a:rPr lang="nl-NL" dirty="0" err="1" smtClean="0"/>
              <a:t>spaces</a:t>
            </a:r>
            <a:r>
              <a:rPr lang="nl-NL" dirty="0" smtClean="0"/>
              <a:t> </a:t>
            </a:r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://dl.acm.org/citation.cfm?id=</a:t>
            </a:r>
            <a:r>
              <a:rPr lang="nl-NL" dirty="0" smtClean="0">
                <a:hlinkClick r:id="rId3"/>
              </a:rPr>
              <a:t>958948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is “nearest neighbor” meaningful? </a:t>
            </a:r>
            <a:r>
              <a:rPr lang="nl-NL" dirty="0">
                <a:hlinkClick r:id="rId4"/>
              </a:rPr>
              <a:t>http://link.springer.com/chapter/10.1007/3-540-49257-</a:t>
            </a:r>
            <a:r>
              <a:rPr lang="nl-NL" dirty="0" smtClean="0">
                <a:hlinkClick r:id="rId4"/>
              </a:rPr>
              <a:t>7_15</a:t>
            </a:r>
            <a:endParaRPr lang="en-US" dirty="0" smtClean="0">
              <a:hlinkClick r:id="rId5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://hadoop.apache.org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http://spark.apache.org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079148"/>
      </p:ext>
    </p:extLst>
  </p:cSld>
  <p:clrMapOvr>
    <a:masterClrMapping/>
  </p:clrMapOvr>
  <p:transition xmlns:p14="http://schemas.microsoft.com/office/powerpoint/2010/main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KNN Join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KNN Stands for K Nearest Neighbour</a:t>
            </a:r>
          </a:p>
          <a:p>
            <a:r>
              <a:rPr lang="en-AU" dirty="0" smtClean="0"/>
              <a:t>In KNN </a:t>
            </a:r>
            <a:r>
              <a:rPr lang="en-AU" dirty="0" smtClean="0"/>
              <a:t>Join, for every vector in </a:t>
            </a:r>
            <a:r>
              <a:rPr lang="en-AU" dirty="0"/>
              <a:t>test vectors [V</a:t>
            </a:r>
            <a:r>
              <a:rPr lang="en-AU" baseline="-25000" dirty="0"/>
              <a:t>t1</a:t>
            </a:r>
            <a:r>
              <a:rPr lang="en-AU" dirty="0"/>
              <a:t>, V</a:t>
            </a:r>
            <a:r>
              <a:rPr lang="en-AU" baseline="-25000" dirty="0"/>
              <a:t>t2</a:t>
            </a:r>
            <a:r>
              <a:rPr lang="en-AU" dirty="0"/>
              <a:t> … </a:t>
            </a:r>
            <a:r>
              <a:rPr lang="en-AU" dirty="0" err="1"/>
              <a:t>V</a:t>
            </a:r>
            <a:r>
              <a:rPr lang="en-AU" baseline="-25000" dirty="0" err="1"/>
              <a:t>tn</a:t>
            </a:r>
            <a:r>
              <a:rPr lang="en-AU" dirty="0" smtClean="0"/>
              <a:t>], we find</a:t>
            </a:r>
            <a:r>
              <a:rPr lang="en-AU" dirty="0" smtClean="0"/>
              <a:t> </a:t>
            </a:r>
            <a:r>
              <a:rPr lang="en-AU" dirty="0" smtClean="0"/>
              <a:t>K nearest vectors in Training data [</a:t>
            </a:r>
            <a:r>
              <a:rPr lang="en-AU" dirty="0" smtClean="0"/>
              <a:t>v</a:t>
            </a:r>
            <a:r>
              <a:rPr lang="en-AU" baseline="-25000" dirty="0" smtClean="0"/>
              <a:t>1</a:t>
            </a:r>
            <a:r>
              <a:rPr lang="en-AU" dirty="0" smtClean="0"/>
              <a:t>, v</a:t>
            </a:r>
            <a:r>
              <a:rPr lang="en-AU" baseline="-25000" dirty="0" smtClean="0"/>
              <a:t>2</a:t>
            </a:r>
            <a:r>
              <a:rPr lang="en-AU" dirty="0" smtClean="0"/>
              <a:t> </a:t>
            </a:r>
            <a:r>
              <a:rPr lang="en-AU" dirty="0" smtClean="0"/>
              <a:t>… </a:t>
            </a:r>
            <a:r>
              <a:rPr lang="en-AU" dirty="0" err="1" smtClean="0"/>
              <a:t>v</a:t>
            </a:r>
            <a:r>
              <a:rPr lang="en-AU" baseline="-25000" dirty="0" err="1" smtClean="0"/>
              <a:t>k</a:t>
            </a:r>
            <a:r>
              <a:rPr lang="en-AU" dirty="0" smtClean="0"/>
              <a:t>] </a:t>
            </a:r>
            <a:r>
              <a:rPr lang="en-AU" dirty="0" smtClean="0"/>
              <a:t>and classify </a:t>
            </a:r>
            <a:r>
              <a:rPr lang="en-AU" dirty="0" err="1" smtClean="0"/>
              <a:t>V</a:t>
            </a:r>
            <a:r>
              <a:rPr lang="en-AU" baseline="-25000" dirty="0" err="1" smtClean="0"/>
              <a:t>tx</a:t>
            </a:r>
            <a:r>
              <a:rPr lang="en-AU" dirty="0" smtClean="0"/>
              <a:t> </a:t>
            </a:r>
            <a:r>
              <a:rPr lang="en-AU" dirty="0" smtClean="0"/>
              <a:t>based on </a:t>
            </a:r>
            <a:r>
              <a:rPr lang="en-AU" dirty="0" smtClean="0"/>
              <a:t>neighbour vectors</a:t>
            </a:r>
            <a:r>
              <a:rPr lang="en-AU" dirty="0" smtClean="0"/>
              <a:t>’ class.</a:t>
            </a:r>
          </a:p>
          <a:p>
            <a:r>
              <a:rPr lang="en-AU" dirty="0" smtClean="0"/>
              <a:t>Applications</a:t>
            </a:r>
            <a:r>
              <a:rPr lang="en-AU" dirty="0" smtClean="0"/>
              <a:t>: </a:t>
            </a:r>
          </a:p>
          <a:p>
            <a:pPr lvl="1"/>
            <a:r>
              <a:rPr lang="en-AU" dirty="0" smtClean="0"/>
              <a:t>Classifying Patient Symptoms with other previously treated patients for diagnosing rare diseases </a:t>
            </a:r>
          </a:p>
          <a:p>
            <a:pPr lvl="1"/>
            <a:r>
              <a:rPr lang="en-AU" dirty="0" smtClean="0"/>
              <a:t>Dating Profile matching</a:t>
            </a:r>
          </a:p>
          <a:p>
            <a:r>
              <a:rPr lang="en-AU" dirty="0" smtClean="0"/>
              <a:t>Drawback</a:t>
            </a:r>
          </a:p>
          <a:p>
            <a:pPr lvl="1"/>
            <a:r>
              <a:rPr lang="en-AU" dirty="0" smtClean="0"/>
              <a:t>High Computational Complexity  =&gt; Not usable for big </a:t>
            </a:r>
            <a:r>
              <a:rPr lang="en-AU" dirty="0" smtClean="0"/>
              <a:t>datasets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767112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for Large datasets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Better Algorithm with lower computational </a:t>
            </a:r>
            <a:r>
              <a:rPr lang="en-US" dirty="0" smtClean="0"/>
              <a:t>complexity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a distributed algorithm for leveraging Distributed frameworks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28087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widely adopted Distributed Frameworks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smtClean="0"/>
              <a:t>Hadoop MapReduce	</a:t>
            </a:r>
          </a:p>
          <a:p>
            <a:pPr marL="876300" lvl="3" indent="-342900"/>
            <a:r>
              <a:rPr lang="en-US" dirty="0" smtClean="0"/>
              <a:t>Designed for scalability not for performance</a:t>
            </a:r>
          </a:p>
          <a:p>
            <a:pPr marL="876300" lvl="3" indent="-342900"/>
            <a:r>
              <a:rPr lang="en-US" dirty="0" smtClean="0"/>
              <a:t>All intermediate results of tasks are stored in disks, resulting in high disk usage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smtClean="0"/>
              <a:t>Spark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Memory Data Processing </a:t>
            </a:r>
            <a:r>
              <a:rPr lang="en-US" dirty="0" smtClean="0"/>
              <a:t>Primitives giving high performance</a:t>
            </a:r>
            <a:endParaRPr lang="en-US" dirty="0"/>
          </a:p>
          <a:p>
            <a:pPr lvl="3"/>
            <a:r>
              <a:rPr lang="en-US" dirty="0" smtClean="0"/>
              <a:t>Up to 100x faster than </a:t>
            </a:r>
            <a:r>
              <a:rPr lang="en-US" dirty="0" smtClean="0"/>
              <a:t>mapreduce </a:t>
            </a:r>
            <a:r>
              <a:rPr lang="en-US" dirty="0" smtClean="0"/>
              <a:t>when data fits in memory and 10x if it spills over disk</a:t>
            </a:r>
          </a:p>
          <a:p>
            <a:pPr lvl="3"/>
            <a:r>
              <a:rPr lang="en-US" dirty="0" smtClean="0"/>
              <a:t>Considered as a replacement for Hadoop mapreduce</a:t>
            </a:r>
          </a:p>
          <a:p>
            <a:pPr marL="539750" lvl="3" indent="0">
              <a:buNone/>
            </a:pPr>
            <a:endParaRPr lang="en-US" dirty="0"/>
          </a:p>
          <a:p>
            <a:pPr marL="539750" lvl="3" indent="0">
              <a:buNone/>
            </a:pPr>
            <a:r>
              <a:rPr lang="en-US" dirty="0" smtClean="0"/>
              <a:t>Due to these performance reasons we are designing our algorithm for spark, as it is the future</a:t>
            </a:r>
            <a:endParaRPr lang="en-US" dirty="0"/>
          </a:p>
          <a:p>
            <a:pPr marL="698500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512881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Research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Primary focus: To reduce </a:t>
            </a:r>
            <a:r>
              <a:rPr lang="en-US" dirty="0"/>
              <a:t>the number of distance computation. </a:t>
            </a:r>
            <a:endParaRPr lang="en-US" dirty="0" smtClean="0"/>
          </a:p>
          <a:p>
            <a:r>
              <a:rPr lang="en-US" dirty="0" smtClean="0"/>
              <a:t>Mostly Focused on Centralized Algorithm</a:t>
            </a:r>
          </a:p>
          <a:p>
            <a:r>
              <a:rPr lang="en-US" dirty="0" smtClean="0"/>
              <a:t>So far one research for Distributed Algorithm (for Hadoop Mapreduce</a:t>
            </a:r>
            <a:r>
              <a:rPr lang="en-US" dirty="0"/>
              <a:t>)</a:t>
            </a:r>
          </a:p>
          <a:p>
            <a:r>
              <a:rPr lang="en-US" dirty="0" smtClean="0"/>
              <a:t>We can group all the algorithm into two groups</a:t>
            </a:r>
            <a:endParaRPr lang="en-US" dirty="0" smtClean="0"/>
          </a:p>
          <a:p>
            <a:pPr lvl="2"/>
            <a:r>
              <a:rPr lang="en-US" dirty="0" smtClean="0"/>
              <a:t>Index based</a:t>
            </a:r>
            <a:endParaRPr lang="en-US" dirty="0" smtClean="0"/>
          </a:p>
          <a:p>
            <a:pPr lvl="2"/>
            <a:r>
              <a:rPr lang="en-US" dirty="0" smtClean="0"/>
              <a:t>Partitio</a:t>
            </a:r>
            <a:r>
              <a:rPr lang="en-US" dirty="0" smtClean="0"/>
              <a:t>n based</a:t>
            </a:r>
            <a:endParaRPr lang="en-US" dirty="0"/>
          </a:p>
          <a:p>
            <a:r>
              <a:rPr lang="en-US" dirty="0" smtClean="0"/>
              <a:t>Index Based </a:t>
            </a:r>
          </a:p>
          <a:p>
            <a:pPr lvl="1"/>
            <a:r>
              <a:rPr lang="en-US" dirty="0" smtClean="0"/>
              <a:t>Primarily for single node </a:t>
            </a:r>
          </a:p>
          <a:p>
            <a:pPr lvl="1"/>
            <a:r>
              <a:rPr lang="en-US" dirty="0" smtClean="0"/>
              <a:t>For high dimensions index does not work</a:t>
            </a:r>
          </a:p>
          <a:p>
            <a:r>
              <a:rPr lang="en-US" dirty="0" smtClean="0"/>
              <a:t>Partition Based</a:t>
            </a:r>
          </a:p>
          <a:p>
            <a:pPr lvl="1"/>
            <a:r>
              <a:rPr lang="en-US" dirty="0" smtClean="0"/>
              <a:t>Primarily fo</a:t>
            </a:r>
            <a:r>
              <a:rPr lang="en-US" dirty="0" smtClean="0"/>
              <a:t>r single node</a:t>
            </a:r>
            <a:endParaRPr lang="en-US" dirty="0" smtClean="0"/>
          </a:p>
          <a:p>
            <a:pPr lvl="1"/>
            <a:r>
              <a:rPr lang="en-US" dirty="0" smtClean="0"/>
              <a:t>For distributed clusters Involves lot of data replication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693183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taken some of the concepts like</a:t>
            </a:r>
          </a:p>
          <a:p>
            <a:pPr lvl="1"/>
            <a:r>
              <a:rPr lang="en-US" dirty="0"/>
              <a:t>Voronoi Partitioning 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Triangle Inequality for multidimensional points 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Using them we have Designed an algorithm which is 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spark Framework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terative and incremental algorithm </a:t>
            </a:r>
          </a:p>
          <a:p>
            <a:pPr lvl="1"/>
            <a:r>
              <a:rPr lang="en-US" dirty="0" smtClean="0"/>
              <a:t>Minimalistic in data replication which in turn reduces disk and memory usage</a:t>
            </a:r>
          </a:p>
          <a:p>
            <a:pPr lvl="1"/>
            <a:r>
              <a:rPr lang="en-US" dirty="0" smtClean="0"/>
              <a:t>Effective and scalable for large and multidimensional dataset</a:t>
            </a:r>
          </a:p>
          <a:p>
            <a:r>
              <a:rPr lang="en-US" dirty="0" smtClean="0"/>
              <a:t>Studied the effects of various parameters on running time, Memory, Disk Usage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60484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 dataset (Training Dataset) is very large</a:t>
            </a:r>
          </a:p>
          <a:p>
            <a:pPr lvl="1"/>
            <a:r>
              <a:rPr lang="en-US" dirty="0" smtClean="0"/>
              <a:t>R dataset (Test dataset) is huge but smaller than S</a:t>
            </a:r>
          </a:p>
          <a:p>
            <a:pPr lvl="1"/>
            <a:r>
              <a:rPr lang="en-US" dirty="0" smtClean="0"/>
              <a:t>R dataset changes but S dataset remains fixed</a:t>
            </a:r>
          </a:p>
          <a:p>
            <a:pPr lvl="1"/>
            <a:endParaRPr lang="en-US" dirty="0"/>
          </a:p>
          <a:p>
            <a:r>
              <a:rPr lang="en-US" dirty="0" smtClean="0"/>
              <a:t>Solution:</a:t>
            </a:r>
            <a:endParaRPr lang="en-US" dirty="0"/>
          </a:p>
          <a:p>
            <a:pPr lvl="1"/>
            <a:r>
              <a:rPr lang="en-US" dirty="0" smtClean="0"/>
              <a:t>Voronoi Partition </a:t>
            </a:r>
            <a:r>
              <a:rPr lang="en-US" dirty="0"/>
              <a:t>Based </a:t>
            </a:r>
            <a:r>
              <a:rPr lang="en-US" dirty="0" smtClean="0"/>
              <a:t>iterative algorithm designed for Spark Framework</a:t>
            </a:r>
          </a:p>
          <a:p>
            <a:pPr lvl="1"/>
            <a:r>
              <a:rPr lang="en-US" dirty="0" smtClean="0"/>
              <a:t>We look for neighbors of a test vector only from a limited subset of partitions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75935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Partition both R and S dataset using common pivots from S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Except for </a:t>
            </a:r>
            <a:r>
              <a:rPr lang="en-US" dirty="0" smtClean="0"/>
              <a:t>point near the edge of the partition, most data should be able to find its neighbor within a single partition.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every partition in R we find nearest neighbor within same partition in S. If the point </a:t>
            </a:r>
            <a:r>
              <a:rPr lang="en-US" dirty="0" smtClean="0"/>
              <a:t>in R is at the center of the partition then </a:t>
            </a:r>
            <a:r>
              <a:rPr lang="en-US" dirty="0"/>
              <a:t>f</a:t>
            </a:r>
            <a:r>
              <a:rPr lang="en-US" dirty="0" smtClean="0"/>
              <a:t>or all such points KNN computation is complete.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all data </a:t>
            </a:r>
            <a:r>
              <a:rPr lang="en-US" dirty="0" smtClean="0"/>
              <a:t>points on the edge, we </a:t>
            </a:r>
            <a:r>
              <a:rPr lang="en-US" dirty="0" smtClean="0"/>
              <a:t>check all </a:t>
            </a:r>
            <a:r>
              <a:rPr lang="en-US" dirty="0" smtClean="0"/>
              <a:t>the nearby </a:t>
            </a:r>
            <a:r>
              <a:rPr lang="en-US" dirty="0" smtClean="0"/>
              <a:t>partitions and find nearest neighbors if present in it.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64519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1283</Words>
  <Application>Microsoft Macintosh PowerPoint</Application>
  <PresentationFormat>On-screen Show (4:3)</PresentationFormat>
  <Paragraphs>180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8_UNIS Master</vt:lpstr>
      <vt:lpstr>10_UNIS Master</vt:lpstr>
      <vt:lpstr>13_UNIS Master</vt:lpstr>
      <vt:lpstr>Efficient KNN Join Algorithm for spark</vt:lpstr>
      <vt:lpstr>Agenda</vt:lpstr>
      <vt:lpstr>KNN Join</vt:lpstr>
      <vt:lpstr>Solution for Large datasets </vt:lpstr>
      <vt:lpstr>Distributed Frameworks</vt:lpstr>
      <vt:lpstr>Previous Research Works</vt:lpstr>
      <vt:lpstr>Contribution</vt:lpstr>
      <vt:lpstr>Assumptions and Solution</vt:lpstr>
      <vt:lpstr>Solution Overview </vt:lpstr>
      <vt:lpstr>Voronoi Partition</vt:lpstr>
      <vt:lpstr>Detailed Algorithm</vt:lpstr>
      <vt:lpstr>Detailed Algorithm … </vt:lpstr>
      <vt:lpstr>Test Environment</vt:lpstr>
      <vt:lpstr>Test Environment …</vt:lpstr>
      <vt:lpstr>Results</vt:lpstr>
      <vt:lpstr>Results …</vt:lpstr>
      <vt:lpstr>Results …</vt:lpstr>
      <vt:lpstr>Results …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Ramz Sivagurunathan</cp:lastModifiedBy>
  <cp:revision>535</cp:revision>
  <dcterms:created xsi:type="dcterms:W3CDTF">2010-09-21T23:48:57Z</dcterms:created>
  <dcterms:modified xsi:type="dcterms:W3CDTF">2015-11-02T08:51:56Z</dcterms:modified>
</cp:coreProperties>
</file>