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7" r:id="rId2"/>
    <p:sldId id="530" r:id="rId3"/>
    <p:sldId id="531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2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393"/>
    <a:srgbClr val="006646"/>
    <a:srgbClr val="9CCB3B"/>
    <a:srgbClr val="BB17AB"/>
    <a:srgbClr val="E4F1ED"/>
    <a:srgbClr val="FFFFFF"/>
    <a:srgbClr val="F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967" autoAdjust="0"/>
    <p:restoredTop sz="93673" autoAdjust="0"/>
  </p:normalViewPr>
  <p:slideViewPr>
    <p:cSldViewPr snapToGrid="0">
      <p:cViewPr varScale="1">
        <p:scale>
          <a:sx n="62" d="100"/>
          <a:sy n="62" d="100"/>
        </p:scale>
        <p:origin x="106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C32965E-181F-427C-8F59-9F027BBD486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3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78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A3D9A1D0-91E1-40E9-B64D-0557A0436E84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3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7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13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13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9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0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5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6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0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7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7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1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8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4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9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10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23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12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12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6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rofessor"/>
          <p:cNvSpPr>
            <a:spLocks noGrp="1"/>
          </p:cNvSpPr>
          <p:nvPr>
            <p:ph type="body" idx="10" hasCustomPrompt="1"/>
          </p:nvPr>
        </p:nvSpPr>
        <p:spPr>
          <a:xfrm>
            <a:off x="863600" y="3826056"/>
            <a:ext cx="10464800" cy="7543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i="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Name of Instructor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2769036"/>
            <a:ext cx="10464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Heading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32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76"/>
            <a:ext cx="11582400" cy="51171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8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08"/>
            <a:ext cx="5615354" cy="51171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307014" y="1359876"/>
            <a:ext cx="5580185" cy="512474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0" hasCustomPrompt="1"/>
          </p:nvPr>
        </p:nvSpPr>
        <p:spPr>
          <a:xfrm>
            <a:off x="355600" y="3051810"/>
            <a:ext cx="11480800" cy="754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 have reached the end of the presentation.</a:t>
            </a:r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9737754" y="6253394"/>
            <a:ext cx="23127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2016 Ronald K. Satterfield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62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0" y="5648016"/>
            <a:ext cx="6212115" cy="783772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77816" y="5782801"/>
            <a:ext cx="5798832" cy="514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On screen instructions go here…</a:t>
            </a: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23186" y="1274894"/>
            <a:ext cx="5169629" cy="70414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10417" y="1364801"/>
            <a:ext cx="4842489" cy="545745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Definition: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7882" y="2166291"/>
            <a:ext cx="4982399" cy="641181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96000">
                  <a:schemeClr val="tx2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28195" y="2164505"/>
            <a:ext cx="564444" cy="500737"/>
            <a:chOff x="246146" y="2164504"/>
            <a:chExt cx="423333" cy="500737"/>
          </a:xfrm>
        </p:grpSpPr>
        <p:sp>
          <p:nvSpPr>
            <p:cNvPr id="9" name="Hexagon 8"/>
            <p:cNvSpPr/>
            <p:nvPr userDrawn="1"/>
          </p:nvSpPr>
          <p:spPr>
            <a:xfrm rot="5400000">
              <a:off x="226553" y="2184097"/>
              <a:ext cx="462519" cy="423333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317389" y="2172798"/>
              <a:ext cx="2106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!</a:t>
              </a:r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78729" y="2221151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Consider this…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96809" y="3169649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Think of this…/Formative question…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22516" y="3971949"/>
            <a:ext cx="5175088" cy="644135"/>
          </a:xfrm>
          <a:prstGeom prst="rect">
            <a:avLst/>
          </a:prstGeom>
          <a:noFill/>
          <a:ln>
            <a:solidFill>
              <a:srgbClr val="BB1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610417" y="3093226"/>
            <a:ext cx="4982399" cy="636612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97" y="3121633"/>
            <a:ext cx="564444" cy="492443"/>
            <a:chOff x="251622" y="3121632"/>
            <a:chExt cx="423333" cy="492443"/>
          </a:xfrm>
        </p:grpSpPr>
        <p:sp>
          <p:nvSpPr>
            <p:cNvPr id="16" name="Hexagon 15"/>
            <p:cNvSpPr/>
            <p:nvPr userDrawn="1"/>
          </p:nvSpPr>
          <p:spPr>
            <a:xfrm rot="5400000">
              <a:off x="232029" y="3141225"/>
              <a:ext cx="462519" cy="42333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1606" y="3121632"/>
              <a:ext cx="2575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7183103" y="1364800"/>
            <a:ext cx="4257524" cy="253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Pentagon 19"/>
          <p:cNvSpPr/>
          <p:nvPr userDrawn="1"/>
        </p:nvSpPr>
        <p:spPr>
          <a:xfrm rot="5400000">
            <a:off x="9019009" y="-437106"/>
            <a:ext cx="585707" cy="4257524"/>
          </a:xfrm>
          <a:prstGeom prst="homePlate">
            <a:avLst>
              <a:gd name="adj" fmla="val 1362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284480" y="2071605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Text here for quotes or small pieces of content that aren’t voiced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87157" y="1485900"/>
            <a:ext cx="4257523" cy="34619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ADD HEADING/SUBHEADING HERE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183101" y="3971951"/>
            <a:ext cx="4257524" cy="1918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12713" y="4111943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for quotes or small pieces of content that aren’t voiced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0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  <p:sp>
        <p:nvSpPr>
          <p:cNvPr id="26" name="Line Callout 1 25"/>
          <p:cNvSpPr/>
          <p:nvPr userDrawn="1"/>
        </p:nvSpPr>
        <p:spPr>
          <a:xfrm>
            <a:off x="1490132" y="1466717"/>
            <a:ext cx="3928533" cy="624115"/>
          </a:xfrm>
          <a:prstGeom prst="borderCallout1">
            <a:avLst>
              <a:gd name="adj1" fmla="val 51308"/>
              <a:gd name="adj2" fmla="val -451"/>
              <a:gd name="adj3" fmla="val 51308"/>
              <a:gd name="adj4" fmla="val -198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1527949"/>
            <a:ext cx="3683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as callout add content here…</a:t>
            </a:r>
          </a:p>
        </p:txBody>
      </p:sp>
      <p:cxnSp>
        <p:nvCxnSpPr>
          <p:cNvPr id="28" name="Straight Arrow Connector 27"/>
          <p:cNvCxnSpPr/>
          <p:nvPr userDrawn="1"/>
        </p:nvCxnSpPr>
        <p:spPr>
          <a:xfrm>
            <a:off x="1490132" y="2446192"/>
            <a:ext cx="3512451" cy="0"/>
          </a:xfrm>
          <a:prstGeom prst="straightConnector1">
            <a:avLst/>
          </a:prstGeom>
          <a:ln w="38100">
            <a:solidFill>
              <a:srgbClr val="9CC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1490132" y="3120754"/>
            <a:ext cx="2442867" cy="40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90132" y="3131938"/>
            <a:ext cx="2442867" cy="38912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This is a tag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776686" y="1561967"/>
            <a:ext cx="638628" cy="47897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126518" y="1333500"/>
            <a:ext cx="4257524" cy="2532876"/>
          </a:xfrm>
          <a:prstGeom prst="rect">
            <a:avLst/>
          </a:prstGeom>
          <a:solidFill>
            <a:schemeClr val="accent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39399" y="1492385"/>
            <a:ext cx="3829384" cy="50165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as a light box….</a:t>
            </a:r>
          </a:p>
        </p:txBody>
      </p:sp>
      <p:sp>
        <p:nvSpPr>
          <p:cNvPr id="35" name="Rounded Rectangle 12"/>
          <p:cNvSpPr/>
          <p:nvPr userDrawn="1"/>
        </p:nvSpPr>
        <p:spPr>
          <a:xfrm>
            <a:off x="566050" y="4459894"/>
            <a:ext cx="3928533" cy="5370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Rounded Rectangle 54"/>
          <p:cNvSpPr/>
          <p:nvPr userDrawn="1"/>
        </p:nvSpPr>
        <p:spPr>
          <a:xfrm>
            <a:off x="566050" y="5100710"/>
            <a:ext cx="3928533" cy="537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ed Rectangle 57"/>
          <p:cNvSpPr/>
          <p:nvPr userDrawn="1"/>
        </p:nvSpPr>
        <p:spPr>
          <a:xfrm>
            <a:off x="566050" y="5741526"/>
            <a:ext cx="3928533" cy="53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4910665" y="4437433"/>
            <a:ext cx="3928533" cy="5370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4910665" y="5078249"/>
            <a:ext cx="3928533" cy="5370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10665" y="5719065"/>
            <a:ext cx="3928533" cy="53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9037560" y="4437433"/>
            <a:ext cx="2743200" cy="1818661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type of shapes, colors and effect to build diagrams, unless content requires something different.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6200" y="1472379"/>
            <a:ext cx="350161" cy="3090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>
            <a:off x="303154" y="1396651"/>
            <a:ext cx="220421" cy="1653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490132" y="2714625"/>
            <a:ext cx="3420533" cy="0"/>
          </a:xfrm>
          <a:prstGeom prst="line">
            <a:avLst/>
          </a:prstGeom>
          <a:ln w="38100">
            <a:solidFill>
              <a:srgbClr val="CEC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65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63168" y="1573468"/>
            <a:ext cx="103632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 baseline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5671457"/>
            <a:ext cx="2282208" cy="4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005" y="562707"/>
            <a:ext cx="10911840" cy="668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6747"/>
                </a:solidFill>
              </a:defRPr>
            </a:lvl1pPr>
            <a:extLst/>
          </a:lstStyle>
          <a:p>
            <a:r>
              <a:rPr kumimoji="0"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11840" cy="4187952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1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664" r:id="rId3"/>
    <p:sldLayoutId id="2147483658" r:id="rId4"/>
    <p:sldLayoutId id="2147483710" r:id="rId5"/>
    <p:sldLayoutId id="2147483721" r:id="rId6"/>
    <p:sldLayoutId id="2147483722" r:id="rId7"/>
    <p:sldLayoutId id="2147483725" r:id="rId8"/>
    <p:sldLayoutId id="2147483726" r:id="rId9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12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1200"/>
        </a:spcBef>
        <a:spcAft>
          <a:spcPts val="12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Analytical Methods</a:t>
            </a:r>
            <a:br>
              <a:rPr lang="en-US" dirty="0"/>
            </a:br>
            <a:r>
              <a:rPr lang="en-US" dirty="0"/>
              <a:t>for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75530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Testing Equality of Variances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58370" name="Picture 2" descr="Image result for cat ea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016" y="1418712"/>
            <a:ext cx="6990141" cy="436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56C340-33D7-4427-B7BC-29AD05269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40025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One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Two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16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37147"/>
            <a:ext cx="12192000" cy="4572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Block Design</a:t>
            </a:r>
          </a:p>
        </p:txBody>
      </p:sp>
      <p:pic>
        <p:nvPicPr>
          <p:cNvPr id="59394" name="Picture 2" descr="Image result for cats ea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246" y="1467307"/>
            <a:ext cx="6090858" cy="44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AF6E9D-6D45-4200-B826-58C689E57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397563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One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Two Way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11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Adding Cats:  Mr. Smooches and Itty-Bitty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59400" name="Picture 8" descr="Little c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7" y="1370528"/>
            <a:ext cx="4219905" cy="421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0" name="Picture 2" descr="Image result for fat cat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364304"/>
            <a:ext cx="6354707" cy="42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95B874-DA4D-418D-BB97-68479B67E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61601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One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Two Way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30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Conclusions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95B874-DA4D-418D-BB97-68479B67E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084284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One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Two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4020F186-2F04-40DC-A036-CF533B0C66F7}"/>
              </a:ext>
            </a:extLst>
          </p:cNvPr>
          <p:cNvSpPr txBox="1">
            <a:spLocks noChangeArrowheads="1"/>
          </p:cNvSpPr>
          <p:nvPr/>
        </p:nvSpPr>
        <p:spPr>
          <a:xfrm>
            <a:off x="819151" y="1249738"/>
            <a:ext cx="5181226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Basic Idea v. Regression</a:t>
            </a:r>
          </a:p>
          <a:p>
            <a:r>
              <a:rPr lang="en-US" sz="2000" b="1" dirty="0"/>
              <a:t>One Independent Variable</a:t>
            </a:r>
          </a:p>
          <a:p>
            <a:r>
              <a:rPr lang="en-US" sz="2000" b="1" dirty="0"/>
              <a:t>More than One Independent Variable</a:t>
            </a:r>
          </a:p>
          <a:p>
            <a:r>
              <a:rPr lang="en-US" sz="2000" b="1" dirty="0"/>
              <a:t>Assumptions</a:t>
            </a:r>
          </a:p>
          <a:p>
            <a:r>
              <a:rPr lang="en-US" sz="2000" b="1" dirty="0"/>
              <a:t>Equality of Variances Test</a:t>
            </a:r>
          </a:p>
        </p:txBody>
      </p:sp>
      <p:pic>
        <p:nvPicPr>
          <p:cNvPr id="9218" name="Picture 2" descr="Image result for lots of cats eating">
            <a:extLst>
              <a:ext uri="{FF2B5EF4-FFF2-40B4-BE49-F238E27FC236}">
                <a16:creationId xmlns:a16="http://schemas.microsoft.com/office/drawing/2014/main" id="{7711AA49-5CD2-4FD6-B12F-9C50CB85B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25" y="1368291"/>
            <a:ext cx="5608544" cy="453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44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419" y="2181244"/>
            <a:ext cx="10363200" cy="1828800"/>
          </a:xfrm>
        </p:spPr>
        <p:txBody>
          <a:bodyPr/>
          <a:lstStyle/>
          <a:p>
            <a:r>
              <a:rPr lang="en-US" dirty="0"/>
              <a:t>Analysis of Variance</a:t>
            </a:r>
            <a:br>
              <a:rPr lang="en-US" dirty="0"/>
            </a:br>
            <a:r>
              <a:rPr lang="en-US" sz="3200" dirty="0"/>
              <a:t>When Life Comes At You In Lumps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22169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Rot="1" noChangeArrowheads="1"/>
          </p:cNvSpPr>
          <p:nvPr/>
        </p:nvSpPr>
        <p:spPr>
          <a:xfrm>
            <a:off x="525930" y="1372595"/>
            <a:ext cx="10911840" cy="1036109"/>
          </a:xfrm>
          <a:prstGeom prst="rect">
            <a:avLst/>
          </a:prstGeom>
          <a:solidFill>
            <a:srgbClr val="006646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EC393"/>
                </a:solidFill>
                <a:latin typeface="+mj-lt"/>
              </a:rPr>
              <a:t>Analyzing Variation in the Dependent Variable by Categories in the Independent Variable.</a:t>
            </a:r>
          </a:p>
        </p:txBody>
      </p:sp>
      <p:sp>
        <p:nvSpPr>
          <p:cNvPr id="7" name="Rectangle 4"/>
          <p:cNvSpPr txBox="1">
            <a:spLocks noRot="1" noChangeArrowheads="1"/>
          </p:cNvSpPr>
          <p:nvPr/>
        </p:nvSpPr>
        <p:spPr>
          <a:xfrm>
            <a:off x="671005" y="469570"/>
            <a:ext cx="10911840" cy="668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baseline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Idea in Analysis of Variance</a:t>
            </a:r>
            <a:br>
              <a:rPr lang="en-US" sz="3400" dirty="0">
                <a:solidFill>
                  <a:srgbClr val="007E39"/>
                </a:solidFill>
              </a:rPr>
            </a:br>
            <a:endParaRPr lang="en-US" sz="3400" dirty="0">
              <a:solidFill>
                <a:srgbClr val="007E3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2BE03F-8EBF-472A-A44B-B5EEE82A3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1349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One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Two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9060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Important Terms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249738"/>
            <a:ext cx="10498668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Dependent Variable</a:t>
            </a:r>
          </a:p>
          <a:p>
            <a:pPr eaLnBrk="1" hangingPunct="1"/>
            <a:r>
              <a:rPr lang="en-US" sz="2000" b="1" dirty="0"/>
              <a:t>Factor (Analog to the Independent Variable)</a:t>
            </a:r>
          </a:p>
          <a:p>
            <a:pPr eaLnBrk="1" hangingPunct="1"/>
            <a:r>
              <a:rPr lang="en-US" sz="2000" b="1" dirty="0"/>
              <a:t>Level (Categories in the Independent Variable)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D6CF06-2BBE-4F78-A65B-109958E6F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38525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One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Two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5167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One Way Analysis of Variance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58370" name="Picture 2" descr="Image result for cat ea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016" y="1418712"/>
            <a:ext cx="6990141" cy="436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19A02A-7B8B-4F5F-A374-560255092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815761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One Way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Two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32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Assumptions of ANOVA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19150" y="1249738"/>
            <a:ext cx="10390717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Randomness and Independence</a:t>
            </a:r>
          </a:p>
          <a:p>
            <a:r>
              <a:rPr lang="en-US" sz="2000" b="1" dirty="0"/>
              <a:t>Normality</a:t>
            </a:r>
          </a:p>
          <a:p>
            <a:r>
              <a:rPr lang="en-US" sz="2000" b="1" dirty="0"/>
              <a:t>Homogeneity (Equality) of Variances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30C2E1-97D5-4CC6-A46A-ED4A7490B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57264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One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Two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98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Assumptions of ANOVA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19150" y="1249738"/>
            <a:ext cx="10390717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Randomness and Independence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Normality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Homogeneity of Variances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6629399" y="2000251"/>
            <a:ext cx="4772025" cy="1981200"/>
          </a:xfrm>
          <a:prstGeom prst="wedgeRectCallout">
            <a:avLst>
              <a:gd name="adj1" fmla="val -87147"/>
              <a:gd name="adj2" fmla="val -74124"/>
            </a:avLst>
          </a:prstGeom>
          <a:solidFill>
            <a:srgbClr val="006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EC393"/>
                </a:solidFill>
              </a:rPr>
              <a:t>Observations are random, no dependency between observations.  Here, cats are randomly chosen and how much food of one flavor a cat eats does not impact the amount of any other flavor eaten or the amount any other cat eats.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060B97-8CB2-492D-A20E-9F9DF9C9F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40025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One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Two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2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Assumptions of ANOVA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19150" y="1249738"/>
            <a:ext cx="10390717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Randomness and Independence</a:t>
            </a:r>
          </a:p>
          <a:p>
            <a:r>
              <a:rPr lang="en-US" sz="2000" b="1" dirty="0"/>
              <a:t>Normality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Homogeneity of Variances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6629399" y="2305050"/>
            <a:ext cx="4772025" cy="1400176"/>
          </a:xfrm>
          <a:prstGeom prst="wedgeRectCallout">
            <a:avLst>
              <a:gd name="adj1" fmla="val -143634"/>
              <a:gd name="adj2" fmla="val -63364"/>
            </a:avLst>
          </a:prstGeom>
          <a:solidFill>
            <a:srgbClr val="006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EC393"/>
                </a:solidFill>
              </a:rPr>
              <a:t>Samples from each group are from normally distributed populations.  Simple tests for this, but ANOVA is very forgiving on this assumption.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5F1CA0-607F-4546-9845-2D00BE1D6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40025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One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Two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56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Assumptions of ANOVA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19150" y="1249738"/>
            <a:ext cx="10390717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Randomness and Independence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Normality</a:t>
            </a:r>
          </a:p>
          <a:p>
            <a:r>
              <a:rPr lang="en-US" sz="2000" b="1" dirty="0"/>
              <a:t>Homogeneity of Variances</a:t>
            </a:r>
          </a:p>
          <a:p>
            <a:endParaRPr lang="en-US" sz="2000" b="1" dirty="0"/>
          </a:p>
        </p:txBody>
      </p:sp>
      <p:sp>
        <p:nvSpPr>
          <p:cNvPr id="2" name="Rectangular Callout 1"/>
          <p:cNvSpPr/>
          <p:nvPr/>
        </p:nvSpPr>
        <p:spPr>
          <a:xfrm>
            <a:off x="6629398" y="1345645"/>
            <a:ext cx="4772025" cy="1611868"/>
          </a:xfrm>
          <a:prstGeom prst="wedgeRectCallout">
            <a:avLst>
              <a:gd name="adj1" fmla="val -101518"/>
              <a:gd name="adj2" fmla="val 31914"/>
            </a:avLst>
          </a:prstGeom>
          <a:solidFill>
            <a:srgbClr val="006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EC393"/>
                </a:solidFill>
              </a:rPr>
              <a:t>The variances of the populations represented by the groups are equal.  This is similar to some assumptions in regression.  There are tests discussed in the text for this.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C0D44C-0FE2-4DF2-84DC-A36D356BA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40025"/>
              </p:ext>
            </p:extLst>
          </p:nvPr>
        </p:nvGraphicFramePr>
        <p:xfrm>
          <a:off x="587531" y="6112079"/>
          <a:ext cx="10995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One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Two Way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3630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ARTICULATE_PROJECT_CHECK" val="0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SLIDE_THUMBNAIL_REFRESH" val="1"/>
  <p:tag name="ARTICULATE_PROJECT_OPEN" val="1"/>
  <p:tag name="ARTICULATE_REFERENCE_ID" val="69b2cc72-b4bd-4a2d-b24c-9ce7a9587c40"/>
  <p:tag name="TAG_BACKING_FORM_KEY" val="852324-c:\users\clwoods\documents\custom office templates\green_gold_ppt_template.potx"/>
  <p:tag name="ARTICULATE_PRESENTER_VERSION" val="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een_gold_ppt_template">
  <a:themeElements>
    <a:clrScheme name="USF Green and Gold">
      <a:dk1>
        <a:sysClr val="windowText" lastClr="000000"/>
      </a:dk1>
      <a:lt1>
        <a:sysClr val="window" lastClr="FFFFFF"/>
      </a:lt1>
      <a:dk2>
        <a:srgbClr val="006646"/>
      </a:dk2>
      <a:lt2>
        <a:srgbClr val="CEC393"/>
      </a:lt2>
      <a:accent1>
        <a:srgbClr val="009374"/>
      </a:accent1>
      <a:accent2>
        <a:srgbClr val="9CCB3B"/>
      </a:accent2>
      <a:accent3>
        <a:srgbClr val="DBE120"/>
      </a:accent3>
      <a:accent4>
        <a:srgbClr val="7FB0A6"/>
      </a:accent4>
      <a:accent5>
        <a:srgbClr val="28AFCE"/>
      </a:accent5>
      <a:accent6>
        <a:srgbClr val="BB17AB"/>
      </a:accent6>
      <a:hlink>
        <a:srgbClr val="0563C1"/>
      </a:hlink>
      <a:folHlink>
        <a:srgbClr val="954F72"/>
      </a:folHlink>
    </a:clrScheme>
    <a:fontScheme name="Green and Gol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D8D95CE-B785-7947-B1AE-A6B763026EB7}" vid="{14C0309E-0D4E-3F4E-87F9-713BCC1C3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green_gold_ppt_template</Template>
  <TotalTime>4094</TotalTime>
  <Words>348</Words>
  <Application>Microsoft Office PowerPoint</Application>
  <PresentationFormat>Widescreen</PresentationFormat>
  <Paragraphs>117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Wingdings</vt:lpstr>
      <vt:lpstr>green_gold_ppt_template</vt:lpstr>
      <vt:lpstr>Analytical Methods for Business</vt:lpstr>
      <vt:lpstr>Analysis of Variance When Life Comes At You In Lumps</vt:lpstr>
      <vt:lpstr>PowerPoint Presentation</vt:lpstr>
      <vt:lpstr>Important Terms</vt:lpstr>
      <vt:lpstr>One Way Analysis of Variance</vt:lpstr>
      <vt:lpstr>Assumptions of ANOVA</vt:lpstr>
      <vt:lpstr>Assumptions of ANOVA</vt:lpstr>
      <vt:lpstr>Assumptions of ANOVA</vt:lpstr>
      <vt:lpstr>Assumptions of ANOVA</vt:lpstr>
      <vt:lpstr>Testing Equality of Variances</vt:lpstr>
      <vt:lpstr>Randomized Block Design</vt:lpstr>
      <vt:lpstr>Adding Cats:  Mr. Smooches and Itty-Bitty</vt:lpstr>
      <vt:lpstr>Conclusions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Ron Satterfield</cp:lastModifiedBy>
  <cp:revision>142</cp:revision>
  <dcterms:created xsi:type="dcterms:W3CDTF">2016-05-01T20:38:57Z</dcterms:created>
  <dcterms:modified xsi:type="dcterms:W3CDTF">2019-11-01T10:54:38Z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GUID">
    <vt:lpwstr>B7117A70-685E-4E4D-A64A-4D22F3034C64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C:\Users\clwoods\Documents\Custom Office Templates\green_gold_ppt_template.ppta</vt:lpwstr>
  </property>
</Properties>
</file>