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8" r:id="rId2"/>
    <p:sldId id="445" r:id="rId3"/>
    <p:sldId id="422" r:id="rId4"/>
    <p:sldId id="423" r:id="rId5"/>
    <p:sldId id="325" r:id="rId6"/>
    <p:sldId id="462" r:id="rId7"/>
    <p:sldId id="463" r:id="rId8"/>
    <p:sldId id="464" r:id="rId9"/>
    <p:sldId id="465" r:id="rId10"/>
    <p:sldId id="450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5" r:id="rId19"/>
    <p:sldId id="433" r:id="rId20"/>
    <p:sldId id="434" r:id="rId21"/>
    <p:sldId id="460" r:id="rId22"/>
    <p:sldId id="453" r:id="rId23"/>
    <p:sldId id="441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393"/>
    <a:srgbClr val="006646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20" autoAdjust="0"/>
    <p:restoredTop sz="95373" autoAdjust="0"/>
  </p:normalViewPr>
  <p:slideViewPr>
    <p:cSldViewPr snapToGrid="0">
      <p:cViewPr varScale="1">
        <p:scale>
          <a:sx n="88" d="100"/>
          <a:sy n="88" d="100"/>
        </p:scale>
        <p:origin x="69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9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D87787E-CF70-4E3F-B38D-DFAB9713BE43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72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D87787E-CF70-4E3F-B38D-DFAB9713BE43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9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D87787E-CF70-4E3F-B38D-DFAB9713BE43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5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D87787E-CF70-4E3F-B38D-DFAB9713BE43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3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1AB4E5-8C08-4666-B225-8AD74FA6DA96}" type="slidenum">
              <a:rPr lang="en-US">
                <a:latin typeface="Arial" charset="0"/>
              </a:rPr>
              <a:pPr/>
              <a:t>22</a:t>
            </a:fld>
            <a:endParaRPr lang="en-US" dirty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74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1AB4E5-8C08-4666-B225-8AD74FA6DA96}" type="slidenum">
              <a:rPr lang="en-US">
                <a:latin typeface="Arial" charset="0"/>
              </a:rPr>
              <a:pPr/>
              <a:t>23</a:t>
            </a:fld>
            <a:endParaRPr lang="en-US" dirty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9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10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5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D87787E-CF70-4E3F-B38D-DFAB9713BE43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D87787E-CF70-4E3F-B38D-DFAB9713BE43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D87787E-CF70-4E3F-B38D-DFAB9713BE43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2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D87787E-CF70-4E3F-B38D-DFAB9713BE43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D87787E-CF70-4E3F-B38D-DFAB9713BE43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D87787E-CF70-4E3F-B38D-DFAB9713BE43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03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D87787E-CF70-4E3F-B38D-DFAB9713BE43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/>
          <a:lstStyle/>
          <a:p>
            <a:fld id="{F273F4B2-06CB-4F46-9A21-C8F39A474D07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/>
          <a:lstStyle/>
          <a:p>
            <a:fld id="{5092886E-4F7E-440B-B974-245C48A768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3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2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5" r:id="rId8"/>
    <p:sldLayoutId id="2147483726" r:id="rId9"/>
    <p:sldLayoutId id="2147483728" r:id="rId10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Analytical Methods</a:t>
            </a:r>
            <a:br>
              <a:rPr lang="en-US" dirty="0"/>
            </a:br>
            <a:r>
              <a:rPr lang="en-US" dirty="0"/>
              <a:t>for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91192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249738"/>
            <a:ext cx="5036457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Basic Idea</a:t>
            </a:r>
          </a:p>
          <a:p>
            <a:pPr eaLnBrk="1" hangingPunct="1"/>
            <a:r>
              <a:rPr lang="en-US" sz="2000" b="1" dirty="0"/>
              <a:t>Two Kinds of Tests</a:t>
            </a:r>
          </a:p>
          <a:p>
            <a:pPr eaLnBrk="1" hangingPunct="1"/>
            <a:r>
              <a:rPr lang="en-US" sz="2000" b="1" dirty="0"/>
              <a:t>Confidence Intervals</a:t>
            </a:r>
          </a:p>
          <a:p>
            <a:pPr eaLnBrk="1" hangingPunct="1"/>
            <a:r>
              <a:rPr lang="en-US" sz="2000" b="1" dirty="0"/>
              <a:t>Hypothesis Tests</a:t>
            </a:r>
          </a:p>
          <a:p>
            <a:pPr eaLnBrk="1" hangingPunct="1"/>
            <a:r>
              <a:rPr lang="en-US" sz="2000" b="1" dirty="0"/>
              <a:t>Interpreting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862A96-CF60-405E-A6AE-67C2048E1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91777"/>
              </p:ext>
            </p:extLst>
          </p:nvPr>
        </p:nvGraphicFramePr>
        <p:xfrm>
          <a:off x="587533" y="6139489"/>
          <a:ext cx="10994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816">
                  <a:extLst>
                    <a:ext uri="{9D8B030D-6E8A-4147-A177-3AD203B41FA5}">
                      <a16:colId xmlns:a16="http://schemas.microsoft.com/office/drawing/2014/main" val="2505166538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40375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Indep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Paired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Grocery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50204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0984" y="451374"/>
            <a:ext cx="10668000" cy="711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Basic Scenario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1199" y="1313906"/>
            <a:ext cx="107018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What Have We Done So Far</a:t>
            </a:r>
          </a:p>
          <a:p>
            <a:r>
              <a:rPr lang="en-US" sz="2000" b="1" dirty="0"/>
              <a:t>How Is That Changing Now</a:t>
            </a:r>
          </a:p>
          <a:p>
            <a:endParaRPr lang="en-US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2BF176-DE60-4E4E-8F0B-B8B1714BB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68168"/>
              </p:ext>
            </p:extLst>
          </p:nvPr>
        </p:nvGraphicFramePr>
        <p:xfrm>
          <a:off x="587533" y="6139489"/>
          <a:ext cx="10994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816">
                  <a:extLst>
                    <a:ext uri="{9D8B030D-6E8A-4147-A177-3AD203B41FA5}">
                      <a16:colId xmlns:a16="http://schemas.microsoft.com/office/drawing/2014/main" val="2505166538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40375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Indep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Paired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Grocery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28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0984" y="451374"/>
            <a:ext cx="10668000" cy="711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Types of Tests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1199" y="1313906"/>
            <a:ext cx="107018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Independent Sampling</a:t>
            </a:r>
          </a:p>
          <a:p>
            <a:r>
              <a:rPr lang="en-US" sz="2000" b="1" dirty="0"/>
              <a:t>Paired Differences (Paired Comparisons)</a:t>
            </a:r>
          </a:p>
          <a:p>
            <a:r>
              <a:rPr lang="en-US" sz="2000" b="1" i="1" dirty="0"/>
              <a:t>	Repeated Measures (or Independent Sampling)</a:t>
            </a:r>
          </a:p>
          <a:p>
            <a:r>
              <a:rPr lang="en-US" sz="2000" b="1" i="1" dirty="0"/>
              <a:t>	Matched Samples (or Paired Comparisons)</a:t>
            </a:r>
          </a:p>
          <a:p>
            <a:endParaRPr lang="en-US" sz="2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E34730-CF08-411F-A357-72F0E5633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27561"/>
              </p:ext>
            </p:extLst>
          </p:nvPr>
        </p:nvGraphicFramePr>
        <p:xfrm>
          <a:off x="587533" y="6139489"/>
          <a:ext cx="10994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816">
                  <a:extLst>
                    <a:ext uri="{9D8B030D-6E8A-4147-A177-3AD203B41FA5}">
                      <a16:colId xmlns:a16="http://schemas.microsoft.com/office/drawing/2014/main" val="2505166538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40375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Indep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Paired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Grocery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1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0984" y="451374"/>
            <a:ext cx="10668000" cy="711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Independent Sampling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1199" y="1313906"/>
            <a:ext cx="107018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Intelligence Testing</a:t>
            </a:r>
            <a:endParaRPr lang="en-US" sz="2000" b="1" i="1" dirty="0"/>
          </a:p>
          <a:p>
            <a:endParaRPr lang="en-US" sz="2000" b="1" dirty="0"/>
          </a:p>
        </p:txBody>
      </p:sp>
      <p:pic>
        <p:nvPicPr>
          <p:cNvPr id="25602" name="Picture 2" descr="http://www.aarp.org/content/dam/aarp/work/on-the-job/2014-04/620-age-discrimination-infographic.png?intcmp=AE-WOR-INFOG-AGE-DIS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407" y="1313906"/>
            <a:ext cx="3567106" cy="439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http://www.relatably.com/q/img/intelligence-quotes/27490-the-measure-of-intelligence-is-the-ability-to-cha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34" y="2307477"/>
            <a:ext cx="2687109" cy="268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http://static1.squarespace.com/static/54f8c6cee4b0e25f5b1af40c/54f8c9ade4b073453b9c6dd9/55d63a34e4b086d36aa42ac4/1445980573624/?format=1500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511" y="2226734"/>
            <a:ext cx="2653242" cy="19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A3074F-B1ED-4D3E-8027-E2CD762E5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27561"/>
              </p:ext>
            </p:extLst>
          </p:nvPr>
        </p:nvGraphicFramePr>
        <p:xfrm>
          <a:off x="587533" y="6139489"/>
          <a:ext cx="10994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816">
                  <a:extLst>
                    <a:ext uri="{9D8B030D-6E8A-4147-A177-3AD203B41FA5}">
                      <a16:colId xmlns:a16="http://schemas.microsoft.com/office/drawing/2014/main" val="2505166538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40375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Indep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Paired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Grocery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04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0984" y="451374"/>
            <a:ext cx="10668000" cy="711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Independent Sampling Confidence Interval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76287" y="2063749"/>
          <a:ext cx="10422681" cy="3230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4" imgW="2119320" imgH="648720" progId="Equation.3">
                  <p:embed/>
                </p:oleObj>
              </mc:Choice>
              <mc:Fallback>
                <p:oleObj name="Equation" r:id="rId4" imgW="2119320" imgH="64872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7" y="2063749"/>
                        <a:ext cx="10422681" cy="3230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29A691-7AF5-4ED5-8DF8-5AAF6B3A8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27561"/>
              </p:ext>
            </p:extLst>
          </p:nvPr>
        </p:nvGraphicFramePr>
        <p:xfrm>
          <a:off x="587533" y="6139489"/>
          <a:ext cx="10994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816">
                  <a:extLst>
                    <a:ext uri="{9D8B030D-6E8A-4147-A177-3AD203B41FA5}">
                      <a16:colId xmlns:a16="http://schemas.microsoft.com/office/drawing/2014/main" val="2505166538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40375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Indep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Paired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Grocery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03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0984" y="451374"/>
            <a:ext cx="10668000" cy="711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Independent Sampling Hypothesis Test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/>
          </p:nvPr>
        </p:nvGraphicFramePr>
        <p:xfrm>
          <a:off x="819150" y="1677988"/>
          <a:ext cx="37528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7" name="Equation" r:id="rId4" imgW="1408680" imgH="292680" progId="Equation.3">
                  <p:embed/>
                </p:oleObj>
              </mc:Choice>
              <mc:Fallback>
                <p:oleObj name="Equation" r:id="rId4" imgW="1408680" imgH="292680" progId="Equation.3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677988"/>
                        <a:ext cx="375285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04863" y="2393950"/>
          <a:ext cx="50085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8" name="Equation" r:id="rId6" imgW="1865520" imgH="330840" progId="Equation.3">
                  <p:embed/>
                </p:oleObj>
              </mc:Choice>
              <mc:Fallback>
                <p:oleObj name="Equation" r:id="rId6" imgW="1865520" imgH="3308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2393950"/>
                        <a:ext cx="500856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610613" y="1637771"/>
          <a:ext cx="4904760" cy="297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9" name="Equation" r:id="rId8" imgW="1497600" imgH="903240" progId="Equation.3">
                  <p:embed/>
                </p:oleObj>
              </mc:Choice>
              <mc:Fallback>
                <p:oleObj name="Equation" r:id="rId8" imgW="1497600" imgH="9032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613" y="1637771"/>
                        <a:ext cx="4904760" cy="2979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54A392-95FF-447A-9403-C36E3408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27561"/>
              </p:ext>
            </p:extLst>
          </p:nvPr>
        </p:nvGraphicFramePr>
        <p:xfrm>
          <a:off x="587533" y="6139489"/>
          <a:ext cx="10994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816">
                  <a:extLst>
                    <a:ext uri="{9D8B030D-6E8A-4147-A177-3AD203B41FA5}">
                      <a16:colId xmlns:a16="http://schemas.microsoft.com/office/drawing/2014/main" val="2505166538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40375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Indep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Paired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Grocery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71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0984" y="451374"/>
            <a:ext cx="10668000" cy="711200"/>
          </a:xfrm>
        </p:spPr>
        <p:txBody>
          <a:bodyPr/>
          <a:lstStyle/>
          <a:p>
            <a:pPr eaLnBrk="1" hangingPunct="1"/>
            <a:r>
              <a:rPr lang="en-US" sz="3400" dirty="0">
                <a:solidFill>
                  <a:srgbClr val="007E39"/>
                </a:solidFill>
              </a:rPr>
              <a:t>Counter-Intuitive Results</a:t>
            </a:r>
          </a:p>
        </p:txBody>
      </p:sp>
      <p:pic>
        <p:nvPicPr>
          <p:cNvPr id="26626" name="Picture 2" descr="https://upload.wikimedia.org/wikipedia/en/a/a3/Escher%27s_Relativ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198" y="1408289"/>
            <a:ext cx="4591755" cy="437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8462" y="5594753"/>
            <a:ext cx="339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Relativity</a:t>
            </a:r>
            <a:r>
              <a:rPr lang="en-US" dirty="0"/>
              <a:t> by M.C. Escher, 1953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D27EF-5389-4935-A36C-E9D413A6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27561"/>
              </p:ext>
            </p:extLst>
          </p:nvPr>
        </p:nvGraphicFramePr>
        <p:xfrm>
          <a:off x="587533" y="6139489"/>
          <a:ext cx="10994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816">
                  <a:extLst>
                    <a:ext uri="{9D8B030D-6E8A-4147-A177-3AD203B41FA5}">
                      <a16:colId xmlns:a16="http://schemas.microsoft.com/office/drawing/2014/main" val="2505166538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40375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Indep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Paired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Grocery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34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images.guff.com/gallery/image/confused-grand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3" y="1602186"/>
            <a:ext cx="5195667" cy="317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http://www.amplify.com/assets/viewpoints/making-algebra-actually-mean-something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/>
          <a:stretch/>
        </p:blipFill>
        <p:spPr bwMode="auto">
          <a:xfrm>
            <a:off x="6453052" y="1574486"/>
            <a:ext cx="5251547" cy="320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0984" y="451374"/>
            <a:ext cx="10668000" cy="711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Counter-Intuitive 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1BC569-2005-4930-B12E-52F86516D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27561"/>
              </p:ext>
            </p:extLst>
          </p:nvPr>
        </p:nvGraphicFramePr>
        <p:xfrm>
          <a:off x="587533" y="6139489"/>
          <a:ext cx="10994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816">
                  <a:extLst>
                    <a:ext uri="{9D8B030D-6E8A-4147-A177-3AD203B41FA5}">
                      <a16:colId xmlns:a16="http://schemas.microsoft.com/office/drawing/2014/main" val="2505166538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40375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Indep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Paired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Grocery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40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0984" y="451374"/>
            <a:ext cx="10668000" cy="711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Paired Differences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1199" y="1313906"/>
            <a:ext cx="107018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i="1" dirty="0"/>
          </a:p>
          <a:p>
            <a:endParaRPr lang="en-US" sz="2000" b="1" dirty="0"/>
          </a:p>
        </p:txBody>
      </p:sp>
      <p:pic>
        <p:nvPicPr>
          <p:cNvPr id="31746" name="Picture 2" descr="http://en.es-static.us/upl/2013/12/Mice-pups-300x2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15" y="1768475"/>
            <a:ext cx="4436593" cy="31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A33D3-36C8-4590-8B42-F4889F217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89485"/>
              </p:ext>
            </p:extLst>
          </p:nvPr>
        </p:nvGraphicFramePr>
        <p:xfrm>
          <a:off x="587533" y="6139489"/>
          <a:ext cx="10994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816">
                  <a:extLst>
                    <a:ext uri="{9D8B030D-6E8A-4147-A177-3AD203B41FA5}">
                      <a16:colId xmlns:a16="http://schemas.microsoft.com/office/drawing/2014/main" val="2505166538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40375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Indep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 Paired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Grocery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9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0984" y="451374"/>
            <a:ext cx="10668000" cy="711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Paired Differences Confidence Interval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883958" y="1682927"/>
          <a:ext cx="5818685" cy="3080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4" imgW="1142280" imgH="597960" progId="Equation.3">
                  <p:embed/>
                </p:oleObj>
              </mc:Choice>
              <mc:Fallback>
                <p:oleObj name="Equation" r:id="rId4" imgW="1142280" imgH="59796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958" y="1682927"/>
                        <a:ext cx="5818685" cy="3080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C029D5-D25D-47B0-AAC0-0E2CBCF14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75984"/>
              </p:ext>
            </p:extLst>
          </p:nvPr>
        </p:nvGraphicFramePr>
        <p:xfrm>
          <a:off x="587533" y="6139489"/>
          <a:ext cx="10994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816">
                  <a:extLst>
                    <a:ext uri="{9D8B030D-6E8A-4147-A177-3AD203B41FA5}">
                      <a16:colId xmlns:a16="http://schemas.microsoft.com/office/drawing/2014/main" val="2505166538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40375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Indep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 Paired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Grocery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89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Module 3</a:t>
            </a:r>
            <a:br>
              <a:rPr lang="en-US" dirty="0"/>
            </a:br>
            <a:r>
              <a:rPr lang="en-US" dirty="0"/>
              <a:t>Sample v. Population Means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39D72-C1CE-4F41-BC5E-A80558EFEDF3}"/>
              </a:ext>
            </a:extLst>
          </p:cNvPr>
          <p:cNvSpPr txBox="1"/>
          <p:nvPr/>
        </p:nvSpPr>
        <p:spPr>
          <a:xfrm>
            <a:off x="2870352" y="4679000"/>
            <a:ext cx="837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Leveraging Samples to Understand Populations</a:t>
            </a:r>
          </a:p>
        </p:txBody>
      </p:sp>
    </p:spTree>
    <p:extLst>
      <p:ext uri="{BB962C8B-B14F-4D97-AF65-F5344CB8AC3E}">
        <p14:creationId xmlns:p14="http://schemas.microsoft.com/office/powerpoint/2010/main" val="3146042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0984" y="451374"/>
            <a:ext cx="10668000" cy="711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Paired Differences Hypothesis Test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/>
        </p:nvGraphicFramePr>
        <p:xfrm>
          <a:off x="739775" y="1838325"/>
          <a:ext cx="25177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5" name="Equation" r:id="rId4" imgW="1053360" imgH="292680" progId="Equation.3">
                  <p:embed/>
                </p:oleObj>
              </mc:Choice>
              <mc:Fallback>
                <p:oleObj name="Equation" r:id="rId4" imgW="1053360" imgH="292680" progId="Equation.3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1838325"/>
                        <a:ext cx="25177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Grp="1" noChangeAspect="1"/>
          </p:cNvGraphicFramePr>
          <p:nvPr/>
        </p:nvGraphicFramePr>
        <p:xfrm>
          <a:off x="650875" y="2663825"/>
          <a:ext cx="37274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" name="Equation" r:id="rId6" imgW="1522800" imgH="330840" progId="Equation.3">
                  <p:embed/>
                </p:oleObj>
              </mc:Choice>
              <mc:Fallback>
                <p:oleObj name="Equation" r:id="rId6" imgW="1522800" imgH="330840" progId="Equation.3">
                  <p:embed/>
                  <p:pic>
                    <p:nvPicPr>
                      <p:cNvPr id="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2663825"/>
                        <a:ext cx="37274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/>
          </p:nvPr>
        </p:nvGraphicFramePr>
        <p:xfrm>
          <a:off x="6265327" y="1670580"/>
          <a:ext cx="4569178" cy="3629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7" name="Equation" r:id="rId8" imgW="1015200" imgH="839520" progId="Equation.3">
                  <p:embed/>
                </p:oleObj>
              </mc:Choice>
              <mc:Fallback>
                <p:oleObj name="Equation" r:id="rId8" imgW="1015200" imgH="839520" progId="Equation.3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327" y="1670580"/>
                        <a:ext cx="4569178" cy="3629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8E8537-DAEF-4B9A-9B51-13462FDFA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75984"/>
              </p:ext>
            </p:extLst>
          </p:nvPr>
        </p:nvGraphicFramePr>
        <p:xfrm>
          <a:off x="587533" y="6139489"/>
          <a:ext cx="10994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816">
                  <a:extLst>
                    <a:ext uri="{9D8B030D-6E8A-4147-A177-3AD203B41FA5}">
                      <a16:colId xmlns:a16="http://schemas.microsoft.com/office/drawing/2014/main" val="2505166538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40375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Indep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006646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. Paired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Grocery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53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0984" y="451374"/>
            <a:ext cx="10668000" cy="711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Grocery Data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7248" y="1313906"/>
            <a:ext cx="10701868" cy="47385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Select Two Regions</a:t>
            </a:r>
          </a:p>
          <a:p>
            <a:r>
              <a:rPr lang="en-US" sz="2000" b="1" dirty="0"/>
              <a:t>Take a Random Selection from Each of the Two</a:t>
            </a:r>
          </a:p>
          <a:p>
            <a:r>
              <a:rPr lang="en-US" sz="2000" b="1" dirty="0"/>
              <a:t>Can we say mean customer penetration in Fairview stores is greater than .2?</a:t>
            </a:r>
          </a:p>
          <a:p>
            <a:r>
              <a:rPr lang="en-US" sz="2000" b="1" dirty="0"/>
              <a:t>Can we say mean customer penetration in Fairview stores is greater than .22?</a:t>
            </a:r>
          </a:p>
          <a:p>
            <a:r>
              <a:rPr lang="en-US" sz="2000" b="1" dirty="0"/>
              <a:t>Compare Deli Square Feet for the Two Regions</a:t>
            </a:r>
          </a:p>
          <a:p>
            <a:r>
              <a:rPr lang="en-US" sz="2000" b="1" dirty="0"/>
              <a:t>Compare Deli Sales for the Two Regions. Is the difference in the population means greater than 35000 in favor of Summerfield?	</a:t>
            </a:r>
          </a:p>
          <a:p>
            <a:r>
              <a:rPr lang="en-US" sz="2000" b="1" dirty="0"/>
              <a:t>Run hypothesis test over a range capturing p values and graphing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E203CD-92C3-4CF5-B346-E2AEAA9FF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15357"/>
              </p:ext>
            </p:extLst>
          </p:nvPr>
        </p:nvGraphicFramePr>
        <p:xfrm>
          <a:off x="587533" y="6139489"/>
          <a:ext cx="10994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816">
                  <a:extLst>
                    <a:ext uri="{9D8B030D-6E8A-4147-A177-3AD203B41FA5}">
                      <a16:colId xmlns:a16="http://schemas.microsoft.com/office/drawing/2014/main" val="2505166538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40375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Indep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Paired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Grocery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869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27" y="379164"/>
            <a:ext cx="10668000" cy="1216025"/>
          </a:xfrm>
        </p:spPr>
        <p:txBody>
          <a:bodyPr/>
          <a:lstStyle/>
          <a:p>
            <a:r>
              <a:rPr lang="en-US" dirty="0"/>
              <a:t>What Have We Covered in this Section?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558" y="1275347"/>
            <a:ext cx="10911840" cy="418795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Concept of Comparing Two Populations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Independent Sampling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Paired Differences (Paired Comparisons)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Confidence Intervals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Hypothesis Tests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Interpretation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39DEEF-F705-43F8-AEB4-8F66557F0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08054"/>
              </p:ext>
            </p:extLst>
          </p:nvPr>
        </p:nvGraphicFramePr>
        <p:xfrm>
          <a:off x="587533" y="6139489"/>
          <a:ext cx="10994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816">
                  <a:extLst>
                    <a:ext uri="{9D8B030D-6E8A-4147-A177-3AD203B41FA5}">
                      <a16:colId xmlns:a16="http://schemas.microsoft.com/office/drawing/2014/main" val="2505166538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40375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Indep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Paired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Grocery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Conclusions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905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27" y="379164"/>
            <a:ext cx="10668000" cy="1216025"/>
          </a:xfrm>
        </p:spPr>
        <p:txBody>
          <a:bodyPr/>
          <a:lstStyle/>
          <a:p>
            <a:r>
              <a:rPr lang="en-US" dirty="0"/>
              <a:t>Assignment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C51A3A-EDD5-435D-9A10-2FE896F4F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00804"/>
              </p:ext>
            </p:extLst>
          </p:nvPr>
        </p:nvGraphicFramePr>
        <p:xfrm>
          <a:off x="587533" y="6139489"/>
          <a:ext cx="10994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816">
                  <a:extLst>
                    <a:ext uri="{9D8B030D-6E8A-4147-A177-3AD203B41FA5}">
                      <a16:colId xmlns:a16="http://schemas.microsoft.com/office/drawing/2014/main" val="2505166538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40375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Indep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Paired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Grocery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03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332164"/>
            <a:ext cx="10363200" cy="1828800"/>
          </a:xfrm>
        </p:spPr>
        <p:txBody>
          <a:bodyPr/>
          <a:lstStyle/>
          <a:p>
            <a:r>
              <a:rPr lang="en-US" dirty="0"/>
              <a:t>Comparing Two Populations</a:t>
            </a:r>
            <a:br>
              <a:rPr lang="en-US" dirty="0"/>
            </a:br>
            <a:r>
              <a:rPr lang="en-US" sz="4000" dirty="0"/>
              <a:t>One of These Things is Not Like the Other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63673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249738"/>
            <a:ext cx="5036457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Basic Idea</a:t>
            </a:r>
          </a:p>
          <a:p>
            <a:pPr eaLnBrk="1" hangingPunct="1"/>
            <a:r>
              <a:rPr lang="en-US" sz="2000" b="1" dirty="0"/>
              <a:t>Two Kinds of Tests</a:t>
            </a:r>
          </a:p>
          <a:p>
            <a:pPr eaLnBrk="1" hangingPunct="1"/>
            <a:r>
              <a:rPr lang="en-US" sz="2000" b="1" dirty="0"/>
              <a:t>Confidence Intervals</a:t>
            </a:r>
          </a:p>
          <a:p>
            <a:pPr eaLnBrk="1" hangingPunct="1"/>
            <a:r>
              <a:rPr lang="en-US" sz="2000" b="1" dirty="0"/>
              <a:t>Hypothesis Tests</a:t>
            </a:r>
          </a:p>
          <a:p>
            <a:pPr eaLnBrk="1" hangingPunct="1"/>
            <a:r>
              <a:rPr lang="en-US" sz="2000" b="1" dirty="0"/>
              <a:t>Interpreting 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5E8160-B84B-480F-92DF-5C8DEF110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484872"/>
              </p:ext>
            </p:extLst>
          </p:nvPr>
        </p:nvGraphicFramePr>
        <p:xfrm>
          <a:off x="587533" y="6139489"/>
          <a:ext cx="10994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816">
                  <a:extLst>
                    <a:ext uri="{9D8B030D-6E8A-4147-A177-3AD203B41FA5}">
                      <a16:colId xmlns:a16="http://schemas.microsoft.com/office/drawing/2014/main" val="2505166538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820">
                  <a:extLst>
                    <a:ext uri="{9D8B030D-6E8A-4147-A177-3AD203B41FA5}">
                      <a16:colId xmlns:a16="http://schemas.microsoft.com/office/drawing/2014/main" val="403758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Indep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Two </a:t>
                      </a:r>
                      <a:r>
                        <a:rPr lang="en-US" sz="1400" baseline="0" dirty="0" err="1">
                          <a:solidFill>
                            <a:srgbClr val="CEC393"/>
                          </a:solidFill>
                        </a:rPr>
                        <a:t>Poplns</a:t>
                      </a:r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. Paired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Grocery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Assignment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2544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3167" y="261266"/>
            <a:ext cx="10668000" cy="718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 Testing</a:t>
            </a:r>
          </a:p>
        </p:txBody>
      </p:sp>
      <p:pic>
        <p:nvPicPr>
          <p:cNvPr id="2054" name="Picture 6" descr="Image result for egon fisher">
            <a:extLst>
              <a:ext uri="{FF2B5EF4-FFF2-40B4-BE49-F238E27FC236}">
                <a16:creationId xmlns:a16="http://schemas.microsoft.com/office/drawing/2014/main" id="{15492024-84C5-4113-A5F9-B50C598D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13" y="1362133"/>
            <a:ext cx="2042030" cy="269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jerzy neyman">
            <a:extLst>
              <a:ext uri="{FF2B5EF4-FFF2-40B4-BE49-F238E27FC236}">
                <a16:creationId xmlns:a16="http://schemas.microsoft.com/office/drawing/2014/main" id="{A0FE55FE-3DD9-48F8-982C-2269F149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973" y="1323550"/>
            <a:ext cx="2084975" cy="274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68DEA7-8F11-44D0-A52C-4BCC5B2EEADA}"/>
              </a:ext>
            </a:extLst>
          </p:cNvPr>
          <p:cNvSpPr txBox="1"/>
          <p:nvPr/>
        </p:nvSpPr>
        <p:spPr>
          <a:xfrm>
            <a:off x="4086508" y="4304882"/>
            <a:ext cx="17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Egon Pearson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45F76-44F8-4895-B3F4-BA7D77C35164}"/>
              </a:ext>
            </a:extLst>
          </p:cNvPr>
          <p:cNvSpPr txBox="1"/>
          <p:nvPr/>
        </p:nvSpPr>
        <p:spPr>
          <a:xfrm>
            <a:off x="6483829" y="4201357"/>
            <a:ext cx="17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Jerzy </a:t>
            </a:r>
            <a:r>
              <a:rPr lang="en-US" b="1" dirty="0" err="1"/>
              <a:t>Neyman</a:t>
            </a:r>
            <a:endParaRPr lang="en-US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3C51EE-DEB4-4BEA-B50B-407F3229D3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99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3167" y="261266"/>
            <a:ext cx="10668000" cy="718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i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Distribution</a:t>
            </a:r>
          </a:p>
        </p:txBody>
      </p:sp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8FA270A8-5A3B-47FD-9A08-120B7D2EF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981" y="1370143"/>
            <a:ext cx="2223034" cy="274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997042-F247-46EA-866D-14EC45A538AA}"/>
              </a:ext>
            </a:extLst>
          </p:cNvPr>
          <p:cNvSpPr txBox="1"/>
          <p:nvPr/>
        </p:nvSpPr>
        <p:spPr>
          <a:xfrm>
            <a:off x="5005299" y="4321957"/>
            <a:ext cx="186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William </a:t>
            </a:r>
            <a:r>
              <a:rPr lang="en-US" b="1" dirty="0" err="1"/>
              <a:t>Gosset</a:t>
            </a:r>
            <a:endParaRPr lang="en-US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3C51EE-DEB4-4BEA-B50B-407F3229D3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36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3167" y="261266"/>
            <a:ext cx="10668000" cy="718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Roots of the Hypothesis Testing Idea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3C51EE-DEB4-4BEA-B50B-407F3229D3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2" descr="Image result for karl pearson">
            <a:extLst>
              <a:ext uri="{FF2B5EF4-FFF2-40B4-BE49-F238E27FC236}">
                <a16:creationId xmlns:a16="http://schemas.microsoft.com/office/drawing/2014/main" id="{72516270-6C2B-4ED3-9024-1386D1946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2" y="1461071"/>
            <a:ext cx="2293249" cy="300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A79A12-3416-4432-8894-796A067CE285}"/>
              </a:ext>
            </a:extLst>
          </p:cNvPr>
          <p:cNvSpPr txBox="1"/>
          <p:nvPr/>
        </p:nvSpPr>
        <p:spPr>
          <a:xfrm>
            <a:off x="783167" y="5027597"/>
            <a:ext cx="17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Karl Pearson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A0282-6B5F-4A15-8E4D-4FB7D4AC98FA}"/>
              </a:ext>
            </a:extLst>
          </p:cNvPr>
          <p:cNvSpPr txBox="1"/>
          <p:nvPr/>
        </p:nvSpPr>
        <p:spPr>
          <a:xfrm>
            <a:off x="3750127" y="1461071"/>
            <a:ext cx="69668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Experiments are all sloppy.  All give variable results when repeated.  We’re interested in the distribution of experimental results.  From that we can derive a probability that an observed value will be a given value.</a:t>
            </a:r>
          </a:p>
        </p:txBody>
      </p:sp>
    </p:spTree>
    <p:extLst>
      <p:ext uri="{BB962C8B-B14F-4D97-AF65-F5344CB8AC3E}">
        <p14:creationId xmlns:p14="http://schemas.microsoft.com/office/powerpoint/2010/main" val="98361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3167" y="261266"/>
            <a:ext cx="10668000" cy="718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Laplace, 1749 - 1827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3C51EE-DEB4-4BEA-B50B-407F3229D3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A79A12-3416-4432-8894-796A067CE285}"/>
              </a:ext>
            </a:extLst>
          </p:cNvPr>
          <p:cNvSpPr txBox="1"/>
          <p:nvPr/>
        </p:nvSpPr>
        <p:spPr>
          <a:xfrm>
            <a:off x="514350" y="4628030"/>
            <a:ext cx="239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Pierre-Simon</a:t>
            </a:r>
          </a:p>
          <a:p>
            <a:pPr algn="ctr"/>
            <a:r>
              <a:rPr lang="en-US" b="1" dirty="0"/>
              <a:t>Marquis de Laplace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A0282-6B5F-4A15-8E4D-4FB7D4AC98FA}"/>
              </a:ext>
            </a:extLst>
          </p:cNvPr>
          <p:cNvSpPr txBox="1"/>
          <p:nvPr/>
        </p:nvSpPr>
        <p:spPr>
          <a:xfrm>
            <a:off x="3750127" y="1461071"/>
            <a:ext cx="69668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1820:  Described a statistical distribution he called the error distribution.  Applied it to statistics in astronomy.  A precursor to the normal distribution.</a:t>
            </a:r>
          </a:p>
        </p:txBody>
      </p:sp>
      <p:pic>
        <p:nvPicPr>
          <p:cNvPr id="26626" name="Picture 2" descr="Image result for laplace">
            <a:extLst>
              <a:ext uri="{FF2B5EF4-FFF2-40B4-BE49-F238E27FC236}">
                <a16:creationId xmlns:a16="http://schemas.microsoft.com/office/drawing/2014/main" id="{F8C08C9F-4E53-4131-A460-A602C16BE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51734"/>
            <a:ext cx="25527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66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3167" y="261266"/>
            <a:ext cx="10668000" cy="718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Darwin, 1809 - 1882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3C51EE-DEB4-4BEA-B50B-407F3229D3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33" y="6139489"/>
          <a:ext cx="110384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3504907188"/>
                    </a:ext>
                  </a:extLst>
                </a:gridCol>
                <a:gridCol w="215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7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Data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Types of Sampling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Descriptive Statistics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Graphical Tools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A79A12-3416-4432-8894-796A067CE285}"/>
              </a:ext>
            </a:extLst>
          </p:cNvPr>
          <p:cNvSpPr txBox="1"/>
          <p:nvPr/>
        </p:nvSpPr>
        <p:spPr>
          <a:xfrm>
            <a:off x="514350" y="4628030"/>
            <a:ext cx="239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Charles Darwin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A0282-6B5F-4A15-8E4D-4FB7D4AC98FA}"/>
              </a:ext>
            </a:extLst>
          </p:cNvPr>
          <p:cNvSpPr txBox="1"/>
          <p:nvPr/>
        </p:nvSpPr>
        <p:spPr>
          <a:xfrm>
            <a:off x="3750127" y="1461071"/>
            <a:ext cx="6966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Biological variation is necessary for evolution to take place.</a:t>
            </a:r>
          </a:p>
        </p:txBody>
      </p:sp>
      <p:pic>
        <p:nvPicPr>
          <p:cNvPr id="28674" name="Picture 2" descr="Related image">
            <a:extLst>
              <a:ext uri="{FF2B5EF4-FFF2-40B4-BE49-F238E27FC236}">
                <a16:creationId xmlns:a16="http://schemas.microsoft.com/office/drawing/2014/main" id="{FE320DAD-CF03-4EC0-99CF-8832EE3D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6" y="1262064"/>
            <a:ext cx="2637064" cy="329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897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1093</TotalTime>
  <Words>627</Words>
  <Application>Microsoft Office PowerPoint</Application>
  <PresentationFormat>Widescreen</PresentationFormat>
  <Paragraphs>209</Paragraphs>
  <Slides>23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Open Sans</vt:lpstr>
      <vt:lpstr>Wingdings</vt:lpstr>
      <vt:lpstr>green_gold_ppt_template</vt:lpstr>
      <vt:lpstr>Equation</vt:lpstr>
      <vt:lpstr>Analytical Methods for Business</vt:lpstr>
      <vt:lpstr>Module 3 Sample v. Population Means</vt:lpstr>
      <vt:lpstr>Comparing Two Populations One of These Things is Not Like the Other</vt:lpstr>
      <vt:lpstr>Plan for This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 for This Presentation</vt:lpstr>
      <vt:lpstr>Basic Scenario</vt:lpstr>
      <vt:lpstr>Types of Tests</vt:lpstr>
      <vt:lpstr>Independent Sampling</vt:lpstr>
      <vt:lpstr>Independent Sampling Confidence Interval</vt:lpstr>
      <vt:lpstr>Independent Sampling Hypothesis Test</vt:lpstr>
      <vt:lpstr>Counter-Intuitive Results</vt:lpstr>
      <vt:lpstr>Counter-Intuitive Results</vt:lpstr>
      <vt:lpstr>Paired Differences</vt:lpstr>
      <vt:lpstr>Paired Differences Confidence Interval</vt:lpstr>
      <vt:lpstr>Paired Differences Hypothesis Test</vt:lpstr>
      <vt:lpstr>Grocery Data</vt:lpstr>
      <vt:lpstr>What Have We Covered in this Section?</vt:lpstr>
      <vt:lpstr>Assignment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Ron Satterfield</cp:lastModifiedBy>
  <cp:revision>80</cp:revision>
  <dcterms:created xsi:type="dcterms:W3CDTF">2016-05-01T20:38:57Z</dcterms:created>
  <dcterms:modified xsi:type="dcterms:W3CDTF">2019-09-16T10:08:33Z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