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ink/ink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xml" ContentType="application/inkml+xml"/>
  <Override PartName="/ppt/notesSlides/notesSlide18.xml" ContentType="application/vnd.openxmlformats-officedocument.presentationml.notesSlide+xml"/>
  <Override PartName="/ppt/ink/ink11.xml" ContentType="application/inkml+xml"/>
  <Override PartName="/ppt/notesSlides/notesSlide19.xml" ContentType="application/vnd.openxmlformats-officedocument.presentationml.notesSlide+xml"/>
  <Override PartName="/ppt/ink/ink1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48" r:id="rId2"/>
    <p:sldId id="445" r:id="rId3"/>
    <p:sldId id="438" r:id="rId4"/>
    <p:sldId id="303" r:id="rId5"/>
    <p:sldId id="355" r:id="rId6"/>
    <p:sldId id="345" r:id="rId7"/>
    <p:sldId id="346" r:id="rId8"/>
    <p:sldId id="349" r:id="rId9"/>
    <p:sldId id="351" r:id="rId10"/>
    <p:sldId id="358" r:id="rId11"/>
    <p:sldId id="363" r:id="rId12"/>
    <p:sldId id="353" r:id="rId13"/>
    <p:sldId id="354" r:id="rId14"/>
    <p:sldId id="364" r:id="rId15"/>
    <p:sldId id="365" r:id="rId16"/>
    <p:sldId id="376" r:id="rId17"/>
    <p:sldId id="379" r:id="rId18"/>
    <p:sldId id="380" r:id="rId19"/>
    <p:sldId id="381" r:id="rId20"/>
    <p:sldId id="382" r:id="rId21"/>
    <p:sldId id="383" r:id="rId22"/>
    <p:sldId id="384" r:id="rId23"/>
    <p:sldId id="385" r:id="rId24"/>
    <p:sldId id="386"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6" r:id="rId43"/>
    <p:sldId id="407" r:id="rId44"/>
    <p:sldId id="408" r:id="rId45"/>
    <p:sldId id="409" r:id="rId46"/>
    <p:sldId id="410" r:id="rId47"/>
    <p:sldId id="411" r:id="rId48"/>
    <p:sldId id="412" r:id="rId49"/>
    <p:sldId id="414" r:id="rId50"/>
    <p:sldId id="415" r:id="rId51"/>
    <p:sldId id="418" r:id="rId52"/>
    <p:sldId id="441" r:id="rId53"/>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393"/>
    <a:srgbClr val="006646"/>
    <a:srgbClr val="9CCB3B"/>
    <a:srgbClr val="BB17AB"/>
    <a:srgbClr val="E4F1ED"/>
    <a:srgbClr val="FFFFFF"/>
    <a:srgbClr val="F0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88" autoAdjust="0"/>
    <p:restoredTop sz="95906" autoAdjust="0"/>
  </p:normalViewPr>
  <p:slideViewPr>
    <p:cSldViewPr snapToGrid="0">
      <p:cViewPr varScale="1">
        <p:scale>
          <a:sx n="63" d="100"/>
          <a:sy n="63" d="100"/>
        </p:scale>
        <p:origin x="45" y="5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F719B-F475-480E-B538-5B8C43560A82}" type="datetimeFigureOut">
              <a:rPr lang="en-US" smtClean="0"/>
              <a:t>8/1/2018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B42A14-DC5F-4CFD-B1CC-C39BFA668166}" type="slidenum">
              <a:rPr lang="en-US" smtClean="0"/>
              <a:t>‹#›</a:t>
            </a:fld>
            <a:endParaRPr lang="en-US"/>
          </a:p>
        </p:txBody>
      </p:sp>
    </p:spTree>
    <p:extLst>
      <p:ext uri="{BB962C8B-B14F-4D97-AF65-F5344CB8AC3E}">
        <p14:creationId xmlns:p14="http://schemas.microsoft.com/office/powerpoint/2010/main" val="356801080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37:18.210"/>
    </inkml:context>
    <inkml:brush xml:id="br0">
      <inkml:brushProperty name="width" value="0.04667" units="cm"/>
      <inkml:brushProperty name="height" value="0.04667" units="cm"/>
      <inkml:brushProperty name="color" value="#ED1C24"/>
    </inkml:brush>
  </inkml:definitions>
  <inkml:trace contextRef="#ctx0" brushRef="#br0">19314 6036 640,'-5'-9'352,"10"9"-192,3 0-256,7 0 0,10 5-160,7 2-64</inkml:trace>
  <inkml:trace contextRef="#ctx0" brushRef="#br0" timeOffset="85557">23311 11208 6400,'0'-42'2368,"0"42"-1280,0 0-224,0 0 928,0 0-96,10 0 128</inkml:trace>
</inkml:ink>
</file>

<file path=ppt/ink/ink1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21319 9621 1,'0'0'2,"0"0"-1,0 0-2,0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42:41.876"/>
    </inkml:context>
    <inkml:brush xml:id="br0">
      <inkml:brushProperty name="width" value="0.04667" units="cm"/>
      <inkml:brushProperty name="height" value="0.04667" units="cm"/>
      <inkml:brushProperty name="color" value="#ED1C24"/>
    </inkml:brush>
  </inkml:definitions>
  <inkml:trace contextRef="#ctx0" brushRef="#br0">27082 12727 8704,'-25'7'3328,"16"7"-1792,-1-5-4544,6-6-736,-1-3 768,5-12 608</inkml:trace>
</inkml:ink>
</file>

<file path=ppt/ink/ink1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20:15:21.186"/>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11925-1750 114,'-3'22'38,"-1"-3"3,0-3-2,8-1-33,-4-15-7,0 0-10,0 0-27,30-1-3,-17-21 3,2-11-3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7:52:14.836"/>
    </inkml:context>
    <inkml:brush xml:id="br0">
      <inkml:brushProperty name="width" value="0.04667" units="cm"/>
      <inkml:brushProperty name="height" value="0.04667" units="cm"/>
      <inkml:brushProperty name="color" value="#ED1C24"/>
    </inkml:brush>
  </inkml:definitions>
  <inkml:trace contextRef="#ctx0" brushRef="#br0">23940 4745 13184,'-9'-30'4927,"12"22"-2687,3-4-1824,-1 6 1120,-1 3-992,1-3-352,-5 6-1376,5 0-512,4 6-4287,10-12-1889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18:33.206"/>
    </inkml:context>
    <inkml:brush xml:id="br0">
      <inkml:brushProperty name="width" value="0.04667" units="cm"/>
      <inkml:brushProperty name="height" value="0.04667" units="cm"/>
      <inkml:brushProperty name="color" value="#ED1C24"/>
    </inkml:brush>
  </inkml:definitions>
  <inkml:trace contextRef="#ctx0" brushRef="#br0">9075 3092 17151,'9'0'6400,"-4"5"-3456,9 11-3360,-5-2 1056,1 11-1056,-1 13-256,-3 20-3680,-6-2-1599,-25-14 159,7-21 128</inkml:trace>
</inkml:ink>
</file>

<file path=ppt/ink/ink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21317 9622 1,'0'0'2,"0"0"-1,0 0-2,0 0 0,0 0 0</inkml:trace>
</inkml:ink>
</file>

<file path=ppt/ink/ink5.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21318 9621 1,'0'0'2,"0"0"-1,0 0-2,0 0 0,0 0 0</inkml:trace>
</inkml:ink>
</file>

<file path=ppt/ink/ink6.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29:28.677"/>
    </inkml:context>
    <inkml:brush xml:id="br0">
      <inkml:brushProperty name="width" value="0.04667" units="cm"/>
      <inkml:brushProperty name="height" value="0.04667" units="cm"/>
      <inkml:brushProperty name="color" value="#ED1C24"/>
    </inkml:brush>
  </inkml:definitions>
  <inkml:trace contextRef="#ctx0" brushRef="#br0">14985 15840 4096,'-10'-31'1568,"20"20"-832,0-30-384,-3 34 480</inkml:trace>
</inkml:ink>
</file>

<file path=ppt/ink/ink9.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105A7-C230-4FBB-8DCE-F34BFD16411D}" type="datetimeFigureOut">
              <a:rPr lang="en-US" smtClean="0"/>
              <a:t>8/1/2018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6DC9D-B8F8-4B1B-8451-EEF99A8DF844}" type="slidenum">
              <a:rPr lang="en-US" smtClean="0"/>
              <a:t>‹#›</a:t>
            </a:fld>
            <a:endParaRPr lang="en-US"/>
          </a:p>
        </p:txBody>
      </p:sp>
    </p:spTree>
    <p:extLst>
      <p:ext uri="{BB962C8B-B14F-4D97-AF65-F5344CB8AC3E}">
        <p14:creationId xmlns:p14="http://schemas.microsoft.com/office/powerpoint/2010/main" val="17181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28F1CDB7-782E-46E1-9B37-020714C1C34B}" type="slidenum">
              <a:rPr lang="en-US">
                <a:latin typeface="Arial" charset="0"/>
              </a:rPr>
              <a:pPr/>
              <a:t>3</a:t>
            </a:fld>
            <a:endParaRPr lang="en-US" dirty="0">
              <a:latin typeface="Arial" charset="0"/>
            </a:endParaRPr>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85877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ED03C41-45EC-43C7-8708-AFC253A650D9}" type="slidenum">
              <a:rPr lang="en-US" smtClean="0">
                <a:latin typeface="Arial" charset="0"/>
              </a:rPr>
              <a:pPr/>
              <a:t>24</a:t>
            </a:fld>
            <a:endParaRPr lang="en-US">
              <a:latin typeface="Arial" charset="0"/>
            </a:endParaRPr>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192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25</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38235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26</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08781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7C325214-1B53-4708-B0CA-C872D4819C87}" type="slidenum">
              <a:rPr lang="en-US" smtClean="0">
                <a:latin typeface="Arial" charset="0"/>
              </a:rPr>
              <a:pPr/>
              <a:t>27</a:t>
            </a:fld>
            <a:endParaRPr lang="en-US">
              <a:latin typeface="Arial" charset="0"/>
            </a:endParaRPr>
          </a:p>
        </p:txBody>
      </p:sp>
      <p:sp>
        <p:nvSpPr>
          <p:cNvPr id="197635" name="Rectangle 2"/>
          <p:cNvSpPr>
            <a:spLocks noGrp="1" noRot="1" noChangeAspect="1" noChangeArrowheads="1" noTextEdit="1"/>
          </p:cNvSpPr>
          <p:nvPr>
            <p:ph type="sldImg"/>
          </p:nvPr>
        </p:nvSpPr>
        <p:spPr>
          <a:xfrm>
            <a:off x="381000" y="685800"/>
            <a:ext cx="6096000" cy="34290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100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28</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0616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29</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0911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30</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0872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47606E6-459F-4BA1-A118-A7C2955FB26D}" type="slidenum">
              <a:rPr lang="en-US" smtClean="0">
                <a:latin typeface="Arial" charset="0"/>
              </a:rPr>
              <a:pPr/>
              <a:t>31</a:t>
            </a:fld>
            <a:endParaRPr lang="en-US">
              <a:latin typeface="Arial" charset="0"/>
            </a:endParaRPr>
          </a:p>
        </p:txBody>
      </p:sp>
      <p:sp>
        <p:nvSpPr>
          <p:cNvPr id="201731" name="Rectangle 2"/>
          <p:cNvSpPr>
            <a:spLocks noGrp="1" noRot="1" noChangeAspect="1" noChangeArrowheads="1" noTextEdit="1"/>
          </p:cNvSpPr>
          <p:nvPr>
            <p:ph type="sldImg"/>
          </p:nvPr>
        </p:nvSpPr>
        <p:spPr>
          <a:xfrm>
            <a:off x="381000" y="685800"/>
            <a:ext cx="6096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426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32</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0847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47606E6-459F-4BA1-A118-A7C2955FB26D}" type="slidenum">
              <a:rPr lang="en-US" smtClean="0">
                <a:latin typeface="Arial" charset="0"/>
              </a:rPr>
              <a:pPr/>
              <a:t>33</a:t>
            </a:fld>
            <a:endParaRPr lang="en-US">
              <a:latin typeface="Arial" charset="0"/>
            </a:endParaRPr>
          </a:p>
        </p:txBody>
      </p:sp>
      <p:sp>
        <p:nvSpPr>
          <p:cNvPr id="201731" name="Rectangle 2"/>
          <p:cNvSpPr>
            <a:spLocks noGrp="1" noRot="1" noChangeAspect="1" noChangeArrowheads="1" noTextEdit="1"/>
          </p:cNvSpPr>
          <p:nvPr>
            <p:ph type="sldImg"/>
          </p:nvPr>
        </p:nvSpPr>
        <p:spPr>
          <a:xfrm>
            <a:off x="381000" y="685800"/>
            <a:ext cx="6096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8421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F50C2EE-7621-48A3-80CF-4C28BFEE5757}" type="slidenum">
              <a:rPr lang="en-US">
                <a:latin typeface="Arial" charset="0"/>
              </a:rPr>
              <a:pPr/>
              <a:t>5</a:t>
            </a:fld>
            <a:endParaRPr lang="en-US" dirty="0">
              <a:latin typeface="Arial" charset="0"/>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ED03C41-45EC-43C7-8708-AFC253A650D9}" type="slidenum">
              <a:rPr lang="en-US" smtClean="0">
                <a:latin typeface="Arial" charset="0"/>
              </a:rPr>
              <a:pPr/>
              <a:t>34</a:t>
            </a:fld>
            <a:endParaRPr lang="en-US">
              <a:latin typeface="Arial" charset="0"/>
            </a:endParaRPr>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1214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AE3AE44-EBAF-4709-A30B-83288D42E962}" type="slidenum">
              <a:rPr lang="en-US" smtClean="0">
                <a:latin typeface="Arial" charset="0"/>
              </a:rPr>
              <a:pPr/>
              <a:t>35</a:t>
            </a:fld>
            <a:endParaRPr lang="en-US">
              <a:latin typeface="Arial" charset="0"/>
            </a:endParaRPr>
          </a:p>
        </p:txBody>
      </p:sp>
      <p:sp>
        <p:nvSpPr>
          <p:cNvPr id="202755" name="Rectangle 2"/>
          <p:cNvSpPr>
            <a:spLocks noGrp="1" noRot="1" noChangeAspect="1" noChangeArrowheads="1" noTextEdit="1"/>
          </p:cNvSpPr>
          <p:nvPr>
            <p:ph type="sldImg"/>
          </p:nvPr>
        </p:nvSpPr>
        <p:spPr>
          <a:xfrm>
            <a:off x="381000" y="685800"/>
            <a:ext cx="6096000" cy="34290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2379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DD7697E4-1297-4E31-B1FB-97A90717F41F}" type="slidenum">
              <a:rPr lang="en-US" smtClean="0">
                <a:latin typeface="Arial" charset="0"/>
              </a:rPr>
              <a:pPr/>
              <a:t>36</a:t>
            </a:fld>
            <a:endParaRPr lang="en-US">
              <a:latin typeface="Arial" charset="0"/>
            </a:endParaRPr>
          </a:p>
        </p:txBody>
      </p:sp>
      <p:sp>
        <p:nvSpPr>
          <p:cNvPr id="203779" name="Rectangle 2"/>
          <p:cNvSpPr>
            <a:spLocks noGrp="1" noRot="1" noChangeAspect="1" noChangeArrowheads="1" noTextEdit="1"/>
          </p:cNvSpPr>
          <p:nvPr>
            <p:ph type="sldImg"/>
          </p:nvPr>
        </p:nvSpPr>
        <p:spPr>
          <a:xfrm>
            <a:off x="381000" y="685800"/>
            <a:ext cx="6096000" cy="34290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30601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ABBE57A-E726-463A-89D0-459A1F6BD3A4}" type="slidenum">
              <a:rPr lang="en-US" smtClean="0">
                <a:latin typeface="Arial" charset="0"/>
              </a:rPr>
              <a:pPr/>
              <a:t>37</a:t>
            </a:fld>
            <a:endParaRPr lang="en-US">
              <a:latin typeface="Arial" charset="0"/>
            </a:endParaRPr>
          </a:p>
        </p:txBody>
      </p:sp>
      <p:sp>
        <p:nvSpPr>
          <p:cNvPr id="204803" name="Rectangle 2"/>
          <p:cNvSpPr>
            <a:spLocks noGrp="1" noRot="1" noChangeAspect="1" noChangeArrowheads="1" noTextEdit="1"/>
          </p:cNvSpPr>
          <p:nvPr>
            <p:ph type="sldImg"/>
          </p:nvPr>
        </p:nvSpPr>
        <p:spPr>
          <a:xfrm>
            <a:off x="381000" y="685800"/>
            <a:ext cx="6096000" cy="34290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81533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38</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4631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39</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8483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40</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285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41</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4283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2035794-927A-468F-B832-8B11210AAA2D}" type="slidenum">
              <a:rPr lang="en-US" smtClean="0">
                <a:latin typeface="Arial" charset="0"/>
              </a:rPr>
              <a:pPr/>
              <a:t>42</a:t>
            </a:fld>
            <a:endParaRPr lang="en-US">
              <a:latin typeface="Arial" charset="0"/>
            </a:endParaRPr>
          </a:p>
        </p:txBody>
      </p:sp>
      <p:sp>
        <p:nvSpPr>
          <p:cNvPr id="207875" name="Rectangle 2"/>
          <p:cNvSpPr>
            <a:spLocks noGrp="1" noRot="1" noChangeAspect="1" noChangeArrowheads="1" noTextEdit="1"/>
          </p:cNvSpPr>
          <p:nvPr>
            <p:ph type="sldImg"/>
          </p:nvPr>
        </p:nvSpPr>
        <p:spPr>
          <a:xfrm>
            <a:off x="381000" y="685800"/>
            <a:ext cx="6096000" cy="3429000"/>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9349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869E0261-F025-42F5-BEDB-B4BD22B44FBB}" type="slidenum">
              <a:rPr lang="en-US" smtClean="0">
                <a:latin typeface="Arial" charset="0"/>
              </a:rPr>
              <a:pPr/>
              <a:t>43</a:t>
            </a:fld>
            <a:endParaRPr lang="en-US">
              <a:latin typeface="Arial" charset="0"/>
            </a:endParaRPr>
          </a:p>
        </p:txBody>
      </p:sp>
      <p:sp>
        <p:nvSpPr>
          <p:cNvPr id="208899" name="Rectangle 2"/>
          <p:cNvSpPr>
            <a:spLocks noGrp="1" noRot="1" noChangeAspect="1" noChangeArrowheads="1" noTextEdit="1"/>
          </p:cNvSpPr>
          <p:nvPr>
            <p:ph type="sldImg"/>
          </p:nvPr>
        </p:nvSpPr>
        <p:spPr>
          <a:xfrm>
            <a:off x="381000" y="685800"/>
            <a:ext cx="6096000" cy="3429000"/>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9439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15</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9C43BE60-87A1-422B-BA8F-1ADB5F3D4025}" type="slidenum">
              <a:rPr lang="en-US" smtClean="0">
                <a:latin typeface="Arial" charset="0"/>
              </a:rPr>
              <a:pPr/>
              <a:t>46</a:t>
            </a:fld>
            <a:endParaRPr lang="en-US">
              <a:latin typeface="Arial" charset="0"/>
            </a:endParaRPr>
          </a:p>
        </p:txBody>
      </p:sp>
      <p:sp>
        <p:nvSpPr>
          <p:cNvPr id="209923" name="Rectangle 2"/>
          <p:cNvSpPr>
            <a:spLocks noGrp="1" noRot="1" noChangeAspect="1" noChangeArrowheads="1" noTextEdit="1"/>
          </p:cNvSpPr>
          <p:nvPr>
            <p:ph type="sldImg"/>
          </p:nvPr>
        </p:nvSpPr>
        <p:spPr>
          <a:xfrm>
            <a:off x="381000" y="685800"/>
            <a:ext cx="6096000" cy="3429000"/>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5797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85731E1-7511-40FE-BA29-005D9BA4B6D7}" type="slidenum">
              <a:rPr lang="en-US" smtClean="0">
                <a:latin typeface="Arial" charset="0"/>
              </a:rPr>
              <a:pPr/>
              <a:t>47</a:t>
            </a:fld>
            <a:endParaRPr lang="en-US">
              <a:latin typeface="Arial" charset="0"/>
            </a:endParaRPr>
          </a:p>
        </p:txBody>
      </p:sp>
      <p:sp>
        <p:nvSpPr>
          <p:cNvPr id="210947" name="Rectangle 2"/>
          <p:cNvSpPr>
            <a:spLocks noGrp="1" noRot="1" noChangeAspect="1" noChangeArrowheads="1" noTextEdit="1"/>
          </p:cNvSpPr>
          <p:nvPr>
            <p:ph type="sldImg"/>
          </p:nvPr>
        </p:nvSpPr>
        <p:spPr>
          <a:xfrm>
            <a:off x="381000" y="685800"/>
            <a:ext cx="6096000" cy="342900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54672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DB311CAB-A252-4798-B699-F54F373495E6}" type="slidenum">
              <a:rPr lang="en-US" smtClean="0">
                <a:latin typeface="Arial" charset="0"/>
              </a:rPr>
              <a:pPr/>
              <a:t>48</a:t>
            </a:fld>
            <a:endParaRPr lang="en-US">
              <a:latin typeface="Arial" charset="0"/>
            </a:endParaRPr>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7353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B000CB9-2A00-47AE-B6F0-8DD3261A52EB}" type="slidenum">
              <a:rPr lang="en-US" smtClean="0">
                <a:latin typeface="Arial" charset="0"/>
              </a:rPr>
              <a:pPr/>
              <a:t>49</a:t>
            </a:fld>
            <a:endParaRPr lang="en-US">
              <a:latin typeface="Arial" charset="0"/>
            </a:endParaRPr>
          </a:p>
        </p:txBody>
      </p:sp>
      <p:sp>
        <p:nvSpPr>
          <p:cNvPr id="215043" name="Rectangle 2"/>
          <p:cNvSpPr>
            <a:spLocks noGrp="1" noRot="1" noChangeAspect="1" noChangeArrowheads="1" noTextEdit="1"/>
          </p:cNvSpPr>
          <p:nvPr>
            <p:ph type="sldImg"/>
          </p:nvPr>
        </p:nvSpPr>
        <p:spPr>
          <a:xfrm>
            <a:off x="381000" y="685800"/>
            <a:ext cx="6096000" cy="34290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55575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D77007A-E7CC-4BE0-99A8-5280E0997849}" type="slidenum">
              <a:rPr lang="en-US" smtClean="0">
                <a:latin typeface="Arial" charset="0"/>
              </a:rPr>
              <a:pPr/>
              <a:t>50</a:t>
            </a:fld>
            <a:endParaRPr lang="en-US">
              <a:latin typeface="Arial" charset="0"/>
            </a:endParaRPr>
          </a:p>
        </p:txBody>
      </p:sp>
      <p:sp>
        <p:nvSpPr>
          <p:cNvPr id="216067" name="Rectangle 2"/>
          <p:cNvSpPr>
            <a:spLocks noGrp="1" noRot="1" noChangeAspect="1" noChangeArrowheads="1" noTextEdit="1"/>
          </p:cNvSpPr>
          <p:nvPr>
            <p:ph type="sldImg"/>
          </p:nvPr>
        </p:nvSpPr>
        <p:spPr>
          <a:xfrm>
            <a:off x="381000" y="685800"/>
            <a:ext cx="6096000" cy="3429000"/>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2028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51</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549332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52</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87839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D87787E-CF70-4E3F-B38D-DFAB9713BE43}" type="slidenum">
              <a:rPr lang="en-US" smtClean="0">
                <a:latin typeface="Arial" charset="0"/>
              </a:rPr>
              <a:pPr/>
              <a:t>17</a:t>
            </a:fld>
            <a:endParaRPr lang="en-US">
              <a:latin typeface="Arial" charset="0"/>
            </a:endParaRPr>
          </a:p>
        </p:txBody>
      </p:sp>
      <p:sp>
        <p:nvSpPr>
          <p:cNvPr id="193539" name="Rectangle 2"/>
          <p:cNvSpPr>
            <a:spLocks noGrp="1" noRot="1" noChangeAspect="1" noChangeArrowheads="1" noTextEdit="1"/>
          </p:cNvSpPr>
          <p:nvPr>
            <p:ph type="sldImg"/>
          </p:nvPr>
        </p:nvSpPr>
        <p:spPr>
          <a:xfrm>
            <a:off x="381000" y="685800"/>
            <a:ext cx="6096000" cy="3429000"/>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7993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A027AE47-CB82-49FD-A80C-C9ABFEA70A5B}" type="slidenum">
              <a:rPr lang="en-US" smtClean="0">
                <a:latin typeface="Arial" charset="0"/>
              </a:rPr>
              <a:pPr/>
              <a:t>18</a:t>
            </a:fld>
            <a:endParaRPr lang="en-US">
              <a:latin typeface="Arial" charset="0"/>
            </a:endParaRPr>
          </a:p>
        </p:txBody>
      </p:sp>
      <p:sp>
        <p:nvSpPr>
          <p:cNvPr id="194563" name="Rectangle 2"/>
          <p:cNvSpPr>
            <a:spLocks noGrp="1" noRot="1" noChangeAspect="1" noChangeArrowheads="1" noTextEdit="1"/>
          </p:cNvSpPr>
          <p:nvPr>
            <p:ph type="sldImg"/>
          </p:nvPr>
        </p:nvSpPr>
        <p:spPr>
          <a:xfrm>
            <a:off x="381000" y="685800"/>
            <a:ext cx="6096000" cy="342900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5068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19</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413465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6D0E98A7-36A5-4437-A46C-F8AED2590680}" type="slidenum">
              <a:rPr lang="en-US" smtClean="0">
                <a:latin typeface="Arial" charset="0"/>
              </a:rPr>
              <a:pPr/>
              <a:t>20</a:t>
            </a:fld>
            <a:endParaRPr lang="en-US">
              <a:latin typeface="Arial" charset="0"/>
            </a:endParaRPr>
          </a:p>
        </p:txBody>
      </p:sp>
      <p:sp>
        <p:nvSpPr>
          <p:cNvPr id="195587" name="Rectangle 2"/>
          <p:cNvSpPr>
            <a:spLocks noGrp="1" noRot="1" noChangeAspect="1" noChangeArrowheads="1" noTextEdit="1"/>
          </p:cNvSpPr>
          <p:nvPr>
            <p:ph type="sldImg"/>
          </p:nvPr>
        </p:nvSpPr>
        <p:spPr>
          <a:xfrm>
            <a:off x="381000" y="685800"/>
            <a:ext cx="6096000" cy="3429000"/>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6771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22</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7223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23</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8545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professor"/>
          <p:cNvSpPr>
            <a:spLocks noGrp="1"/>
          </p:cNvSpPr>
          <p:nvPr>
            <p:ph type="body" idx="10" hasCustomPrompt="1"/>
          </p:nvPr>
        </p:nvSpPr>
        <p:spPr>
          <a:xfrm>
            <a:off x="863600" y="3826056"/>
            <a:ext cx="10464800" cy="754380"/>
          </a:xfrm>
          <a:prstGeom prst="rect">
            <a:avLst/>
          </a:prstGeom>
        </p:spPr>
        <p:txBody>
          <a:bodyPr anchor="t"/>
          <a:lstStyle>
            <a:lvl1pPr marL="0" indent="0" algn="ctr">
              <a:buNone/>
              <a:defRPr sz="2000" i="0" baseline="0">
                <a:solidFill>
                  <a:schemeClr val="bg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Name of Instructor</a:t>
            </a:r>
          </a:p>
        </p:txBody>
      </p:sp>
      <p:sp>
        <p:nvSpPr>
          <p:cNvPr id="7" name="heading"/>
          <p:cNvSpPr>
            <a:spLocks noGrp="1"/>
          </p:cNvSpPr>
          <p:nvPr>
            <p:ph type="body" sz="quarter" idx="11" hasCustomPrompt="1"/>
          </p:nvPr>
        </p:nvSpPr>
        <p:spPr>
          <a:xfrm>
            <a:off x="863600" y="2769036"/>
            <a:ext cx="10464800" cy="1143000"/>
          </a:xfrm>
          <a:prstGeom prst="rect">
            <a:avLst/>
          </a:prstGeom>
        </p:spPr>
        <p:txBody>
          <a:bodyPr anchor="ctr"/>
          <a:lstStyle>
            <a:lvl1pPr algn="ctr">
              <a:defRPr sz="4000" b="1">
                <a:solidFill>
                  <a:schemeClr val="tx2"/>
                </a:solidFill>
                <a:effectLst>
                  <a:outerShdw blurRad="38100" dist="38100" dir="2700000" algn="tl">
                    <a:srgbClr val="000000">
                      <a:alpha val="43137"/>
                    </a:srgbClr>
                  </a:outerShdw>
                </a:effectLst>
                <a:latin typeface="+mj-lt"/>
              </a:defRPr>
            </a:lvl1pPr>
          </a:lstStyle>
          <a:p>
            <a:pPr lvl="0"/>
            <a:r>
              <a:rPr lang="en-US" dirty="0"/>
              <a:t>Click to Edit Master Heading</a:t>
            </a:r>
          </a:p>
        </p:txBody>
      </p:sp>
      <p:sp>
        <p:nvSpPr>
          <p:cNvPr id="12" name="Freeform 11"/>
          <p:cNvSpPr/>
          <p:nvPr userDrawn="1"/>
        </p:nvSpPr>
        <p:spPr>
          <a:xfrm rot="10800000">
            <a:off x="2" y="556596"/>
            <a:ext cx="12191999" cy="1311965"/>
          </a:xfrm>
          <a:custGeom>
            <a:avLst/>
            <a:gdLst>
              <a:gd name="connsiteX0" fmla="*/ 9143999 w 9143999"/>
              <a:gd name="connsiteY0" fmla="*/ 1311965 h 1311965"/>
              <a:gd name="connsiteX1" fmla="*/ 0 w 9143999"/>
              <a:gd name="connsiteY1" fmla="*/ 1311965 h 1311965"/>
              <a:gd name="connsiteX2" fmla="*/ 0 w 9143999"/>
              <a:gd name="connsiteY2" fmla="*/ 137328 h 1311965"/>
              <a:gd name="connsiteX3" fmla="*/ 4388161 w 9143999"/>
              <a:gd name="connsiteY3" fmla="*/ 137328 h 1311965"/>
              <a:gd name="connsiteX4" fmla="*/ 4522306 w 9143999"/>
              <a:gd name="connsiteY4" fmla="*/ 0 h 1311965"/>
              <a:gd name="connsiteX5" fmla="*/ 4656451 w 9143999"/>
              <a:gd name="connsiteY5" fmla="*/ 137328 h 1311965"/>
              <a:gd name="connsiteX6" fmla="*/ 9143999 w 9143999"/>
              <a:gd name="connsiteY6" fmla="*/ 137328 h 131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1311965">
                <a:moveTo>
                  <a:pt x="9143999" y="1311965"/>
                </a:moveTo>
                <a:lnTo>
                  <a:pt x="0" y="1311965"/>
                </a:lnTo>
                <a:lnTo>
                  <a:pt x="0" y="137328"/>
                </a:lnTo>
                <a:lnTo>
                  <a:pt x="4388161" y="137328"/>
                </a:lnTo>
                <a:lnTo>
                  <a:pt x="4522306" y="0"/>
                </a:lnTo>
                <a:lnTo>
                  <a:pt x="4656451" y="137328"/>
                </a:lnTo>
                <a:lnTo>
                  <a:pt x="9143999" y="137328"/>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ustDataLst>
      <p:tags r:id="rId1"/>
    </p:custDataLst>
    <p:extLst>
      <p:ext uri="{BB962C8B-B14F-4D97-AF65-F5344CB8AC3E}">
        <p14:creationId xmlns:p14="http://schemas.microsoft.com/office/powerpoint/2010/main" val="162132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8516" y="586562"/>
            <a:ext cx="10911840" cy="1051560"/>
          </a:xfrm>
          <a:prstGeom prst="rect">
            <a:avLst/>
          </a:prstGeom>
        </p:spPr>
        <p:txBody>
          <a:bodyPr/>
          <a:lstStyle/>
          <a:p>
            <a:r>
              <a:rPr kumimoji="0" lang="en-US" dirty="0"/>
              <a:t>Click to edit Master title style</a:t>
            </a:r>
          </a:p>
        </p:txBody>
      </p:sp>
      <p:sp>
        <p:nvSpPr>
          <p:cNvPr id="3" name="Content Placeholder 2"/>
          <p:cNvSpPr>
            <a:spLocks noGrp="1"/>
          </p:cNvSpPr>
          <p:nvPr>
            <p:ph sz="half" idx="1"/>
          </p:nvPr>
        </p:nvSpPr>
        <p:spPr>
          <a:xfrm>
            <a:off x="685803" y="1419352"/>
            <a:ext cx="524256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1432052"/>
            <a:ext cx="524256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2233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0560" y="4985590"/>
            <a:ext cx="10911840" cy="1051560"/>
          </a:xfrm>
          <a:prstGeom prst="rect">
            <a:avLst/>
          </a:prstGeom>
        </p:spPr>
        <p:txBody>
          <a:bodyPr/>
          <a:lstStyle/>
          <a:p>
            <a:r>
              <a:rPr kumimoji="0" lang="en-US"/>
              <a:t>Click to edit Master title style</a:t>
            </a:r>
          </a:p>
        </p:txBody>
      </p:sp>
      <p:sp>
        <p:nvSpPr>
          <p:cNvPr id="3" name="Date Placeholder 2"/>
          <p:cNvSpPr>
            <a:spLocks noGrp="1"/>
          </p:cNvSpPr>
          <p:nvPr>
            <p:ph type="dt" sz="half" idx="10"/>
          </p:nvPr>
        </p:nvSpPr>
        <p:spPr>
          <a:xfrm>
            <a:off x="5035104" y="6111876"/>
            <a:ext cx="3048000" cy="365125"/>
          </a:xfrm>
          <a:prstGeom prst="rect">
            <a:avLst/>
          </a:prstGeom>
        </p:spPr>
        <p:txBody>
          <a:bodyPr/>
          <a:lstStyle/>
          <a:p>
            <a:fld id="{F273F4B2-06CB-4F46-9A21-C8F39A474D07}" type="datetimeFigureOut">
              <a:rPr lang="en-US" smtClean="0"/>
              <a:pPr/>
              <a:t>8/1/2018</a:t>
            </a:fld>
            <a:endParaRPr lang="en-US"/>
          </a:p>
        </p:txBody>
      </p:sp>
      <p:sp>
        <p:nvSpPr>
          <p:cNvPr id="4" name="Footer Placeholder 3"/>
          <p:cNvSpPr>
            <a:spLocks noGrp="1"/>
          </p:cNvSpPr>
          <p:nvPr>
            <p:ph type="ftr" sz="quarter" idx="11"/>
          </p:nvPr>
        </p:nvSpPr>
        <p:spPr>
          <a:xfrm>
            <a:off x="8083104" y="6111876"/>
            <a:ext cx="30480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131104" y="6111876"/>
            <a:ext cx="609600" cy="365125"/>
          </a:xfrm>
          <a:prstGeom prst="rect">
            <a:avLst/>
          </a:prstGeom>
        </p:spPr>
        <p:txBody>
          <a:bodyPr/>
          <a:lstStyle/>
          <a:p>
            <a:fld id="{5092886E-4F7E-440B-B974-245C48A76852}" type="slidenum">
              <a:rPr lang="en-US" smtClean="0"/>
              <a:pPr/>
              <a:t>‹#›</a:t>
            </a:fld>
            <a:endParaRPr lang="en-US"/>
          </a:p>
        </p:txBody>
      </p:sp>
    </p:spTree>
    <p:extLst>
      <p:ext uri="{BB962C8B-B14F-4D97-AF65-F5344CB8AC3E}">
        <p14:creationId xmlns:p14="http://schemas.microsoft.com/office/powerpoint/2010/main" val="1726934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a:xfrm>
            <a:off x="5035104" y="6111876"/>
            <a:ext cx="3048000" cy="365125"/>
          </a:xfrm>
          <a:prstGeom prst="rect">
            <a:avLst/>
          </a:prstGeom>
        </p:spPr>
        <p:txBody>
          <a:bodyPr/>
          <a:lstStyle/>
          <a:p>
            <a:fld id="{F273F4B2-06CB-4F46-9A21-C8F39A474D07}" type="datetimeFigureOut">
              <a:rPr lang="en-US" smtClean="0"/>
              <a:pPr/>
              <a:t>8/1/2018</a:t>
            </a:fld>
            <a:endParaRPr lang="en-US"/>
          </a:p>
        </p:txBody>
      </p:sp>
      <p:sp>
        <p:nvSpPr>
          <p:cNvPr id="3" name="Footer Placeholder 2"/>
          <p:cNvSpPr>
            <a:spLocks noGrp="1"/>
          </p:cNvSpPr>
          <p:nvPr>
            <p:ph type="ftr" sz="quarter" idx="11"/>
          </p:nvPr>
        </p:nvSpPr>
        <p:spPr>
          <a:xfrm>
            <a:off x="8083104" y="6111876"/>
            <a:ext cx="3048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131104" y="6111876"/>
            <a:ext cx="609600" cy="365125"/>
          </a:xfrm>
          <a:prstGeom prst="rect">
            <a:avLst/>
          </a:prstGeom>
        </p:spPr>
        <p:txBody>
          <a:bodyPr/>
          <a:lstStyle/>
          <a:p>
            <a:fld id="{5092886E-4F7E-440B-B974-245C48A76852}" type="slidenum">
              <a:rPr lang="en-US" smtClean="0"/>
              <a:pPr/>
              <a:t>‹#›</a:t>
            </a:fld>
            <a:endParaRPr lang="en-US"/>
          </a:p>
        </p:txBody>
      </p:sp>
    </p:spTree>
    <p:extLst>
      <p:ext uri="{BB962C8B-B14F-4D97-AF65-F5344CB8AC3E}">
        <p14:creationId xmlns:p14="http://schemas.microsoft.com/office/powerpoint/2010/main" val="384777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a:off x="304800" y="228600"/>
            <a:ext cx="11582400" cy="762000"/>
          </a:xfrm>
          <a:prstGeom prst="rect">
            <a:avLst/>
          </a:prstGeom>
        </p:spPr>
        <p:txBody>
          <a:bodyPr anchor="ctr"/>
          <a:lstStyle>
            <a:lvl1pPr algn="ctr">
              <a:spcBef>
                <a:spcPts val="0"/>
              </a:spcBef>
              <a:spcAft>
                <a:spcPts val="0"/>
              </a:spcAft>
              <a:defRPr sz="2800" b="1">
                <a:solidFill>
                  <a:schemeClr val="tx2"/>
                </a:solidFill>
                <a:effectLst>
                  <a:outerShdw blurRad="38100" dist="38100" dir="2700000" algn="tl">
                    <a:srgbClr val="000000">
                      <a:alpha val="43137"/>
                    </a:srgbClr>
                  </a:outerShdw>
                </a:effectLst>
              </a:defRPr>
            </a:lvl1pPr>
          </a:lstStyle>
          <a:p>
            <a:pPr lvl="0"/>
            <a:r>
              <a:rPr lang="en-US" dirty="0"/>
              <a:t>Click to edit Master Slide Heading</a:t>
            </a:r>
          </a:p>
        </p:txBody>
      </p:sp>
      <p:sp>
        <p:nvSpPr>
          <p:cNvPr id="5" name="Content Placeholder 2"/>
          <p:cNvSpPr>
            <a:spLocks noGrp="1"/>
          </p:cNvSpPr>
          <p:nvPr>
            <p:ph sz="quarter" idx="10" hasCustomPrompt="1"/>
          </p:nvPr>
        </p:nvSpPr>
        <p:spPr>
          <a:xfrm>
            <a:off x="304800" y="1359876"/>
            <a:ext cx="11582400" cy="5117123"/>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Tree>
    <p:custDataLst>
      <p:tags r:id="rId1"/>
    </p:custDataLst>
    <p:extLst>
      <p:ext uri="{BB962C8B-B14F-4D97-AF65-F5344CB8AC3E}">
        <p14:creationId xmlns:p14="http://schemas.microsoft.com/office/powerpoint/2010/main" val="8788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a:off x="304800" y="228600"/>
            <a:ext cx="11582400" cy="762000"/>
          </a:xfrm>
          <a:prstGeom prst="rect">
            <a:avLst/>
          </a:prstGeom>
        </p:spPr>
        <p:txBody>
          <a:bodyPr anchor="ctr"/>
          <a:lstStyle>
            <a:lvl1pPr algn="ctr">
              <a:spcBef>
                <a:spcPts val="0"/>
              </a:spcBef>
              <a:spcAft>
                <a:spcPts val="0"/>
              </a:spcAft>
              <a:defRPr sz="2800" b="1">
                <a:solidFill>
                  <a:schemeClr val="tx2"/>
                </a:solidFill>
                <a:effectLst>
                  <a:outerShdw blurRad="38100" dist="38100" dir="2700000" algn="tl">
                    <a:srgbClr val="000000">
                      <a:alpha val="43137"/>
                    </a:srgbClr>
                  </a:outerShdw>
                </a:effectLst>
              </a:defRPr>
            </a:lvl1pPr>
          </a:lstStyle>
          <a:p>
            <a:pPr lvl="0"/>
            <a:r>
              <a:rPr lang="en-US" dirty="0"/>
              <a:t>Click to edit Master Slide Heading</a:t>
            </a:r>
          </a:p>
        </p:txBody>
      </p:sp>
      <p:sp>
        <p:nvSpPr>
          <p:cNvPr id="5" name="Content Placeholder 2"/>
          <p:cNvSpPr>
            <a:spLocks noGrp="1"/>
          </p:cNvSpPr>
          <p:nvPr>
            <p:ph sz="quarter" idx="10" hasCustomPrompt="1"/>
          </p:nvPr>
        </p:nvSpPr>
        <p:spPr>
          <a:xfrm>
            <a:off x="304800" y="1359808"/>
            <a:ext cx="5615354" cy="5117191"/>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
        <p:nvSpPr>
          <p:cNvPr id="8" name="Content Placeholder 2"/>
          <p:cNvSpPr>
            <a:spLocks noGrp="1"/>
          </p:cNvSpPr>
          <p:nvPr>
            <p:ph sz="quarter" idx="12" hasCustomPrompt="1"/>
          </p:nvPr>
        </p:nvSpPr>
        <p:spPr>
          <a:xfrm>
            <a:off x="6307014" y="1359876"/>
            <a:ext cx="5580185" cy="5124743"/>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Tree>
    <p:custDataLst>
      <p:tags r:id="rId1"/>
    </p:custDataLst>
    <p:extLst>
      <p:ext uri="{BB962C8B-B14F-4D97-AF65-F5344CB8AC3E}">
        <p14:creationId xmlns:p14="http://schemas.microsoft.com/office/powerpoint/2010/main" val="414205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86832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subtitle"/>
          <p:cNvSpPr>
            <a:spLocks noGrp="1"/>
          </p:cNvSpPr>
          <p:nvPr>
            <p:ph type="body" idx="10" hasCustomPrompt="1"/>
          </p:nvPr>
        </p:nvSpPr>
        <p:spPr>
          <a:xfrm>
            <a:off x="355600" y="3051810"/>
            <a:ext cx="11480800" cy="754380"/>
          </a:xfrm>
          <a:prstGeom prst="rect">
            <a:avLst/>
          </a:prstGeom>
        </p:spPr>
        <p:txBody>
          <a:bodyPr anchor="ctr"/>
          <a:lstStyle>
            <a:lvl1pPr marL="0" indent="0" algn="ctr">
              <a:buNone/>
              <a:defRPr sz="2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You have reached the end of the presentation.</a:t>
            </a:r>
          </a:p>
        </p:txBody>
      </p:sp>
      <p:sp>
        <p:nvSpPr>
          <p:cNvPr id="5" name="Freeform 4"/>
          <p:cNvSpPr/>
          <p:nvPr userDrawn="1"/>
        </p:nvSpPr>
        <p:spPr>
          <a:xfrm rot="10800000">
            <a:off x="2" y="556596"/>
            <a:ext cx="12191999" cy="1311965"/>
          </a:xfrm>
          <a:custGeom>
            <a:avLst/>
            <a:gdLst>
              <a:gd name="connsiteX0" fmla="*/ 9143999 w 9143999"/>
              <a:gd name="connsiteY0" fmla="*/ 1311965 h 1311965"/>
              <a:gd name="connsiteX1" fmla="*/ 0 w 9143999"/>
              <a:gd name="connsiteY1" fmla="*/ 1311965 h 1311965"/>
              <a:gd name="connsiteX2" fmla="*/ 0 w 9143999"/>
              <a:gd name="connsiteY2" fmla="*/ 137328 h 1311965"/>
              <a:gd name="connsiteX3" fmla="*/ 4388161 w 9143999"/>
              <a:gd name="connsiteY3" fmla="*/ 137328 h 1311965"/>
              <a:gd name="connsiteX4" fmla="*/ 4522306 w 9143999"/>
              <a:gd name="connsiteY4" fmla="*/ 0 h 1311965"/>
              <a:gd name="connsiteX5" fmla="*/ 4656451 w 9143999"/>
              <a:gd name="connsiteY5" fmla="*/ 137328 h 1311965"/>
              <a:gd name="connsiteX6" fmla="*/ 9143999 w 9143999"/>
              <a:gd name="connsiteY6" fmla="*/ 137328 h 131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1311965">
                <a:moveTo>
                  <a:pt x="9143999" y="1311965"/>
                </a:moveTo>
                <a:lnTo>
                  <a:pt x="0" y="1311965"/>
                </a:lnTo>
                <a:lnTo>
                  <a:pt x="0" y="137328"/>
                </a:lnTo>
                <a:lnTo>
                  <a:pt x="4388161" y="137328"/>
                </a:lnTo>
                <a:lnTo>
                  <a:pt x="4522306" y="0"/>
                </a:lnTo>
                <a:lnTo>
                  <a:pt x="4656451" y="137328"/>
                </a:lnTo>
                <a:lnTo>
                  <a:pt x="9143999" y="137328"/>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Footer Placeholder 5"/>
          <p:cNvSpPr txBox="1">
            <a:spLocks/>
          </p:cNvSpPr>
          <p:nvPr userDrawn="1"/>
        </p:nvSpPr>
        <p:spPr>
          <a:xfrm>
            <a:off x="9737754" y="6253394"/>
            <a:ext cx="2312737"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2016 Ronald K. Satterfield</a:t>
            </a:r>
          </a:p>
        </p:txBody>
      </p:sp>
    </p:spTree>
    <p:custDataLst>
      <p:tags r:id="rId1"/>
    </p:custDataLst>
    <p:extLst>
      <p:ext uri="{BB962C8B-B14F-4D97-AF65-F5344CB8AC3E}">
        <p14:creationId xmlns:p14="http://schemas.microsoft.com/office/powerpoint/2010/main" val="12577629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ound Single Corner Rectangle 2"/>
          <p:cNvSpPr/>
          <p:nvPr userDrawn="1"/>
        </p:nvSpPr>
        <p:spPr>
          <a:xfrm>
            <a:off x="0" y="5648016"/>
            <a:ext cx="6212115" cy="783772"/>
          </a:xfrm>
          <a:prstGeom prst="round1Rect">
            <a:avLst/>
          </a:prstGeom>
          <a:solidFill>
            <a:schemeClr val="accent4">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ext Placeholder 22"/>
          <p:cNvSpPr>
            <a:spLocks noGrp="1"/>
          </p:cNvSpPr>
          <p:nvPr>
            <p:ph type="body" sz="quarter" idx="15" hasCustomPrompt="1"/>
          </p:nvPr>
        </p:nvSpPr>
        <p:spPr>
          <a:xfrm>
            <a:off x="277816" y="5782801"/>
            <a:ext cx="5798832" cy="514203"/>
          </a:xfrm>
          <a:prstGeom prst="rect">
            <a:avLst/>
          </a:prstGeom>
          <a:solidFill>
            <a:schemeClr val="accent4">
              <a:lumMod val="40000"/>
              <a:lumOff val="60000"/>
            </a:schemeClr>
          </a:solidFill>
        </p:spPr>
        <p:txBody>
          <a:bodyPr/>
          <a:lstStyle>
            <a:lvl1pPr>
              <a:defRPr sz="1400" b="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On screen instructions go here…</a:t>
            </a:r>
          </a:p>
        </p:txBody>
      </p:sp>
      <p:sp>
        <p:nvSpPr>
          <p:cNvPr id="5" name="Round Diagonal Corner Rectangle 4"/>
          <p:cNvSpPr/>
          <p:nvPr userDrawn="1"/>
        </p:nvSpPr>
        <p:spPr>
          <a:xfrm>
            <a:off x="423186" y="1274894"/>
            <a:ext cx="5169629" cy="704147"/>
          </a:xfrm>
          <a:prstGeom prst="round2DiagRect">
            <a:avLst/>
          </a:prstGeom>
          <a:solidFill>
            <a:schemeClr val="accent2">
              <a:lumMod val="20000"/>
              <a:lumOff val="80000"/>
            </a:schemeClr>
          </a:solidFill>
          <a:ln w="12700">
            <a:solidFill>
              <a:schemeClr val="accent3">
                <a:lumMod val="60000"/>
                <a:lumOff val="40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lumMod val="60000"/>
                  <a:lumOff val="40000"/>
                </a:schemeClr>
              </a:solidFill>
            </a:endParaRPr>
          </a:p>
        </p:txBody>
      </p:sp>
      <p:sp>
        <p:nvSpPr>
          <p:cNvPr id="6" name="Text Placeholder 22"/>
          <p:cNvSpPr>
            <a:spLocks noGrp="1"/>
          </p:cNvSpPr>
          <p:nvPr>
            <p:ph type="body" sz="quarter" idx="11" hasCustomPrompt="1"/>
          </p:nvPr>
        </p:nvSpPr>
        <p:spPr>
          <a:xfrm>
            <a:off x="610417" y="1364801"/>
            <a:ext cx="4842489" cy="545745"/>
          </a:xfrm>
          <a:prstGeom prst="rect">
            <a:avLst/>
          </a:prstGeom>
        </p:spPr>
        <p:txBody>
          <a:bodyPr/>
          <a:lstStyle>
            <a:lvl1pPr>
              <a:defRPr sz="1400" b="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Definition: goes here</a:t>
            </a:r>
          </a:p>
        </p:txBody>
      </p:sp>
      <p:sp>
        <p:nvSpPr>
          <p:cNvPr id="7" name="Rectangle 6"/>
          <p:cNvSpPr/>
          <p:nvPr userDrawn="1"/>
        </p:nvSpPr>
        <p:spPr>
          <a:xfrm>
            <a:off x="617882" y="2166291"/>
            <a:ext cx="4982399" cy="641181"/>
          </a:xfrm>
          <a:prstGeom prst="rect">
            <a:avLst/>
          </a:prstGeom>
          <a:noFill/>
          <a:ln w="12700">
            <a:gradFill>
              <a:gsLst>
                <a:gs pos="0">
                  <a:schemeClr val="accent4">
                    <a:lumMod val="20000"/>
                    <a:lumOff val="80000"/>
                  </a:schemeClr>
                </a:gs>
                <a:gs pos="96000">
                  <a:schemeClr val="tx2"/>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userDrawn="1"/>
        </p:nvGrpSpPr>
        <p:grpSpPr>
          <a:xfrm>
            <a:off x="328195" y="2164505"/>
            <a:ext cx="564444" cy="500737"/>
            <a:chOff x="246146" y="2164504"/>
            <a:chExt cx="423333" cy="500737"/>
          </a:xfrm>
        </p:grpSpPr>
        <p:sp>
          <p:nvSpPr>
            <p:cNvPr id="9" name="Hexagon 8"/>
            <p:cNvSpPr/>
            <p:nvPr userDrawn="1"/>
          </p:nvSpPr>
          <p:spPr>
            <a:xfrm rot="5400000">
              <a:off x="226553" y="2184097"/>
              <a:ext cx="462519" cy="423333"/>
            </a:xfrm>
            <a:prstGeom prst="hexagon">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00"/>
            </a:p>
          </p:txBody>
        </p:sp>
        <p:sp>
          <p:nvSpPr>
            <p:cNvPr id="10" name="TextBox 9"/>
            <p:cNvSpPr txBox="1"/>
            <p:nvPr userDrawn="1"/>
          </p:nvSpPr>
          <p:spPr>
            <a:xfrm>
              <a:off x="317389" y="2172798"/>
              <a:ext cx="210635" cy="492443"/>
            </a:xfrm>
            <a:prstGeom prst="rect">
              <a:avLst/>
            </a:prstGeom>
            <a:noFill/>
          </p:spPr>
          <p:txBody>
            <a:bodyPr wrap="none" rtlCol="0">
              <a:spAutoFit/>
            </a:bodyPr>
            <a:lstStyle/>
            <a:p>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11" name="Text Placeholder 22"/>
          <p:cNvSpPr>
            <a:spLocks noGrp="1"/>
          </p:cNvSpPr>
          <p:nvPr>
            <p:ph type="body" sz="quarter" idx="12" hasCustomPrompt="1"/>
          </p:nvPr>
        </p:nvSpPr>
        <p:spPr>
          <a:xfrm>
            <a:off x="978729" y="2221151"/>
            <a:ext cx="4474176" cy="514203"/>
          </a:xfrm>
          <a:prstGeom prst="rect">
            <a:avLst/>
          </a:prstGeom>
        </p:spPr>
        <p:txBody>
          <a:bodyPr/>
          <a:lstStyle>
            <a:lvl1pPr>
              <a:defRPr sz="1400" b="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Consider this…</a:t>
            </a:r>
          </a:p>
        </p:txBody>
      </p:sp>
      <p:sp>
        <p:nvSpPr>
          <p:cNvPr id="12" name="Text Placeholder 22"/>
          <p:cNvSpPr>
            <a:spLocks noGrp="1"/>
          </p:cNvSpPr>
          <p:nvPr>
            <p:ph type="body" sz="quarter" idx="13" hasCustomPrompt="1"/>
          </p:nvPr>
        </p:nvSpPr>
        <p:spPr>
          <a:xfrm>
            <a:off x="996809" y="3169649"/>
            <a:ext cx="4474176" cy="514203"/>
          </a:xfrm>
          <a:prstGeom prst="rect">
            <a:avLst/>
          </a:prstGeom>
        </p:spPr>
        <p:txBody>
          <a:bodyPr/>
          <a:lstStyle>
            <a:lvl1pPr>
              <a:defRPr sz="1400" b="0" baseline="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Think of this…/Formative question…</a:t>
            </a:r>
          </a:p>
        </p:txBody>
      </p:sp>
      <p:sp>
        <p:nvSpPr>
          <p:cNvPr id="13" name="Rectangle 12"/>
          <p:cNvSpPr/>
          <p:nvPr userDrawn="1"/>
        </p:nvSpPr>
        <p:spPr>
          <a:xfrm>
            <a:off x="522516" y="3971949"/>
            <a:ext cx="5175088" cy="644135"/>
          </a:xfrm>
          <a:prstGeom prst="rect">
            <a:avLst/>
          </a:prstGeom>
          <a:noFill/>
          <a:ln>
            <a:solidFill>
              <a:srgbClr val="BB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610417" y="3093226"/>
            <a:ext cx="4982399" cy="636612"/>
          </a:xfrm>
          <a:prstGeom prst="rect">
            <a:avLst/>
          </a:prstGeom>
          <a:noFill/>
          <a:ln w="12700">
            <a:gradFill>
              <a:gsLst>
                <a:gs pos="0">
                  <a:schemeClr val="accent4">
                    <a:lumMod val="20000"/>
                    <a:lumOff val="80000"/>
                  </a:schemeClr>
                </a:gs>
                <a:gs pos="100000">
                  <a:schemeClr val="accent2">
                    <a:lumMod val="75000"/>
                  </a:schemeClr>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5" name="Group 14"/>
          <p:cNvGrpSpPr/>
          <p:nvPr userDrawn="1"/>
        </p:nvGrpSpPr>
        <p:grpSpPr>
          <a:xfrm>
            <a:off x="335497" y="3121633"/>
            <a:ext cx="564444" cy="492443"/>
            <a:chOff x="251622" y="3121632"/>
            <a:chExt cx="423333" cy="492443"/>
          </a:xfrm>
        </p:grpSpPr>
        <p:sp>
          <p:nvSpPr>
            <p:cNvPr id="16" name="Hexagon 15"/>
            <p:cNvSpPr/>
            <p:nvPr userDrawn="1"/>
          </p:nvSpPr>
          <p:spPr>
            <a:xfrm rot="5400000">
              <a:off x="232029" y="3141225"/>
              <a:ext cx="462519" cy="423333"/>
            </a:xfrm>
            <a:prstGeom prst="hexagon">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00"/>
            </a:p>
          </p:txBody>
        </p:sp>
        <p:sp>
          <p:nvSpPr>
            <p:cNvPr id="17" name="TextBox 16"/>
            <p:cNvSpPr txBox="1"/>
            <p:nvPr userDrawn="1"/>
          </p:nvSpPr>
          <p:spPr>
            <a:xfrm>
              <a:off x="291606" y="3121632"/>
              <a:ext cx="257523" cy="492443"/>
            </a:xfrm>
            <a:prstGeom prst="rect">
              <a:avLst/>
            </a:prstGeom>
            <a:noFill/>
          </p:spPr>
          <p:txBody>
            <a:bodyPr wrap="none" rtlCol="0">
              <a:spAutoFit/>
            </a:bodyPr>
            <a:lstStyle/>
            <a:p>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19" name="Rectangle 18"/>
          <p:cNvSpPr/>
          <p:nvPr userDrawn="1"/>
        </p:nvSpPr>
        <p:spPr>
          <a:xfrm>
            <a:off x="7183103" y="1364800"/>
            <a:ext cx="4257524" cy="25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Pentagon 19"/>
          <p:cNvSpPr/>
          <p:nvPr userDrawn="1"/>
        </p:nvSpPr>
        <p:spPr>
          <a:xfrm rot="5400000">
            <a:off x="9019009" y="-437106"/>
            <a:ext cx="585707" cy="4257524"/>
          </a:xfrm>
          <a:prstGeom prst="homePlate">
            <a:avLst>
              <a:gd name="adj" fmla="val 13627"/>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22"/>
          <p:cNvSpPr>
            <a:spLocks noGrp="1"/>
          </p:cNvSpPr>
          <p:nvPr userDrawn="1">
            <p:ph type="body" sz="quarter" idx="16" hasCustomPrompt="1"/>
          </p:nvPr>
        </p:nvSpPr>
        <p:spPr>
          <a:xfrm>
            <a:off x="7284480" y="2071605"/>
            <a:ext cx="3998297" cy="1711326"/>
          </a:xfrm>
          <a:prstGeom prst="rect">
            <a:avLst/>
          </a:prstGeom>
        </p:spPr>
        <p:txBody>
          <a:bodyPr/>
          <a:lstStyle>
            <a:lvl1pPr>
              <a:defRPr sz="1400" b="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Text here for quotes or small pieces of content that aren’t voiced</a:t>
            </a:r>
          </a:p>
        </p:txBody>
      </p:sp>
      <p:sp>
        <p:nvSpPr>
          <p:cNvPr id="22" name="Text Placeholder 22"/>
          <p:cNvSpPr>
            <a:spLocks noGrp="1"/>
          </p:cNvSpPr>
          <p:nvPr userDrawn="1">
            <p:ph type="body" sz="quarter" idx="18" hasCustomPrompt="1"/>
          </p:nvPr>
        </p:nvSpPr>
        <p:spPr>
          <a:xfrm>
            <a:off x="7187157" y="1485900"/>
            <a:ext cx="4257523" cy="346190"/>
          </a:xfrm>
          <a:prstGeom prst="rect">
            <a:avLst/>
          </a:prstGeom>
        </p:spPr>
        <p:txBody>
          <a:bodyPr/>
          <a:lstStyle>
            <a:lvl1pPr algn="ct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ADD HEADING/SUBHEADING HERE</a:t>
            </a:r>
          </a:p>
        </p:txBody>
      </p:sp>
      <p:sp>
        <p:nvSpPr>
          <p:cNvPr id="23" name="Rectangle 22"/>
          <p:cNvSpPr/>
          <p:nvPr userDrawn="1"/>
        </p:nvSpPr>
        <p:spPr>
          <a:xfrm>
            <a:off x="7183101" y="3971951"/>
            <a:ext cx="4257524" cy="1918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22"/>
          <p:cNvSpPr>
            <a:spLocks noGrp="1"/>
          </p:cNvSpPr>
          <p:nvPr userDrawn="1">
            <p:ph type="body" sz="quarter" idx="19" hasCustomPrompt="1"/>
          </p:nvPr>
        </p:nvSpPr>
        <p:spPr>
          <a:xfrm>
            <a:off x="7312713" y="4111943"/>
            <a:ext cx="3998297" cy="1711326"/>
          </a:xfrm>
          <a:prstGeom prst="rect">
            <a:avLst/>
          </a:prstGeom>
        </p:spPr>
        <p:txBody>
          <a:bodyPr/>
          <a:lstStyle>
            <a:lvl1pP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for quotes or small pieces of content that aren’t voiced</a:t>
            </a:r>
          </a:p>
        </p:txBody>
      </p:sp>
      <p:sp>
        <p:nvSpPr>
          <p:cNvPr id="25" name="TextBox 24"/>
          <p:cNvSpPr txBox="1"/>
          <p:nvPr userDrawn="1"/>
        </p:nvSpPr>
        <p:spPr>
          <a:xfrm>
            <a:off x="1415185" y="336606"/>
            <a:ext cx="9753599" cy="58477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a:solidFill>
                  <a:schemeClr val="tx2"/>
                </a:solidFill>
                <a:effectLst/>
              </a:rPr>
              <a:t>Assets,</a:t>
            </a:r>
            <a:r>
              <a:rPr lang="en-US" sz="3200" b="0" baseline="0" dirty="0">
                <a:solidFill>
                  <a:schemeClr val="tx2"/>
                </a:solidFill>
                <a:effectLst/>
              </a:rPr>
              <a:t> not a</a:t>
            </a:r>
            <a:r>
              <a:rPr lang="en-US" sz="3200" b="0" dirty="0">
                <a:solidFill>
                  <a:schemeClr val="tx2"/>
                </a:solidFill>
                <a:effectLst/>
              </a:rPr>
              <a:t> Slide</a:t>
            </a:r>
          </a:p>
        </p:txBody>
      </p:sp>
    </p:spTree>
    <p:custDataLst>
      <p:tags r:id="rId1"/>
    </p:custDataLst>
    <p:extLst>
      <p:ext uri="{BB962C8B-B14F-4D97-AF65-F5344CB8AC3E}">
        <p14:creationId xmlns:p14="http://schemas.microsoft.com/office/powerpoint/2010/main" val="287808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ts 2">
    <p:spTree>
      <p:nvGrpSpPr>
        <p:cNvPr id="1" name=""/>
        <p:cNvGrpSpPr/>
        <p:nvPr/>
      </p:nvGrpSpPr>
      <p:grpSpPr>
        <a:xfrm>
          <a:off x="0" y="0"/>
          <a:ext cx="0" cy="0"/>
          <a:chOff x="0" y="0"/>
          <a:chExt cx="0" cy="0"/>
        </a:xfrm>
      </p:grpSpPr>
      <p:sp>
        <p:nvSpPr>
          <p:cNvPr id="25" name="TextBox 24"/>
          <p:cNvSpPr txBox="1"/>
          <p:nvPr userDrawn="1"/>
        </p:nvSpPr>
        <p:spPr>
          <a:xfrm>
            <a:off x="1415185" y="336606"/>
            <a:ext cx="9753599" cy="58477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a:solidFill>
                  <a:schemeClr val="tx2"/>
                </a:solidFill>
                <a:effectLst/>
              </a:rPr>
              <a:t>Assets,</a:t>
            </a:r>
            <a:r>
              <a:rPr lang="en-US" sz="3200" b="0" baseline="0" dirty="0">
                <a:solidFill>
                  <a:schemeClr val="tx2"/>
                </a:solidFill>
                <a:effectLst/>
              </a:rPr>
              <a:t> not a</a:t>
            </a:r>
            <a:r>
              <a:rPr lang="en-US" sz="3200" b="0" dirty="0">
                <a:solidFill>
                  <a:schemeClr val="tx2"/>
                </a:solidFill>
                <a:effectLst/>
              </a:rPr>
              <a:t> Slide</a:t>
            </a:r>
          </a:p>
        </p:txBody>
      </p:sp>
      <p:sp>
        <p:nvSpPr>
          <p:cNvPr id="26" name="Line Callout 1 25"/>
          <p:cNvSpPr/>
          <p:nvPr userDrawn="1"/>
        </p:nvSpPr>
        <p:spPr>
          <a:xfrm>
            <a:off x="1490132" y="1466717"/>
            <a:ext cx="3928533" cy="624115"/>
          </a:xfrm>
          <a:prstGeom prst="borderCallout1">
            <a:avLst>
              <a:gd name="adj1" fmla="val 51308"/>
              <a:gd name="adj2" fmla="val -451"/>
              <a:gd name="adj3" fmla="val 51308"/>
              <a:gd name="adj4" fmla="val -1981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Text Placeholder 22"/>
          <p:cNvSpPr>
            <a:spLocks noGrp="1"/>
          </p:cNvSpPr>
          <p:nvPr>
            <p:ph type="body" sz="quarter" idx="11" hasCustomPrompt="1"/>
          </p:nvPr>
        </p:nvSpPr>
        <p:spPr>
          <a:xfrm>
            <a:off x="1625600" y="1527949"/>
            <a:ext cx="3683000" cy="501650"/>
          </a:xfrm>
          <a:prstGeom prst="rect">
            <a:avLst/>
          </a:prstGeom>
          <a:solidFill>
            <a:schemeClr val="accent1"/>
          </a:solidFill>
          <a:ln>
            <a:solidFill>
              <a:schemeClr val="accent1"/>
            </a:solidFill>
          </a:ln>
        </p:spPr>
        <p:txBody>
          <a:bodyPr/>
          <a:lstStyle>
            <a:lvl1pPr>
              <a:defRPr sz="1400" b="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as callout add content here…</a:t>
            </a:r>
          </a:p>
        </p:txBody>
      </p:sp>
      <p:cxnSp>
        <p:nvCxnSpPr>
          <p:cNvPr id="28" name="Straight Arrow Connector 27"/>
          <p:cNvCxnSpPr/>
          <p:nvPr userDrawn="1"/>
        </p:nvCxnSpPr>
        <p:spPr>
          <a:xfrm>
            <a:off x="1490132" y="2446192"/>
            <a:ext cx="3512451" cy="0"/>
          </a:xfrm>
          <a:prstGeom prst="straightConnector1">
            <a:avLst/>
          </a:prstGeom>
          <a:ln w="38100">
            <a:solidFill>
              <a:srgbClr val="9CCB3B"/>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490132" y="3120754"/>
            <a:ext cx="2442867" cy="404864"/>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Text Placeholder 22"/>
          <p:cNvSpPr>
            <a:spLocks noGrp="1"/>
          </p:cNvSpPr>
          <p:nvPr>
            <p:ph type="body" sz="quarter" idx="14" hasCustomPrompt="1"/>
          </p:nvPr>
        </p:nvSpPr>
        <p:spPr>
          <a:xfrm>
            <a:off x="1490132" y="3131938"/>
            <a:ext cx="2442867" cy="389120"/>
          </a:xfrm>
          <a:prstGeom prst="rect">
            <a:avLst/>
          </a:prstGeom>
        </p:spPr>
        <p:txBody>
          <a:bodyPr/>
          <a:lstStyle>
            <a:lvl1pPr algn="ct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This is a tag</a:t>
            </a:r>
          </a:p>
        </p:txBody>
      </p:sp>
      <p:sp>
        <p:nvSpPr>
          <p:cNvPr id="32" name="Oval 31"/>
          <p:cNvSpPr/>
          <p:nvPr userDrawn="1"/>
        </p:nvSpPr>
        <p:spPr>
          <a:xfrm>
            <a:off x="5776686" y="1561967"/>
            <a:ext cx="638628" cy="478971"/>
          </a:xfrm>
          <a:prstGeom prst="ellipse">
            <a:avLst/>
          </a:prstGeom>
          <a:solidFill>
            <a:schemeClr val="bg2"/>
          </a:solidFill>
          <a:ln>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X</a:t>
            </a:r>
          </a:p>
        </p:txBody>
      </p:sp>
      <p:sp>
        <p:nvSpPr>
          <p:cNvPr id="33" name="Rectangle 32"/>
          <p:cNvSpPr/>
          <p:nvPr userDrawn="1"/>
        </p:nvSpPr>
        <p:spPr>
          <a:xfrm>
            <a:off x="7126518" y="1333500"/>
            <a:ext cx="4257524" cy="2532876"/>
          </a:xfrm>
          <a:prstGeom prst="rect">
            <a:avLst/>
          </a:prstGeom>
          <a:solidFill>
            <a:schemeClr val="accent1">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xt Placeholder 22"/>
          <p:cNvSpPr>
            <a:spLocks noGrp="1"/>
          </p:cNvSpPr>
          <p:nvPr>
            <p:ph type="body" sz="quarter" idx="15" hasCustomPrompt="1"/>
          </p:nvPr>
        </p:nvSpPr>
        <p:spPr>
          <a:xfrm>
            <a:off x="7339399" y="1492385"/>
            <a:ext cx="3829384" cy="501650"/>
          </a:xfrm>
          <a:prstGeom prst="rect">
            <a:avLst/>
          </a:prstGeom>
        </p:spPr>
        <p:txBody>
          <a:bodyPr/>
          <a:lstStyle>
            <a:lvl1pPr>
              <a:defRPr sz="1400" b="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this as a light box….</a:t>
            </a:r>
          </a:p>
        </p:txBody>
      </p:sp>
      <p:sp>
        <p:nvSpPr>
          <p:cNvPr id="35" name="Rounded Rectangle 12"/>
          <p:cNvSpPr/>
          <p:nvPr userDrawn="1"/>
        </p:nvSpPr>
        <p:spPr>
          <a:xfrm>
            <a:off x="566050" y="4459894"/>
            <a:ext cx="3928533" cy="537029"/>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dirty="0"/>
          </a:p>
        </p:txBody>
      </p:sp>
      <p:sp>
        <p:nvSpPr>
          <p:cNvPr id="36" name="Rounded Rectangle 54"/>
          <p:cNvSpPr/>
          <p:nvPr userDrawn="1"/>
        </p:nvSpPr>
        <p:spPr>
          <a:xfrm>
            <a:off x="566050" y="5100710"/>
            <a:ext cx="3928533" cy="537029"/>
          </a:xfrm>
          <a:prstGeom prst="rect">
            <a:avLst/>
          </a:prstGeom>
          <a:solidFill>
            <a:schemeClr val="accent4">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7" name="Rounded Rectangle 57"/>
          <p:cNvSpPr/>
          <p:nvPr userDrawn="1"/>
        </p:nvSpPr>
        <p:spPr>
          <a:xfrm>
            <a:off x="566050" y="5741526"/>
            <a:ext cx="3928533" cy="537029"/>
          </a:xfrm>
          <a:prstGeom prst="rect">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8" name="Rectangle 37"/>
          <p:cNvSpPr/>
          <p:nvPr userDrawn="1"/>
        </p:nvSpPr>
        <p:spPr>
          <a:xfrm>
            <a:off x="4910665" y="4437433"/>
            <a:ext cx="3928533" cy="537029"/>
          </a:xfrm>
          <a:prstGeom prst="rect">
            <a:avLst/>
          </a:prstGeom>
          <a:solidFill>
            <a:schemeClr val="bg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9" name="Rectangle 38"/>
          <p:cNvSpPr/>
          <p:nvPr userDrawn="1"/>
        </p:nvSpPr>
        <p:spPr>
          <a:xfrm>
            <a:off x="4910665" y="5078249"/>
            <a:ext cx="3928533" cy="537029"/>
          </a:xfrm>
          <a:prstGeom prst="rect">
            <a:avLst/>
          </a:prstGeom>
          <a:solidFill>
            <a:schemeClr val="bg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40" name="Rectangle 39"/>
          <p:cNvSpPr/>
          <p:nvPr userDrawn="1"/>
        </p:nvSpPr>
        <p:spPr>
          <a:xfrm>
            <a:off x="4910665" y="5719065"/>
            <a:ext cx="3928533" cy="537029"/>
          </a:xfrm>
          <a:prstGeom prst="rect">
            <a:avLst/>
          </a:prstGeom>
          <a:solidFill>
            <a:schemeClr val="bg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41" name="Text Placeholder 22"/>
          <p:cNvSpPr>
            <a:spLocks noGrp="1"/>
          </p:cNvSpPr>
          <p:nvPr>
            <p:ph type="body" sz="quarter" idx="17" hasCustomPrompt="1"/>
          </p:nvPr>
        </p:nvSpPr>
        <p:spPr>
          <a:xfrm>
            <a:off x="9037560" y="4437433"/>
            <a:ext cx="2743200" cy="1818661"/>
          </a:xfrm>
          <a:prstGeom prst="rect">
            <a:avLst/>
          </a:prstGeom>
        </p:spPr>
        <p:txBody>
          <a:bodyPr/>
          <a:lstStyle>
            <a:lvl1pPr>
              <a:defRPr sz="1400" b="0" baseline="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this type of shapes, colors and effect to build diagrams, unless content requires something different. </a:t>
            </a:r>
          </a:p>
        </p:txBody>
      </p:sp>
      <p:cxnSp>
        <p:nvCxnSpPr>
          <p:cNvPr id="18" name="Straight Connector 17"/>
          <p:cNvCxnSpPr/>
          <p:nvPr userDrawn="1"/>
        </p:nvCxnSpPr>
        <p:spPr>
          <a:xfrm>
            <a:off x="366200" y="1472379"/>
            <a:ext cx="350161" cy="3090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303154" y="1396651"/>
            <a:ext cx="220421" cy="16531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7" name="Straight Connector 46"/>
          <p:cNvCxnSpPr/>
          <p:nvPr userDrawn="1"/>
        </p:nvCxnSpPr>
        <p:spPr>
          <a:xfrm>
            <a:off x="1490132" y="2714625"/>
            <a:ext cx="3420533" cy="0"/>
          </a:xfrm>
          <a:prstGeom prst="line">
            <a:avLst/>
          </a:prstGeom>
          <a:ln w="38100">
            <a:solidFill>
              <a:srgbClr val="CEC393"/>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5657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4"/>
          <p:cNvSpPr>
            <a:spLocks noGrp="1"/>
          </p:cNvSpPr>
          <p:nvPr>
            <p:ph type="ctrTitle" hasCustomPrompt="1"/>
          </p:nvPr>
        </p:nvSpPr>
        <p:spPr>
          <a:xfrm>
            <a:off x="963168" y="1573468"/>
            <a:ext cx="10363200" cy="1828800"/>
          </a:xfrm>
          <a:prstGeom prst="rect">
            <a:avLst/>
          </a:prstGeom>
        </p:spPr>
        <p:txBody>
          <a:bodyPr lIns="45720" rIns="45720" bIns="45720"/>
          <a:lstStyle>
            <a:lvl1pPr algn="r">
              <a:defRPr sz="4500" b="1" baseline="0">
                <a:solidFill>
                  <a:srgbClr val="006747"/>
                </a:solidFill>
                <a:effectLst>
                  <a:outerShdw blurRad="53975" dist="22860" dir="5400000" algn="tl" rotWithShape="0">
                    <a:srgbClr val="000000">
                      <a:alpha val="55000"/>
                    </a:srgbClr>
                  </a:outerShdw>
                </a:effectLst>
              </a:defRPr>
            </a:lvl1pPr>
            <a:extLst/>
          </a:lstStyle>
          <a:p>
            <a:r>
              <a:rPr kumimoji="0" lang="en-US" dirty="0"/>
              <a:t>Click to edit title</a:t>
            </a:r>
          </a:p>
        </p:txBody>
      </p:sp>
      <p:sp>
        <p:nvSpPr>
          <p:cNvPr id="20" name="Subtitle 19"/>
          <p:cNvSpPr>
            <a:spLocks noGrp="1"/>
          </p:cNvSpPr>
          <p:nvPr>
            <p:ph type="subTitle" idx="1"/>
          </p:nvPr>
        </p:nvSpPr>
        <p:spPr>
          <a:xfrm>
            <a:off x="963168" y="3685032"/>
            <a:ext cx="10363200" cy="914400"/>
          </a:xfrm>
          <a:prstGeom prst="rect">
            <a:avLst/>
          </a:prstGeom>
        </p:spPr>
        <p:txBody>
          <a:bodyPr lIns="182880" tIns="0"/>
          <a:lstStyle>
            <a:lvl1pPr marL="36576" indent="0" algn="r">
              <a:spcBef>
                <a:spcPts val="0"/>
              </a:spcBef>
              <a:buNone/>
              <a:defRPr sz="20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128" y="5671457"/>
            <a:ext cx="2282208" cy="472336"/>
          </a:xfrm>
          <a:prstGeom prst="rect">
            <a:avLst/>
          </a:prstGeom>
        </p:spPr>
      </p:pic>
    </p:spTree>
    <p:extLst>
      <p:ext uri="{BB962C8B-B14F-4D97-AF65-F5344CB8AC3E}">
        <p14:creationId xmlns:p14="http://schemas.microsoft.com/office/powerpoint/2010/main" val="301071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1005" y="562707"/>
            <a:ext cx="10911840" cy="668467"/>
          </a:xfrm>
          <a:prstGeom prst="rect">
            <a:avLst/>
          </a:prstGeom>
        </p:spPr>
        <p:txBody>
          <a:bodyPr/>
          <a:lstStyle>
            <a:lvl1pPr>
              <a:defRPr baseline="0">
                <a:solidFill>
                  <a:srgbClr val="006747"/>
                </a:solidFill>
              </a:defRPr>
            </a:lvl1pPr>
            <a:extLst/>
          </a:lstStyle>
          <a:p>
            <a:r>
              <a:rPr kumimoji="0" lang="en-US" dirty="0"/>
              <a:t>Click to edit Master style</a:t>
            </a:r>
          </a:p>
        </p:txBody>
      </p:sp>
      <p:sp>
        <p:nvSpPr>
          <p:cNvPr id="3" name="Content Placeholder 2"/>
          <p:cNvSpPr>
            <a:spLocks noGrp="1"/>
          </p:cNvSpPr>
          <p:nvPr>
            <p:ph idx="1"/>
          </p:nvPr>
        </p:nvSpPr>
        <p:spPr>
          <a:xfrm>
            <a:off x="609600" y="1981200"/>
            <a:ext cx="10911840" cy="4187952"/>
          </a:xfrm>
          <a:prstGeom prst="rect">
            <a:avLst/>
          </a:prstGeom>
        </p:spPr>
        <p:txBody>
          <a:bodyPr/>
          <a:lstStyle>
            <a:lvl2pPr>
              <a:defRPr sz="2000"/>
            </a:lvl2pPr>
            <a:lvl3pPr>
              <a:defRPr sz="2800"/>
            </a:lvl3pPr>
            <a:lvl4pPr>
              <a:defRPr sz="2400"/>
            </a:lvl4pPr>
            <a:lvl5pPr>
              <a:defRPr sz="24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43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custDataLst>
      <p:tags r:id="rId14"/>
    </p:custDataLst>
    <p:extLst>
      <p:ext uri="{BB962C8B-B14F-4D97-AF65-F5344CB8AC3E}">
        <p14:creationId xmlns:p14="http://schemas.microsoft.com/office/powerpoint/2010/main" val="1224614605"/>
      </p:ext>
    </p:extLst>
  </p:cSld>
  <p:clrMap bg1="lt1" tx1="dk1" bg2="lt2" tx2="dk2" accent1="accent1" accent2="accent2" accent3="accent3" accent4="accent4" accent5="accent5" accent6="accent6" hlink="hlink" folHlink="folHlink"/>
  <p:sldLayoutIdLst>
    <p:sldLayoutId id="2147483709" r:id="rId1"/>
    <p:sldLayoutId id="2147483724" r:id="rId2"/>
    <p:sldLayoutId id="2147483664" r:id="rId3"/>
    <p:sldLayoutId id="2147483658" r:id="rId4"/>
    <p:sldLayoutId id="2147483710" r:id="rId5"/>
    <p:sldLayoutId id="2147483721" r:id="rId6"/>
    <p:sldLayoutId id="2147483722" r:id="rId7"/>
    <p:sldLayoutId id="2147483725" r:id="rId8"/>
    <p:sldLayoutId id="2147483726" r:id="rId9"/>
    <p:sldLayoutId id="2147483727" r:id="rId10"/>
    <p:sldLayoutId id="2147483728" r:id="rId11"/>
    <p:sldLayoutId id="2147483729" r:id="rId12"/>
  </p:sldLayoutIdLst>
  <p:txStyles>
    <p:title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9.xml"/><Relationship Id="rId40" Type="http://schemas.openxmlformats.org/officeDocument/2006/relationships/image" Target="../media/image41.png"/><Relationship Id="rId15" Type="http://schemas.openxmlformats.org/officeDocument/2006/relationships/customXml" Target="../ink/ink2.xml"/><Relationship Id="rId1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9.xml"/><Relationship Id="rId1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2.xml"/><Relationship Id="rId1" Type="http://schemas.openxmlformats.org/officeDocument/2006/relationships/slideLayout" Target="../slideLayouts/slideLayout9.xml"/><Relationship Id="rId14" Type="http://schemas.openxmlformats.org/officeDocument/2006/relationships/image" Target="../media/image14.emf"/></Relationships>
</file>

<file path=ppt/slides/_rels/slide2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notesSlide" Target="../notesSlides/notesSlide13.xml"/><Relationship Id="rId7" Type="http://schemas.openxmlformats.org/officeDocument/2006/relationships/image" Target="../media/image13.emf"/><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emf"/><Relationship Id="rId23" Type="http://schemas.openxmlformats.org/officeDocument/2006/relationships/image" Target="../media/image92.png"/><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customXml" Target="../ink/ink9.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9" Type="http://schemas.openxmlformats.org/officeDocument/2006/relationships/image" Target="../media/image139.png"/><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customXml" Target="../ink/ink10.xml"/><Relationship Id="rId5" Type="http://schemas.openxmlformats.org/officeDocument/2006/relationships/image" Target="../media/image16.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4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customXml" Target="../ink/ink12.xml"/><Relationship Id="rId5" Type="http://schemas.openxmlformats.org/officeDocument/2006/relationships/image" Target="../media/image16.emf"/><Relationship Id="rId19" Type="http://schemas.openxmlformats.org/officeDocument/2006/relationships/image" Target="../media/image156.png"/><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vmlDrawing" Target="../drawings/vmlDrawing12.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3.e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22.emf"/><Relationship Id="rId4"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10.png"/><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customXml" Target="../ink/ink13.xml"/><Relationship Id="rId5" Type="http://schemas.openxmlformats.org/officeDocument/2006/relationships/image" Target="../media/image26.emf"/><Relationship Id="rId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1.xml"/><Relationship Id="rId1" Type="http://schemas.openxmlformats.org/officeDocument/2006/relationships/vmlDrawing" Target="../drawings/vmlDrawing15.vml"/><Relationship Id="rId5" Type="http://schemas.openxmlformats.org/officeDocument/2006/relationships/image" Target="../media/image28.emf"/><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0.emf"/><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oleObject" Target="../embeddings/oleObject22.bin"/><Relationship Id="rId5" Type="http://schemas.openxmlformats.org/officeDocument/2006/relationships/image" Target="../media/image29.emf"/><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776664"/>
            <a:ext cx="10363200" cy="1828800"/>
          </a:xfrm>
        </p:spPr>
        <p:txBody>
          <a:bodyPr/>
          <a:lstStyle/>
          <a:p>
            <a:r>
              <a:rPr lang="en-US" dirty="0"/>
              <a:t>Analytical Methods</a:t>
            </a:r>
            <a:br>
              <a:rPr lang="en-US" dirty="0"/>
            </a:br>
            <a:r>
              <a:rPr lang="en-US" dirty="0"/>
              <a:t>for Business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291192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00078"/>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 New Statistical Distribution</a:t>
            </a:r>
            <a:br>
              <a:rPr lang="en-US" b="1" dirty="0">
                <a:solidFill>
                  <a:srgbClr val="006747"/>
                </a:solidFill>
                <a:effectLst>
                  <a:outerShdw blurRad="38100" dist="38100" dir="2700000" algn="tl">
                    <a:srgbClr val="000000">
                      <a:alpha val="43137"/>
                    </a:srgbClr>
                  </a:outerShdw>
                </a:effectLst>
              </a:rPr>
            </a:br>
            <a:r>
              <a:rPr lang="en-US" b="1" dirty="0">
                <a:solidFill>
                  <a:srgbClr val="006747"/>
                </a:solidFill>
                <a:effectLst>
                  <a:outerShdw blurRad="38100" dist="38100" dir="2700000" algn="tl">
                    <a:srgbClr val="000000">
                      <a:alpha val="43137"/>
                    </a:srgbClr>
                  </a:outerShdw>
                </a:effectLst>
              </a:rPr>
              <a:t>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pic>
        <p:nvPicPr>
          <p:cNvPr id="6" name="Picture 3" descr="T%20Distribution%20With%20Mar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65" y="1468437"/>
            <a:ext cx="8780990" cy="4390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21473C0F-586E-4720-858B-39F03F48A60C}"/>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38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00078"/>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 New Statistical Distribution</a:t>
            </a:r>
            <a:br>
              <a:rPr lang="en-US" b="1" dirty="0">
                <a:solidFill>
                  <a:srgbClr val="006747"/>
                </a:solidFill>
                <a:effectLst>
                  <a:outerShdw blurRad="38100" dist="38100" dir="2700000" algn="tl">
                    <a:srgbClr val="000000">
                      <a:alpha val="43137"/>
                    </a:srgbClr>
                  </a:outerShdw>
                </a:effectLst>
              </a:rPr>
            </a:br>
            <a:r>
              <a:rPr lang="en-US" b="1" dirty="0">
                <a:solidFill>
                  <a:srgbClr val="006747"/>
                </a:solidFill>
                <a:effectLst>
                  <a:outerShdw blurRad="38100" dist="38100" dir="2700000" algn="tl">
                    <a:srgbClr val="000000">
                      <a:alpha val="43137"/>
                    </a:srgbClr>
                  </a:outerShdw>
                </a:effectLst>
              </a:rPr>
              <a:t>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596" r="26818" b="5186"/>
          <a:stretch/>
        </p:blipFill>
        <p:spPr>
          <a:xfrm>
            <a:off x="4629216" y="1365955"/>
            <a:ext cx="2945627" cy="4639734"/>
          </a:xfrm>
          <a:prstGeom prst="rect">
            <a:avLst/>
          </a:prstGeom>
        </p:spPr>
      </p:pic>
      <p:graphicFrame>
        <p:nvGraphicFramePr>
          <p:cNvPr id="6" name="Table 5">
            <a:extLst>
              <a:ext uri="{FF2B5EF4-FFF2-40B4-BE49-F238E27FC236}">
                <a16:creationId xmlns:a16="http://schemas.microsoft.com/office/drawing/2014/main" id="{2C9F5C65-9381-4B02-B265-46341DD71995}"/>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178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Why 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sp>
        <p:nvSpPr>
          <p:cNvPr id="3"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When the population standard deviation is unknown</a:t>
            </a:r>
          </a:p>
          <a:p>
            <a:r>
              <a:rPr lang="en-US" sz="2000" b="1" dirty="0"/>
              <a:t>When the sample size is too small for the CLT</a:t>
            </a:r>
          </a:p>
        </p:txBody>
      </p:sp>
      <p:graphicFrame>
        <p:nvGraphicFramePr>
          <p:cNvPr id="6" name="Table 5">
            <a:extLst>
              <a:ext uri="{FF2B5EF4-FFF2-40B4-BE49-F238E27FC236}">
                <a16:creationId xmlns:a16="http://schemas.microsoft.com/office/drawing/2014/main" id="{A452396D-8CA9-4F89-B108-B80C731174D8}"/>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An Example:  15 GPAs</a:t>
            </a:r>
          </a:p>
        </p:txBody>
      </p:sp>
      <p:graphicFrame>
        <p:nvGraphicFramePr>
          <p:cNvPr id="4" name="Table 3">
            <a:extLst>
              <a:ext uri="{FF2B5EF4-FFF2-40B4-BE49-F238E27FC236}">
                <a16:creationId xmlns:a16="http://schemas.microsoft.com/office/drawing/2014/main" id="{EBC25B5B-FA8E-4068-99DC-ABF74F51CEE2}"/>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The Problems With Small Sample Sizes</a:t>
            </a:r>
          </a:p>
        </p:txBody>
      </p:sp>
      <p:sp>
        <p:nvSpPr>
          <p:cNvPr id="6"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Loss of Statistical Precision</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6435" t="23802" r="34259" b="19751"/>
          <a:stretch/>
        </p:blipFill>
        <p:spPr>
          <a:xfrm rot="10860000">
            <a:off x="6537227" y="1246295"/>
            <a:ext cx="3263219" cy="4669887"/>
          </a:xfrm>
          <a:prstGeom prst="rect">
            <a:avLst/>
          </a:prstGeom>
        </p:spPr>
      </p:pic>
      <p:graphicFrame>
        <p:nvGraphicFramePr>
          <p:cNvPr id="7" name="Table 6">
            <a:extLst>
              <a:ext uri="{FF2B5EF4-FFF2-40B4-BE49-F238E27FC236}">
                <a16:creationId xmlns:a16="http://schemas.microsoft.com/office/drawing/2014/main" id="{7B70BB32-DF11-4A7B-90B4-5F2763149B90}"/>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52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r>
              <a:rPr lang="en-US" dirty="0"/>
              <a:t>What Have We Covered in this Section?</a:t>
            </a:r>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Basic Idea of Confidence Intervals</a:t>
            </a:r>
          </a:p>
          <a:p>
            <a:pPr eaLnBrk="1" hangingPunct="1">
              <a:buFont typeface="Wingdings" pitchFamily="2" charset="2"/>
              <a:buNone/>
            </a:pPr>
            <a:r>
              <a:rPr lang="en-US" sz="2000" b="1" dirty="0"/>
              <a:t>Reasons for Confidence Intervals</a:t>
            </a:r>
          </a:p>
          <a:p>
            <a:pPr eaLnBrk="1" hangingPunct="1">
              <a:buFont typeface="Wingdings" pitchFamily="2" charset="2"/>
              <a:buNone/>
            </a:pPr>
            <a:r>
              <a:rPr lang="en-US" sz="2000" b="1" dirty="0"/>
              <a:t>Calculation &amp; Interpretation</a:t>
            </a:r>
          </a:p>
          <a:p>
            <a:pPr eaLnBrk="1" hangingPunct="1">
              <a:buFont typeface="Wingdings" pitchFamily="2" charset="2"/>
              <a:buNone/>
            </a:pPr>
            <a:r>
              <a:rPr lang="en-US" sz="2000" b="1" dirty="0"/>
              <a:t>The </a:t>
            </a:r>
            <a:r>
              <a:rPr lang="en-US" sz="2000" b="1" i="1" dirty="0"/>
              <a:t>t</a:t>
            </a:r>
            <a:r>
              <a:rPr lang="en-US" sz="2000" b="1" dirty="0"/>
              <a:t> Distribution</a:t>
            </a:r>
          </a:p>
          <a:p>
            <a:pPr eaLnBrk="1" hangingPunct="1">
              <a:buFont typeface="Wingdings" pitchFamily="2" charset="2"/>
              <a:buNone/>
            </a:pPr>
            <a:r>
              <a:rPr lang="en-US" sz="2000" b="1" dirty="0"/>
              <a:t>Impacts of Sample Variation</a:t>
            </a:r>
          </a:p>
          <a:p>
            <a:pPr eaLnBrk="1" hangingPunct="1">
              <a:buFont typeface="Wingdings" pitchFamily="2" charset="2"/>
              <a:buNone/>
            </a:pPr>
            <a:r>
              <a:rPr lang="en-US" sz="2000" b="1" dirty="0"/>
              <a:t>Impacts of Small Sample Size</a:t>
            </a:r>
          </a:p>
        </p:txBody>
      </p:sp>
      <p:graphicFrame>
        <p:nvGraphicFramePr>
          <p:cNvPr id="5" name="Table 4">
            <a:extLst>
              <a:ext uri="{FF2B5EF4-FFF2-40B4-BE49-F238E27FC236}">
                <a16:creationId xmlns:a16="http://schemas.microsoft.com/office/drawing/2014/main" id="{7DC74383-60C2-4485-B009-3A2AB438EABD}"/>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50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332164"/>
            <a:ext cx="10363200" cy="1828800"/>
          </a:xfrm>
        </p:spPr>
        <p:txBody>
          <a:bodyPr/>
          <a:lstStyle/>
          <a:p>
            <a:br>
              <a:rPr lang="en-US" dirty="0"/>
            </a:br>
            <a:r>
              <a:rPr lang="en-US" dirty="0"/>
              <a:t>Hypothesis Testing</a:t>
            </a:r>
            <a:br>
              <a:rPr lang="en-US" dirty="0"/>
            </a:br>
            <a:r>
              <a:rPr lang="en-US" dirty="0"/>
              <a:t>Guilty or Not Guilty</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355039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670984" y="451374"/>
            <a:ext cx="10668000" cy="711200"/>
          </a:xfrm>
        </p:spPr>
        <p:txBody>
          <a:bodyPr/>
          <a:lstStyle/>
          <a:p>
            <a:pPr eaLnBrk="1" hangingPunct="1"/>
            <a:r>
              <a:rPr lang="en-US" dirty="0">
                <a:solidFill>
                  <a:srgbClr val="006747"/>
                </a:solidFill>
              </a:rPr>
              <a:t>Why Hypothesis Testing?</a:t>
            </a:r>
          </a:p>
        </p:txBody>
      </p:sp>
      <p:sp>
        <p:nvSpPr>
          <p:cNvPr id="100356" name="Rectangle 3"/>
          <p:cNvSpPr>
            <a:spLocks noChangeArrowheads="1"/>
          </p:cNvSpPr>
          <p:nvPr/>
        </p:nvSpPr>
        <p:spPr bwMode="auto">
          <a:xfrm>
            <a:off x="829733" y="2421285"/>
            <a:ext cx="103568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3200" b="1" dirty="0">
                <a:latin typeface="Arial" charset="0"/>
              </a:rPr>
              <a:t>Done to show </a:t>
            </a:r>
            <a:r>
              <a:rPr lang="en-US" sz="3200" b="1" i="1" dirty="0">
                <a:latin typeface="Arial" charset="0"/>
              </a:rPr>
              <a:t>clear </a:t>
            </a:r>
            <a:r>
              <a:rPr lang="en-US" sz="3200" b="1" i="1" dirty="0">
                <a:solidFill>
                  <a:srgbClr val="FF0000"/>
                </a:solidFill>
                <a:latin typeface="Arial" charset="0"/>
              </a:rPr>
              <a:t>statistical evidence </a:t>
            </a:r>
          </a:p>
          <a:p>
            <a:pPr eaLnBrk="1" hangingPunct="1"/>
            <a:r>
              <a:rPr lang="en-US" sz="3200" b="1" dirty="0">
                <a:latin typeface="Arial" charset="0"/>
              </a:rPr>
              <a:t>of something happening or not happening.</a:t>
            </a:r>
          </a:p>
        </p:txBody>
      </p:sp>
      <p:graphicFrame>
        <p:nvGraphicFramePr>
          <p:cNvPr id="5" name="Table 4">
            <a:extLst>
              <a:ext uri="{FF2B5EF4-FFF2-40B4-BE49-F238E27FC236}">
                <a16:creationId xmlns:a16="http://schemas.microsoft.com/office/drawing/2014/main" id="{E728F830-6F24-44CC-87F6-31F9468CFC7C}"/>
              </a:ext>
            </a:extLst>
          </p:cNvPr>
          <p:cNvGraphicFramePr>
            <a:graphicFrameLocks noGrp="1"/>
          </p:cNvGraphicFramePr>
          <p:nvPr>
            <p:extLst>
              <p:ext uri="{D42A27DB-BD31-4B8C-83A1-F6EECF244321}">
                <p14:modId xmlns:p14="http://schemas.microsoft.com/office/powerpoint/2010/main" val="2372003175"/>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78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type="body" idx="1"/>
          </p:nvPr>
        </p:nvSpPr>
        <p:spPr>
          <a:xfrm>
            <a:off x="895351" y="1198563"/>
            <a:ext cx="9207500" cy="3986212"/>
          </a:xfrm>
        </p:spPr>
        <p:txBody>
          <a:bodyPr/>
          <a:lstStyle/>
          <a:p>
            <a:pPr eaLnBrk="1" hangingPunct="1">
              <a:buFont typeface="Wingdings" pitchFamily="2" charset="2"/>
              <a:buNone/>
            </a:pPr>
            <a:endParaRPr lang="en-US" dirty="0"/>
          </a:p>
          <a:p>
            <a:pPr eaLnBrk="1" hangingPunct="1"/>
            <a:r>
              <a:rPr lang="en-US" dirty="0"/>
              <a:t>Null Hypothesis</a:t>
            </a:r>
          </a:p>
          <a:p>
            <a:pPr eaLnBrk="1" hangingPunct="1"/>
            <a:r>
              <a:rPr lang="en-US" dirty="0"/>
              <a:t>Alternate Hypothesis</a:t>
            </a:r>
          </a:p>
          <a:p>
            <a:pPr eaLnBrk="1" hangingPunct="1"/>
            <a:r>
              <a:rPr lang="en-US" dirty="0"/>
              <a:t>Type I Error </a:t>
            </a:r>
            <a:endParaRPr lang="el-GR" dirty="0"/>
          </a:p>
          <a:p>
            <a:pPr eaLnBrk="1" hangingPunct="1"/>
            <a:r>
              <a:rPr lang="en-US" dirty="0"/>
              <a:t>Type II Error	</a:t>
            </a:r>
          </a:p>
          <a:p>
            <a:pPr eaLnBrk="1" hangingPunct="1"/>
            <a:r>
              <a:rPr lang="en-US" dirty="0"/>
              <a:t>Test Statistic</a:t>
            </a:r>
          </a:p>
          <a:p>
            <a:pPr eaLnBrk="1" hangingPunct="1"/>
            <a:r>
              <a:rPr lang="en-US" dirty="0"/>
              <a:t>Critical Value</a:t>
            </a:r>
          </a:p>
        </p:txBody>
      </p:sp>
      <p:graphicFrame>
        <p:nvGraphicFramePr>
          <p:cNvPr id="101383" name="Object 7"/>
          <p:cNvGraphicFramePr>
            <a:graphicFrameLocks noChangeAspect="1"/>
          </p:cNvGraphicFramePr>
          <p:nvPr>
            <p:extLst/>
          </p:nvPr>
        </p:nvGraphicFramePr>
        <p:xfrm>
          <a:off x="2360382" y="2882964"/>
          <a:ext cx="787400" cy="541337"/>
        </p:xfrm>
        <a:graphic>
          <a:graphicData uri="http://schemas.openxmlformats.org/presentationml/2006/ole">
            <mc:AlternateContent xmlns:mc="http://schemas.openxmlformats.org/markup-compatibility/2006">
              <mc:Choice xmlns:v="urn:schemas-microsoft-com:vml" Requires="v">
                <p:oleObj spid="_x0000_s6190" name="Equation" r:id="rId4" imgW="152280" imgH="139680" progId="Equation.3">
                  <p:embed/>
                </p:oleObj>
              </mc:Choice>
              <mc:Fallback>
                <p:oleObj name="Equation" r:id="rId4" imgW="152280" imgH="139680" progId="Equation.3">
                  <p:embed/>
                  <p:pic>
                    <p:nvPicPr>
                      <p:cNvPr id="1013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382" y="2882964"/>
                        <a:ext cx="7874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8"/>
          <p:cNvGraphicFramePr>
            <a:graphicFrameLocks noChangeAspect="1"/>
          </p:cNvGraphicFramePr>
          <p:nvPr>
            <p:extLst/>
          </p:nvPr>
        </p:nvGraphicFramePr>
        <p:xfrm>
          <a:off x="2255283" y="3317841"/>
          <a:ext cx="787400" cy="787400"/>
        </p:xfrm>
        <a:graphic>
          <a:graphicData uri="http://schemas.openxmlformats.org/presentationml/2006/ole">
            <mc:AlternateContent xmlns:mc="http://schemas.openxmlformats.org/markup-compatibility/2006">
              <mc:Choice xmlns:v="urn:schemas-microsoft-com:vml" Requires="v">
                <p:oleObj spid="_x0000_s6191" name="Equation" r:id="rId6" imgW="152280" imgH="203040" progId="Equation.3">
                  <p:embed/>
                </p:oleObj>
              </mc:Choice>
              <mc:Fallback>
                <p:oleObj name="Equation" r:id="rId6" imgW="152280" imgH="203040" progId="Equation.3">
                  <p:embed/>
                  <p:pic>
                    <p:nvPicPr>
                      <p:cNvPr id="10138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5283" y="3317841"/>
                        <a:ext cx="787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Important Terminology</a:t>
            </a:r>
          </a:p>
        </p:txBody>
      </p:sp>
      <p:graphicFrame>
        <p:nvGraphicFramePr>
          <p:cNvPr id="8" name="Table 7">
            <a:extLst>
              <a:ext uri="{FF2B5EF4-FFF2-40B4-BE49-F238E27FC236}">
                <a16:creationId xmlns:a16="http://schemas.microsoft.com/office/drawing/2014/main" id="{D4C208C6-02BF-46E6-89F5-FA49E376925C}"/>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94170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mc:AlternateContent xmlns:mc="http://schemas.openxmlformats.org/markup-compatibility/2006" xmlns:p14="http://schemas.microsoft.com/office/powerpoint/2010/main">
        <mc:Choice Requires="p14">
          <p:contentPart p14:bwMode="auto" r:id="rId15">
            <p14:nvContentPartPr>
              <p14:cNvPr id="91244" name="Ink 91243"/>
              <p14:cNvContentPartPr/>
              <p14:nvPr/>
            </p14:nvContentPartPr>
            <p14:xfrm>
              <a:off x="8531129" y="1296329"/>
              <a:ext cx="20160" cy="23400"/>
            </p14:xfrm>
          </p:contentPart>
        </mc:Choice>
        <mc:Fallback xmlns="">
          <p:pic>
            <p:nvPicPr>
              <p:cNvPr id="91244" name="Ink 91243"/>
              <p:cNvPicPr/>
              <p:nvPr/>
            </p:nvPicPr>
            <p:blipFill>
              <a:blip r:embed="rId40"/>
              <a:stretch>
                <a:fillRect/>
              </a:stretch>
            </p:blipFill>
            <p:spPr>
              <a:xfrm>
                <a:off x="3553769" y="1163850"/>
                <a:ext cx="7784279" cy="4780078"/>
              </a:xfrm>
              <a:prstGeom prst="rect">
                <a:avLst/>
              </a:prstGeom>
            </p:spPr>
          </p:pic>
        </mc:Fallback>
      </mc:AlternateContent>
      <p:graphicFrame>
        <p:nvGraphicFramePr>
          <p:cNvPr id="8" name="Table 7">
            <a:extLst>
              <a:ext uri="{FF2B5EF4-FFF2-40B4-BE49-F238E27FC236}">
                <a16:creationId xmlns:a16="http://schemas.microsoft.com/office/drawing/2014/main" id="{420C87E0-9578-4EC0-8E85-3108836338F0}"/>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17611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776664"/>
            <a:ext cx="10363200" cy="1828800"/>
          </a:xfrm>
        </p:spPr>
        <p:txBody>
          <a:bodyPr/>
          <a:lstStyle/>
          <a:p>
            <a:r>
              <a:rPr lang="en-US" dirty="0"/>
              <a:t>Module 3</a:t>
            </a:r>
            <a:br>
              <a:rPr lang="en-US" dirty="0"/>
            </a:br>
            <a:r>
              <a:rPr lang="en-US" dirty="0"/>
              <a:t>Sample v. Population Means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
        <p:nvSpPr>
          <p:cNvPr id="4" name="TextBox 3">
            <a:extLst>
              <a:ext uri="{FF2B5EF4-FFF2-40B4-BE49-F238E27FC236}">
                <a16:creationId xmlns:a16="http://schemas.microsoft.com/office/drawing/2014/main" id="{DE939D72-C1CE-4F41-BC5E-A80558EFEDF3}"/>
              </a:ext>
            </a:extLst>
          </p:cNvPr>
          <p:cNvSpPr txBox="1"/>
          <p:nvPr/>
        </p:nvSpPr>
        <p:spPr>
          <a:xfrm>
            <a:off x="2870352" y="4679000"/>
            <a:ext cx="8374408" cy="523220"/>
          </a:xfrm>
          <a:prstGeom prst="rect">
            <a:avLst/>
          </a:prstGeom>
          <a:noFill/>
        </p:spPr>
        <p:txBody>
          <a:bodyPr wrap="none" rtlCol="0">
            <a:spAutoFit/>
          </a:bodyPr>
          <a:lstStyle/>
          <a:p>
            <a:r>
              <a:rPr lang="en-US" sz="2800" b="1" dirty="0">
                <a:solidFill>
                  <a:srgbClr val="006747"/>
                </a:solidFill>
                <a:effectLst>
                  <a:outerShdw blurRad="53975" dist="22860" dir="5400000" algn="tl" rotWithShape="0">
                    <a:srgbClr val="000000">
                      <a:alpha val="55000"/>
                    </a:srgbClr>
                  </a:outerShdw>
                </a:effectLst>
                <a:latin typeface="+mj-lt"/>
                <a:ea typeface="+mj-ea"/>
                <a:cs typeface="+mj-cs"/>
              </a:rPr>
              <a:t>Leveraging Samples to Understand Populations</a:t>
            </a:r>
          </a:p>
        </p:txBody>
      </p:sp>
    </p:spTree>
    <p:extLst>
      <p:ext uri="{BB962C8B-B14F-4D97-AF65-F5344CB8AC3E}">
        <p14:creationId xmlns:p14="http://schemas.microsoft.com/office/powerpoint/2010/main" val="314604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3"/>
          <p:cNvSpPr txBox="1">
            <a:spLocks noChangeArrowheads="1"/>
          </p:cNvSpPr>
          <p:nvPr/>
        </p:nvSpPr>
        <p:spPr bwMode="auto">
          <a:xfrm>
            <a:off x="810685" y="1465264"/>
            <a:ext cx="1005416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dirty="0">
                <a:latin typeface="Arial" charset="0"/>
              </a:rPr>
              <a:t>Suppose building specifications in a certain city require that the average breaking strength of residential sewer pipe be more than 2,400 pounds per foot length.  Each manufacturer who wants to sell pipe in this city must demonstrate that its product meets the specification.  For one manufacturer we take a sample of 50 sections of sewer pipe and apply pressure to each section until it breaks.  The mean breaking point for the 50 sections is 2,460 pounds and the sample standard deviation is 200 pounds.</a:t>
            </a:r>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An Example</a:t>
            </a:r>
          </a:p>
        </p:txBody>
      </p:sp>
      <p:graphicFrame>
        <p:nvGraphicFramePr>
          <p:cNvPr id="7" name="Table 6">
            <a:extLst>
              <a:ext uri="{FF2B5EF4-FFF2-40B4-BE49-F238E27FC236}">
                <a16:creationId xmlns:a16="http://schemas.microsoft.com/office/drawing/2014/main" id="{A573C0EC-4040-4ED6-8033-93E9AA112B07}"/>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645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dynamicdraintechnologies.com/wp-content/uploads/2012/12/HDPE_pi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34" y="1243012"/>
            <a:ext cx="10399183" cy="44406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182969" y="724289"/>
              <a:ext cx="22320" cy="99000"/>
            </p14:xfrm>
          </p:contentPart>
        </mc:Choice>
        <mc:Fallback xmlns="">
          <p:pic>
            <p:nvPicPr>
              <p:cNvPr id="4" name="Ink 3"/>
              <p:cNvPicPr/>
              <p:nvPr/>
            </p:nvPicPr>
            <p:blipFill>
              <a:blip r:embed="rId4"/>
              <a:stretch>
                <a:fillRect/>
              </a:stretch>
            </p:blipFill>
            <p:spPr>
              <a:xfrm>
                <a:off x="1061130" y="562294"/>
                <a:ext cx="2959198" cy="939591"/>
              </a:xfrm>
              <a:prstGeom prst="rect">
                <a:avLst/>
              </a:prstGeom>
            </p:spPr>
          </p:pic>
        </mc:Fallback>
      </mc:AlternateContent>
      <p:graphicFrame>
        <p:nvGraphicFramePr>
          <p:cNvPr id="6" name="Table 5">
            <a:extLst>
              <a:ext uri="{FF2B5EF4-FFF2-40B4-BE49-F238E27FC236}">
                <a16:creationId xmlns:a16="http://schemas.microsoft.com/office/drawing/2014/main" id="{4F3B6C7F-4972-4FDC-8ACD-DB0E8FB9036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504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2" name="Left Arrow 1"/>
          <p:cNvSpPr/>
          <p:nvPr/>
        </p:nvSpPr>
        <p:spPr>
          <a:xfrm>
            <a:off x="3556001" y="1369729"/>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7590449" y="3074729"/>
              <a:ext cx="360" cy="515"/>
            </p14:xfrm>
          </p:contentPart>
        </mc:Choice>
        <mc:Fallback xmlns="">
          <p:pic>
            <p:nvPicPr>
              <p:cNvPr id="8" name="Ink 7"/>
              <p:cNvPicPr/>
              <p:nvPr/>
            </p:nvPicPr>
            <p:blipFill>
              <a:blip r:embed="rId6"/>
              <a:stretch>
                <a:fillRect/>
              </a:stretch>
            </p:blipFill>
            <p:spPr>
              <a:xfrm>
                <a:off x="6681449" y="1014088"/>
                <a:ext cx="5136480" cy="2063316"/>
              </a:xfrm>
              <a:prstGeom prst="rect">
                <a:avLst/>
              </a:prstGeom>
            </p:spPr>
          </p:pic>
        </mc:Fallback>
      </mc:AlternateContent>
      <p:graphicFrame>
        <p:nvGraphicFramePr>
          <p:cNvPr id="9" name="Table 8">
            <a:extLst>
              <a:ext uri="{FF2B5EF4-FFF2-40B4-BE49-F238E27FC236}">
                <a16:creationId xmlns:a16="http://schemas.microsoft.com/office/drawing/2014/main" id="{7983C025-EB9C-4B6F-B297-BB96D4E5873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41894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7195671" y="1873339"/>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590449" y="3074729"/>
              <a:ext cx="296" cy="515"/>
            </p14:xfrm>
          </p:contentPart>
        </mc:Choice>
        <mc:Fallback xmlns="">
          <p:pic>
            <p:nvPicPr>
              <p:cNvPr id="5" name="Ink 4"/>
              <p:cNvPicPr/>
              <p:nvPr/>
            </p:nvPicPr>
            <p:blipFill>
              <a:blip r:embed="rId4"/>
              <a:stretch>
                <a:fillRect/>
              </a:stretch>
            </p:blipFill>
            <p:spPr>
              <a:xfrm>
                <a:off x="2396369" y="1222888"/>
                <a:ext cx="5196536" cy="1854516"/>
              </a:xfrm>
              <a:prstGeom prst="rect">
                <a:avLst/>
              </a:prstGeom>
            </p:spPr>
          </p:pic>
        </mc:Fallback>
      </mc:AlternateContent>
      <p:graphicFrame>
        <p:nvGraphicFramePr>
          <p:cNvPr id="9" name="Table 8">
            <a:extLst>
              <a:ext uri="{FF2B5EF4-FFF2-40B4-BE49-F238E27FC236}">
                <a16:creationId xmlns:a16="http://schemas.microsoft.com/office/drawing/2014/main" id="{B2EF5134-98F6-4BC2-8376-DAE03FBA6E6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96587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0" name="Object 4"/>
          <p:cNvGraphicFramePr>
            <a:graphicFrameLocks noChangeAspect="1"/>
          </p:cNvGraphicFramePr>
          <p:nvPr>
            <p:extLst/>
          </p:nvPr>
        </p:nvGraphicFramePr>
        <p:xfrm>
          <a:off x="831851" y="1580609"/>
          <a:ext cx="4546600" cy="1030829"/>
        </p:xfrm>
        <a:graphic>
          <a:graphicData uri="http://schemas.openxmlformats.org/presentationml/2006/ole">
            <mc:AlternateContent xmlns:mc="http://schemas.openxmlformats.org/markup-compatibility/2006">
              <mc:Choice xmlns:v="urn:schemas-microsoft-com:vml" Requires="v">
                <p:oleObj spid="_x0000_s7214" name="Equation" r:id="rId4" imgW="952087" imgH="228501" progId="Equation.3">
                  <p:embed/>
                </p:oleObj>
              </mc:Choice>
              <mc:Fallback>
                <p:oleObj name="Equation" r:id="rId4" imgW="952087" imgH="228501" progId="Equation.3">
                  <p:embed/>
                  <p:pic>
                    <p:nvPicPr>
                      <p:cNvPr id="276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1" y="1580609"/>
                        <a:ext cx="4546600" cy="1030829"/>
                      </a:xfrm>
                      <a:prstGeom prst="rect">
                        <a:avLst/>
                      </a:prstGeom>
                      <a:noFill/>
                      <a:extLst/>
                    </p:spPr>
                  </p:pic>
                </p:oleObj>
              </mc:Fallback>
            </mc:AlternateContent>
          </a:graphicData>
        </a:graphic>
      </p:graphicFrame>
      <p:sp>
        <p:nvSpPr>
          <p:cNvPr id="27655"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1" name="Object 6"/>
          <p:cNvGraphicFramePr>
            <a:graphicFrameLocks noChangeAspect="1"/>
          </p:cNvGraphicFramePr>
          <p:nvPr>
            <p:extLst/>
          </p:nvPr>
        </p:nvGraphicFramePr>
        <p:xfrm>
          <a:off x="892175" y="3432175"/>
          <a:ext cx="4352925" cy="925513"/>
        </p:xfrm>
        <a:graphic>
          <a:graphicData uri="http://schemas.openxmlformats.org/presentationml/2006/ole">
            <mc:AlternateContent xmlns:mc="http://schemas.openxmlformats.org/markup-compatibility/2006">
              <mc:Choice xmlns:v="urn:schemas-microsoft-com:vml" Requires="v">
                <p:oleObj spid="_x0000_s7215" name="Equation" r:id="rId6" imgW="901440" imgH="203040" progId="Equation.3">
                  <p:embed/>
                </p:oleObj>
              </mc:Choice>
              <mc:Fallback>
                <p:oleObj name="Equation" r:id="rId6" imgW="901440" imgH="203040" progId="Equation.3">
                  <p:embed/>
                  <p:pic>
                    <p:nvPicPr>
                      <p:cNvPr id="27651" name="Object 6"/>
                      <p:cNvPicPr>
                        <a:picLocks noChangeAspect="1" noChangeArrowheads="1"/>
                      </p:cNvPicPr>
                      <p:nvPr/>
                    </p:nvPicPr>
                    <p:blipFill>
                      <a:blip r:embed="rId7"/>
                      <a:srcRect/>
                      <a:stretch>
                        <a:fillRect/>
                      </a:stretch>
                    </p:blipFill>
                    <p:spPr bwMode="auto">
                      <a:xfrm>
                        <a:off x="892175" y="3432175"/>
                        <a:ext cx="4352925" cy="925513"/>
                      </a:xfrm>
                      <a:prstGeom prst="rect">
                        <a:avLst/>
                      </a:prstGeom>
                      <a:noFill/>
                      <a:extLst/>
                    </p:spPr>
                  </p:pic>
                </p:oleObj>
              </mc:Fallback>
            </mc:AlternateContent>
          </a:graphicData>
        </a:graphic>
      </p:graphicFrame>
      <p:sp>
        <p:nvSpPr>
          <p:cNvPr id="27656"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27657"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Sewer Pipe Hypotheses</a:t>
            </a:r>
          </a:p>
        </p:txBody>
      </p:sp>
      <p:graphicFrame>
        <p:nvGraphicFramePr>
          <p:cNvPr id="12" name="Table 11">
            <a:extLst>
              <a:ext uri="{FF2B5EF4-FFF2-40B4-BE49-F238E27FC236}">
                <a16:creationId xmlns:a16="http://schemas.microsoft.com/office/drawing/2014/main" id="{A9C5F5F4-2756-4DDC-9A63-2148DC4857C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0231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10608235" y="2447080"/>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604D3DDB-6E59-4787-B78D-8435922BD1F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2407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5940612" y="3028562"/>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9F44F0E4-BBF7-4C95-96F2-B530FFBEF6C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48865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ChangeArrowheads="1"/>
          </p:cNvSpPr>
          <p:nvPr/>
        </p:nvSpPr>
        <p:spPr bwMode="auto">
          <a:xfrm>
            <a:off x="0" y="22775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4" name="Object 4"/>
          <p:cNvGraphicFramePr>
            <a:graphicFrameLocks noChangeAspect="1"/>
          </p:cNvGraphicFramePr>
          <p:nvPr>
            <p:extLst>
              <p:ext uri="{D42A27DB-BD31-4B8C-83A1-F6EECF244321}">
                <p14:modId xmlns:p14="http://schemas.microsoft.com/office/powerpoint/2010/main" val="486602605"/>
              </p:ext>
            </p:extLst>
          </p:nvPr>
        </p:nvGraphicFramePr>
        <p:xfrm>
          <a:off x="800947" y="1568305"/>
          <a:ext cx="6961293" cy="2280343"/>
        </p:xfrm>
        <a:graphic>
          <a:graphicData uri="http://schemas.openxmlformats.org/presentationml/2006/ole">
            <mc:AlternateContent xmlns:mc="http://schemas.openxmlformats.org/markup-compatibility/2006">
              <mc:Choice xmlns:v="urn:schemas-microsoft-com:vml" Requires="v">
                <p:oleObj spid="_x0000_s8238" name="Equation" r:id="rId4" imgW="1548728" imgH="533169" progId="Equation.3">
                  <p:embed/>
                </p:oleObj>
              </mc:Choice>
              <mc:Fallback>
                <p:oleObj name="Equation" r:id="rId4" imgW="1548728" imgH="533169" progId="Equation.3">
                  <p:embed/>
                  <p:pic>
                    <p:nvPicPr>
                      <p:cNvPr id="286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947" y="1568305"/>
                        <a:ext cx="6961293" cy="2280343"/>
                      </a:xfrm>
                      <a:prstGeom prst="rect">
                        <a:avLst/>
                      </a:prstGeom>
                      <a:noFill/>
                      <a:extLst/>
                    </p:spPr>
                  </p:pic>
                </p:oleObj>
              </mc:Fallback>
            </mc:AlternateContent>
          </a:graphicData>
        </a:graphic>
      </p:graphicFrame>
      <p:sp>
        <p:nvSpPr>
          <p:cNvPr id="28679" name="Rectangle 5"/>
          <p:cNvSpPr>
            <a:spLocks noChangeArrowheads="1"/>
          </p:cNvSpPr>
          <p:nvPr/>
        </p:nvSpPr>
        <p:spPr bwMode="auto">
          <a:xfrm>
            <a:off x="0" y="27934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5" name="Object 6"/>
          <p:cNvGraphicFramePr>
            <a:graphicFrameLocks noChangeAspect="1"/>
          </p:cNvGraphicFramePr>
          <p:nvPr>
            <p:extLst>
              <p:ext uri="{D42A27DB-BD31-4B8C-83A1-F6EECF244321}">
                <p14:modId xmlns:p14="http://schemas.microsoft.com/office/powerpoint/2010/main" val="1902998386"/>
              </p:ext>
            </p:extLst>
          </p:nvPr>
        </p:nvGraphicFramePr>
        <p:xfrm>
          <a:off x="3979333" y="4209734"/>
          <a:ext cx="7493000" cy="1864751"/>
        </p:xfrm>
        <a:graphic>
          <a:graphicData uri="http://schemas.openxmlformats.org/presentationml/2006/ole">
            <mc:AlternateContent xmlns:mc="http://schemas.openxmlformats.org/markup-compatibility/2006">
              <mc:Choice xmlns:v="urn:schemas-microsoft-com:vml" Requires="v">
                <p:oleObj spid="_x0000_s8239" name="Equation" r:id="rId6" imgW="2146300" imgH="533400" progId="Equation.3">
                  <p:embed/>
                </p:oleObj>
              </mc:Choice>
              <mc:Fallback>
                <p:oleObj name="Equation" r:id="rId6" imgW="2146300" imgH="533400" progId="Equation.3">
                  <p:embed/>
                  <p:pic>
                    <p:nvPicPr>
                      <p:cNvPr id="2867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9333" y="4209734"/>
                        <a:ext cx="7493000" cy="1864751"/>
                      </a:xfrm>
                      <a:prstGeom prst="rect">
                        <a:avLst/>
                      </a:prstGeom>
                      <a:noFill/>
                      <a:extLst/>
                    </p:spPr>
                  </p:pic>
                </p:oleObj>
              </mc:Fallback>
            </mc:AlternateContent>
          </a:graphicData>
        </a:graphic>
      </p:graphicFrame>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The Test Statistic</a:t>
            </a:r>
          </a:p>
        </p:txBody>
      </p:sp>
      <mc:AlternateContent xmlns:mc="http://schemas.openxmlformats.org/markup-compatibility/2006" xmlns:p14="http://schemas.microsoft.com/office/powerpoint/2010/main">
        <mc:Choice Requires="p14">
          <p:contentPart p14:bwMode="auto" r:id="rId8">
            <p14:nvContentPartPr>
              <p14:cNvPr id="28686" name="Ink 28685"/>
              <p14:cNvContentPartPr/>
              <p14:nvPr/>
            </p14:nvContentPartPr>
            <p14:xfrm>
              <a:off x="5306609" y="5281169"/>
              <a:ext cx="10080" cy="32760"/>
            </p14:xfrm>
          </p:contentPart>
        </mc:Choice>
        <mc:Fallback xmlns="">
          <p:pic>
            <p:nvPicPr>
              <p:cNvPr id="28686" name="Ink 28685"/>
              <p:cNvPicPr/>
              <p:nvPr/>
            </p:nvPicPr>
            <p:blipFill>
              <a:blip r:embed="rId23"/>
              <a:stretch>
                <a:fillRect/>
              </a:stretch>
            </p:blipFill>
            <p:spPr>
              <a:xfrm>
                <a:off x="5025809" y="5187209"/>
                <a:ext cx="2473560" cy="1319760"/>
              </a:xfrm>
              <a:prstGeom prst="rect">
                <a:avLst/>
              </a:prstGeom>
            </p:spPr>
          </p:pic>
        </mc:Fallback>
      </mc:AlternateContent>
      <p:graphicFrame>
        <p:nvGraphicFramePr>
          <p:cNvPr id="10" name="Table 9">
            <a:extLst>
              <a:ext uri="{FF2B5EF4-FFF2-40B4-BE49-F238E27FC236}">
                <a16:creationId xmlns:a16="http://schemas.microsoft.com/office/drawing/2014/main" id="{98F7D524-B2B3-4075-850E-546FE9401E9E}"/>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5763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4464424" y="3554491"/>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7590505" y="3074729"/>
              <a:ext cx="304" cy="360"/>
            </p14:xfrm>
          </p:contentPart>
        </mc:Choice>
        <mc:Fallback xmlns="">
          <p:pic>
            <p:nvPicPr>
              <p:cNvPr id="12" name="Ink 11"/>
              <p:cNvPicPr/>
              <p:nvPr/>
            </p:nvPicPr>
            <p:blipFill>
              <a:blip r:embed="rId8"/>
              <a:stretch>
                <a:fillRect/>
              </a:stretch>
            </p:blipFill>
            <p:spPr>
              <a:xfrm>
                <a:off x="7588345" y="2908054"/>
                <a:ext cx="2484302" cy="785149"/>
              </a:xfrm>
              <a:prstGeom prst="rect">
                <a:avLst/>
              </a:prstGeom>
            </p:spPr>
          </p:pic>
        </mc:Fallback>
      </mc:AlternateContent>
      <p:graphicFrame>
        <p:nvGraphicFramePr>
          <p:cNvPr id="9" name="Table 8">
            <a:extLst>
              <a:ext uri="{FF2B5EF4-FFF2-40B4-BE49-F238E27FC236}">
                <a16:creationId xmlns:a16="http://schemas.microsoft.com/office/drawing/2014/main" id="{9677CD25-699F-41AF-B9B3-436F23A81F2C}"/>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0231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Rejecting the Null Hypothesis when it really is true.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 Error</a:t>
            </a:r>
          </a:p>
        </p:txBody>
      </p:sp>
      <p:graphicFrame>
        <p:nvGraphicFramePr>
          <p:cNvPr id="7" name="Table 6">
            <a:extLst>
              <a:ext uri="{FF2B5EF4-FFF2-40B4-BE49-F238E27FC236}">
                <a16:creationId xmlns:a16="http://schemas.microsoft.com/office/drawing/2014/main" id="{0F0C2FBE-0514-47AF-AE7D-6F17201965B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357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94267" y="228607"/>
            <a:ext cx="10668000" cy="772885"/>
          </a:xfrm>
        </p:spPr>
        <p:txBody>
          <a:bodyPr>
            <a:normAutofit/>
          </a:bodyPr>
          <a:lstStyle/>
          <a:p>
            <a:pPr eaLnBrk="1" hangingPunct="1"/>
            <a:r>
              <a:rPr lang="en-US" dirty="0">
                <a:solidFill>
                  <a:srgbClr val="006747"/>
                </a:solidFill>
              </a:rPr>
              <a:t>Plan for This Presentation</a:t>
            </a:r>
          </a:p>
        </p:txBody>
      </p:sp>
      <p:sp>
        <p:nvSpPr>
          <p:cNvPr id="56324" name="Rectangle 3"/>
          <p:cNvSpPr>
            <a:spLocks noGrp="1" noChangeArrowheads="1"/>
          </p:cNvSpPr>
          <p:nvPr>
            <p:ph type="body" sz="half" idx="1"/>
          </p:nvPr>
        </p:nvSpPr>
        <p:spPr>
          <a:xfrm>
            <a:off x="755651" y="1469564"/>
            <a:ext cx="5234516" cy="4267200"/>
          </a:xfrm>
        </p:spPr>
        <p:txBody>
          <a:bodyPr/>
          <a:lstStyle/>
          <a:p>
            <a:pPr eaLnBrk="1" hangingPunct="1"/>
            <a:r>
              <a:rPr lang="en-US" sz="2000" b="1" dirty="0"/>
              <a:t>   </a:t>
            </a:r>
            <a:endParaRPr lang="en-US" sz="2600" dirty="0"/>
          </a:p>
        </p:txBody>
      </p:sp>
      <p:sp>
        <p:nvSpPr>
          <p:cNvPr id="56325" name="Rectangle 4"/>
          <p:cNvSpPr>
            <a:spLocks noGrp="1" noChangeArrowheads="1"/>
          </p:cNvSpPr>
          <p:nvPr>
            <p:ph type="body" sz="half" idx="2"/>
          </p:nvPr>
        </p:nvSpPr>
        <p:spPr>
          <a:xfrm>
            <a:off x="6189134" y="1752600"/>
            <a:ext cx="5234517" cy="4267200"/>
          </a:xfrm>
        </p:spPr>
        <p:txBody>
          <a:bodyPr/>
          <a:lstStyle/>
          <a:p>
            <a:pPr eaLnBrk="1" hangingPunct="1"/>
            <a:endParaRPr lang="en-US" sz="2600" b="0" dirty="0"/>
          </a:p>
          <a:p>
            <a:pPr eaLnBrk="1" hangingPunct="1">
              <a:buFont typeface="Wingdings" pitchFamily="2" charset="2"/>
              <a:buNone/>
            </a:pPr>
            <a:endParaRPr lang="en-US" sz="2600" dirty="0"/>
          </a:p>
          <a:p>
            <a:pPr eaLnBrk="1" hangingPunct="1">
              <a:buFont typeface="Wingdings" pitchFamily="2" charset="2"/>
              <a:buNone/>
            </a:pPr>
            <a:endParaRPr lang="en-US" sz="2600" dirty="0"/>
          </a:p>
        </p:txBody>
      </p:sp>
      <p:sp>
        <p:nvSpPr>
          <p:cNvPr id="5" name="Rectangle 3"/>
          <p:cNvSpPr txBox="1">
            <a:spLocks noChangeArrowheads="1"/>
          </p:cNvSpPr>
          <p:nvPr/>
        </p:nvSpPr>
        <p:spPr>
          <a:xfrm>
            <a:off x="584200" y="1314450"/>
            <a:ext cx="10911840" cy="4187952"/>
          </a:xfrm>
          <a:prstGeom prst="rect">
            <a:avLst/>
          </a:prstGeom>
          <a:noFill/>
        </p:spPr>
        <p:txBody>
          <a:bodyPr/>
          <a:lstStyle>
            <a:lvl1pPr marL="0" indent="0" algn="l" defTabSz="914400" rtl="0" eaLnBrk="1" latinLnBrk="0" hangingPunct="1">
              <a:spcBef>
                <a:spcPts val="1200"/>
              </a:spcBef>
              <a:spcAft>
                <a:spcPts val="1200"/>
              </a:spcAft>
              <a:buFont typeface="Arial" pitchFamily="34" charset="0"/>
              <a:buNone/>
              <a:defRPr sz="26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2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Confidence Intervals</a:t>
            </a:r>
          </a:p>
          <a:p>
            <a:r>
              <a:rPr lang="en-US" sz="2000" b="1" dirty="0"/>
              <a:t>Hypothesis Tests</a:t>
            </a:r>
          </a:p>
          <a:p>
            <a:endParaRPr lang="en-US" dirty="0"/>
          </a:p>
          <a:p>
            <a:pPr>
              <a:buFont typeface="Wingdings" pitchFamily="2" charset="2"/>
              <a:buNone/>
            </a:pPr>
            <a:endParaRPr lang="en-US" dirty="0"/>
          </a:p>
          <a:p>
            <a:pPr>
              <a:buFont typeface="Wingdings" pitchFamily="2" charset="2"/>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5526760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006646"/>
                          </a:solidFill>
                        </a:rPr>
                        <a:t>Introduction</a:t>
                      </a:r>
                    </a:p>
                  </a:txBody>
                  <a:tcPr>
                    <a:solidFill>
                      <a:srgbClr val="CEC393"/>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1608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566800"/>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rejecting the Null Hypothesis when it really is true.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9698" name="Object 5"/>
          <p:cNvGraphicFramePr>
            <a:graphicFrameLocks noChangeAspect="1"/>
          </p:cNvGraphicFramePr>
          <p:nvPr>
            <p:extLst/>
          </p:nvPr>
        </p:nvGraphicFramePr>
        <p:xfrm>
          <a:off x="1786467" y="2361636"/>
          <a:ext cx="1089939" cy="770314"/>
        </p:xfrm>
        <a:graphic>
          <a:graphicData uri="http://schemas.openxmlformats.org/presentationml/2006/ole">
            <mc:AlternateContent xmlns:mc="http://schemas.openxmlformats.org/markup-compatibility/2006">
              <mc:Choice xmlns:v="urn:schemas-microsoft-com:vml" Requires="v">
                <p:oleObj spid="_x0000_s9240" name="Equation" r:id="rId4" imgW="152334" imgH="139639" progId="Equation.3">
                  <p:embed/>
                </p:oleObj>
              </mc:Choice>
              <mc:Fallback>
                <p:oleObj name="Equation" r:id="rId4" imgW="152334" imgH="139639" progId="Equation.3">
                  <p:embed/>
                  <p:pic>
                    <p:nvPicPr>
                      <p:cNvPr id="296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67" y="2361636"/>
                        <a:ext cx="1089939" cy="770314"/>
                      </a:xfrm>
                      <a:prstGeom prst="rect">
                        <a:avLst/>
                      </a:prstGeom>
                      <a:noFill/>
                      <a:extLst/>
                    </p:spPr>
                  </p:pic>
                </p:oleObj>
              </mc:Fallback>
            </mc:AlternateContent>
          </a:graphicData>
        </a:graphic>
      </p:graphicFrame>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 Error</a:t>
            </a:r>
          </a:p>
        </p:txBody>
      </p:sp>
      <p:graphicFrame>
        <p:nvGraphicFramePr>
          <p:cNvPr id="7" name="Table 6">
            <a:extLst>
              <a:ext uri="{FF2B5EF4-FFF2-40B4-BE49-F238E27FC236}">
                <a16:creationId xmlns:a16="http://schemas.microsoft.com/office/drawing/2014/main" id="{A0277845-0E00-4200-88CB-72429349BB38}"/>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603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3"/>
          <p:cNvSpPr txBox="1">
            <a:spLocks noChangeArrowheads="1"/>
          </p:cNvSpPr>
          <p:nvPr/>
        </p:nvSpPr>
        <p:spPr bwMode="auto">
          <a:xfrm>
            <a:off x="1153584" y="1994795"/>
            <a:ext cx="55266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Test Statistic: 2.12</a:t>
            </a:r>
          </a:p>
        </p:txBody>
      </p:sp>
      <p:sp>
        <p:nvSpPr>
          <p:cNvPr id="31750"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Critical Value: 1.65 at        = .05</a:t>
            </a:r>
          </a:p>
        </p:txBody>
      </p:sp>
      <p:graphicFrame>
        <p:nvGraphicFramePr>
          <p:cNvPr id="31746" name="Object 6"/>
          <p:cNvGraphicFramePr>
            <a:graphicFrameLocks noChangeAspect="1"/>
          </p:cNvGraphicFramePr>
          <p:nvPr>
            <p:extLst/>
          </p:nvPr>
        </p:nvGraphicFramePr>
        <p:xfrm>
          <a:off x="4812305" y="2765526"/>
          <a:ext cx="901700" cy="636588"/>
        </p:xfrm>
        <a:graphic>
          <a:graphicData uri="http://schemas.openxmlformats.org/presentationml/2006/ole">
            <mc:AlternateContent xmlns:mc="http://schemas.openxmlformats.org/markup-compatibility/2006">
              <mc:Choice xmlns:v="urn:schemas-microsoft-com:vml" Requires="v">
                <p:oleObj spid="_x0000_s10264" name="Equation" r:id="rId4" imgW="152334" imgH="139639" progId="Equation.3">
                  <p:embed/>
                </p:oleObj>
              </mc:Choice>
              <mc:Fallback>
                <p:oleObj name="Equation" r:id="rId4" imgW="152334" imgH="139639" progId="Equation.3">
                  <p:embed/>
                  <p:pic>
                    <p:nvPicPr>
                      <p:cNvPr id="317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305" y="2765526"/>
                        <a:ext cx="9017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mc:AlternateContent xmlns:mc="http://schemas.openxmlformats.org/markup-compatibility/2006" xmlns:p14="http://schemas.microsoft.com/office/powerpoint/2010/main">
        <mc:Choice Requires="p14">
          <p:contentPart p14:bwMode="auto" r:id="rId6">
            <p14:nvContentPartPr>
              <p14:cNvPr id="31833" name="Ink 31832"/>
              <p14:cNvContentPartPr/>
              <p14:nvPr/>
            </p14:nvContentPartPr>
            <p14:xfrm>
              <a:off x="6866849" y="1780889"/>
              <a:ext cx="1444680" cy="1865520"/>
            </p14:xfrm>
          </p:contentPart>
        </mc:Choice>
        <mc:Fallback xmlns="">
          <p:pic>
            <p:nvPicPr>
              <p:cNvPr id="31833" name="Ink 31832"/>
              <p:cNvPicPr/>
              <p:nvPr/>
            </p:nvPicPr>
            <p:blipFill>
              <a:blip r:embed="rId39"/>
              <a:stretch>
                <a:fillRect/>
              </a:stretch>
            </p:blipFill>
            <p:spPr>
              <a:xfrm>
                <a:off x="682049" y="1306409"/>
                <a:ext cx="9402120" cy="4492800"/>
              </a:xfrm>
              <a:prstGeom prst="rect">
                <a:avLst/>
              </a:prstGeom>
            </p:spPr>
          </p:pic>
        </mc:Fallback>
      </mc:AlternateContent>
      <p:graphicFrame>
        <p:nvGraphicFramePr>
          <p:cNvPr id="8" name="Table 7">
            <a:extLst>
              <a:ext uri="{FF2B5EF4-FFF2-40B4-BE49-F238E27FC236}">
                <a16:creationId xmlns:a16="http://schemas.microsoft.com/office/drawing/2014/main" id="{356F43E4-5136-4F49-B6C2-4617DBF6CC3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125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8546353" y="4110303"/>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590449" y="3074729"/>
              <a:ext cx="360" cy="0"/>
            </p14:xfrm>
          </p:contentPart>
        </mc:Choice>
        <mc:Fallback xmlns="">
          <p:pic>
            <p:nvPicPr>
              <p:cNvPr id="3" name="Ink 2"/>
              <p:cNvPicPr/>
              <p:nvPr/>
            </p:nvPicPr>
            <p:blipFill>
              <a:blip r:embed="rId4"/>
              <a:stretch>
                <a:fillRect/>
              </a:stretch>
            </p:blipFill>
            <p:spPr>
              <a:xfrm>
                <a:off x="5659049" y="2922813"/>
                <a:ext cx="2843280" cy="1021671"/>
              </a:xfrm>
              <a:prstGeom prst="rect">
                <a:avLst/>
              </a:prstGeom>
            </p:spPr>
          </p:pic>
        </mc:Fallback>
      </mc:AlternateContent>
      <p:graphicFrame>
        <p:nvGraphicFramePr>
          <p:cNvPr id="9" name="Table 8">
            <a:extLst>
              <a:ext uri="{FF2B5EF4-FFF2-40B4-BE49-F238E27FC236}">
                <a16:creationId xmlns:a16="http://schemas.microsoft.com/office/drawing/2014/main" id="{889E679D-4096-45D7-B12E-12A0E82E72E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2698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3"/>
          <p:cNvSpPr txBox="1">
            <a:spLocks noChangeArrowheads="1"/>
          </p:cNvSpPr>
          <p:nvPr/>
        </p:nvSpPr>
        <p:spPr bwMode="auto">
          <a:xfrm>
            <a:off x="1153584" y="1994795"/>
            <a:ext cx="55266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Test Statistic: 2.12</a:t>
            </a:r>
          </a:p>
        </p:txBody>
      </p:sp>
      <p:sp>
        <p:nvSpPr>
          <p:cNvPr id="31750"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Critical Value: 1.65 at        = .05</a:t>
            </a:r>
          </a:p>
        </p:txBody>
      </p:sp>
      <p:sp>
        <p:nvSpPr>
          <p:cNvPr id="31751" name="Text Box 5"/>
          <p:cNvSpPr txBox="1">
            <a:spLocks noChangeArrowheads="1"/>
          </p:cNvSpPr>
          <p:nvPr/>
        </p:nvSpPr>
        <p:spPr bwMode="auto">
          <a:xfrm>
            <a:off x="4396318" y="4575176"/>
            <a:ext cx="4639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a:latin typeface="Arial" charset="0"/>
              </a:rPr>
              <a:t>“Exceeding the Standard”</a:t>
            </a:r>
          </a:p>
        </p:txBody>
      </p:sp>
      <p:graphicFrame>
        <p:nvGraphicFramePr>
          <p:cNvPr id="31746" name="Object 6"/>
          <p:cNvGraphicFramePr>
            <a:graphicFrameLocks noChangeAspect="1"/>
          </p:cNvGraphicFramePr>
          <p:nvPr/>
        </p:nvGraphicFramePr>
        <p:xfrm>
          <a:off x="4812305" y="2765526"/>
          <a:ext cx="901700" cy="636588"/>
        </p:xfrm>
        <a:graphic>
          <a:graphicData uri="http://schemas.openxmlformats.org/presentationml/2006/ole">
            <mc:AlternateContent xmlns:mc="http://schemas.openxmlformats.org/markup-compatibility/2006">
              <mc:Choice xmlns:v="urn:schemas-microsoft-com:vml" Requires="v">
                <p:oleObj spid="_x0000_s11288" name="Equation" r:id="rId4" imgW="152334" imgH="139639" progId="Equation.3">
                  <p:embed/>
                </p:oleObj>
              </mc:Choice>
              <mc:Fallback>
                <p:oleObj name="Equation" r:id="rId4" imgW="152334" imgH="139639" progId="Equation.3">
                  <p:embed/>
                  <p:pic>
                    <p:nvPicPr>
                      <p:cNvPr id="317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305" y="2765526"/>
                        <a:ext cx="9017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Text Box 7"/>
          <p:cNvSpPr txBox="1">
            <a:spLocks noChangeArrowheads="1"/>
          </p:cNvSpPr>
          <p:nvPr/>
        </p:nvSpPr>
        <p:spPr bwMode="auto">
          <a:xfrm>
            <a:off x="3122085" y="3914776"/>
            <a:ext cx="522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dirty="0">
                <a:latin typeface="Arial" charset="0"/>
              </a:rPr>
              <a:t>Reject H</a:t>
            </a:r>
            <a:r>
              <a:rPr lang="en-US" sz="2800" b="1" baseline="-25000" dirty="0">
                <a:latin typeface="Arial" charset="0"/>
              </a:rPr>
              <a:t>o</a:t>
            </a:r>
            <a:r>
              <a:rPr lang="en-US" sz="2800" b="1" dirty="0">
                <a:latin typeface="Arial" charset="0"/>
              </a:rPr>
              <a:t> when Test &gt; Critical</a:t>
            </a:r>
          </a:p>
        </p:txBody>
      </p:sp>
      <p:sp>
        <p:nvSpPr>
          <p:cNvPr id="31755" name="Text Box 11"/>
          <p:cNvSpPr txBox="1">
            <a:spLocks noChangeArrowheads="1"/>
          </p:cNvSpPr>
          <p:nvPr/>
        </p:nvSpPr>
        <p:spPr bwMode="auto">
          <a:xfrm>
            <a:off x="6644409" y="2120539"/>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1"/>
                </a:solidFill>
              </a:rPr>
              <a:t>Have</a:t>
            </a:r>
          </a:p>
        </p:txBody>
      </p:sp>
      <p:sp>
        <p:nvSpPr>
          <p:cNvPr id="31756" name="Text Box 12"/>
          <p:cNvSpPr txBox="1">
            <a:spLocks noChangeArrowheads="1"/>
          </p:cNvSpPr>
          <p:nvPr/>
        </p:nvSpPr>
        <p:spPr bwMode="auto">
          <a:xfrm>
            <a:off x="6631585" y="2930323"/>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1"/>
                </a:solidFill>
              </a:rPr>
              <a:t>Need</a:t>
            </a:r>
          </a:p>
        </p:txBody>
      </p:sp>
      <p:sp>
        <p:nvSpPr>
          <p:cNvPr id="31757" name="Text Box 5"/>
          <p:cNvSpPr txBox="1">
            <a:spLocks noChangeArrowheads="1"/>
          </p:cNvSpPr>
          <p:nvPr/>
        </p:nvSpPr>
        <p:spPr bwMode="auto">
          <a:xfrm>
            <a:off x="4565651" y="5305426"/>
            <a:ext cx="44406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u="sng">
                <a:latin typeface="Arial" charset="0"/>
              </a:rPr>
              <a:t>Have</a:t>
            </a:r>
            <a:r>
              <a:rPr lang="en-US" sz="2800" b="1">
                <a:latin typeface="Arial" charset="0"/>
              </a:rPr>
              <a:t> more than we </a:t>
            </a:r>
            <a:r>
              <a:rPr lang="en-US" sz="2800" b="1" u="sng">
                <a:latin typeface="Arial" charset="0"/>
              </a:rPr>
              <a:t>Need</a:t>
            </a:r>
          </a:p>
        </p:txBody>
      </p:sp>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mc:AlternateContent xmlns:mc="http://schemas.openxmlformats.org/markup-compatibility/2006" xmlns:p14="http://schemas.microsoft.com/office/powerpoint/2010/main">
        <mc:Choice Requires="p14">
          <p:contentPart p14:bwMode="auto" r:id="rId6">
            <p14:nvContentPartPr>
              <p14:cNvPr id="31834" name="Ink 31833"/>
              <p14:cNvContentPartPr/>
              <p14:nvPr/>
            </p14:nvContentPartPr>
            <p14:xfrm>
              <a:off x="9646409" y="4192889"/>
              <a:ext cx="19080" cy="11880"/>
            </p14:xfrm>
          </p:contentPart>
        </mc:Choice>
        <mc:Fallback xmlns="">
          <p:pic>
            <p:nvPicPr>
              <p:cNvPr id="31834" name="Ink 31833"/>
              <p:cNvPicPr/>
              <p:nvPr/>
            </p:nvPicPr>
            <p:blipFill>
              <a:blip r:embed="rId19"/>
              <a:stretch>
                <a:fillRect/>
              </a:stretch>
            </p:blipFill>
            <p:spPr>
              <a:xfrm>
                <a:off x="6234330" y="1576050"/>
                <a:ext cx="5674319" cy="4034158"/>
              </a:xfrm>
              <a:prstGeom prst="rect">
                <a:avLst/>
              </a:prstGeom>
            </p:spPr>
          </p:pic>
        </mc:Fallback>
      </mc:AlternateContent>
      <p:graphicFrame>
        <p:nvGraphicFramePr>
          <p:cNvPr id="13" name="Table 12">
            <a:extLst>
              <a:ext uri="{FF2B5EF4-FFF2-40B4-BE49-F238E27FC236}">
                <a16:creationId xmlns:a16="http://schemas.microsoft.com/office/drawing/2014/main" id="{0FB41084-71F8-46A6-9791-698BEA51257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676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0" name="Object 4"/>
          <p:cNvGraphicFramePr>
            <a:graphicFrameLocks noChangeAspect="1"/>
          </p:cNvGraphicFramePr>
          <p:nvPr/>
        </p:nvGraphicFramePr>
        <p:xfrm>
          <a:off x="831851" y="1580609"/>
          <a:ext cx="4546600" cy="1030829"/>
        </p:xfrm>
        <a:graphic>
          <a:graphicData uri="http://schemas.openxmlformats.org/presentationml/2006/ole">
            <mc:AlternateContent xmlns:mc="http://schemas.openxmlformats.org/markup-compatibility/2006">
              <mc:Choice xmlns:v="urn:schemas-microsoft-com:vml" Requires="v">
                <p:oleObj spid="_x0000_s12334" name="Equation" r:id="rId4" imgW="952087" imgH="228501" progId="Equation.3">
                  <p:embed/>
                </p:oleObj>
              </mc:Choice>
              <mc:Fallback>
                <p:oleObj name="Equation" r:id="rId4" imgW="952087" imgH="228501" progId="Equation.3">
                  <p:embed/>
                  <p:pic>
                    <p:nvPicPr>
                      <p:cNvPr id="276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1" y="1580609"/>
                        <a:ext cx="4546600" cy="1030829"/>
                      </a:xfrm>
                      <a:prstGeom prst="rect">
                        <a:avLst/>
                      </a:prstGeom>
                      <a:noFill/>
                      <a:extLst/>
                    </p:spPr>
                  </p:pic>
                </p:oleObj>
              </mc:Fallback>
            </mc:AlternateContent>
          </a:graphicData>
        </a:graphic>
      </p:graphicFrame>
      <p:sp>
        <p:nvSpPr>
          <p:cNvPr id="27655"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1" name="Object 6"/>
          <p:cNvGraphicFramePr>
            <a:graphicFrameLocks noChangeAspect="1"/>
          </p:cNvGraphicFramePr>
          <p:nvPr/>
        </p:nvGraphicFramePr>
        <p:xfrm>
          <a:off x="892175" y="3432175"/>
          <a:ext cx="4352925" cy="925513"/>
        </p:xfrm>
        <a:graphic>
          <a:graphicData uri="http://schemas.openxmlformats.org/presentationml/2006/ole">
            <mc:AlternateContent xmlns:mc="http://schemas.openxmlformats.org/markup-compatibility/2006">
              <mc:Choice xmlns:v="urn:schemas-microsoft-com:vml" Requires="v">
                <p:oleObj spid="_x0000_s12335" name="Equation" r:id="rId6" imgW="901440" imgH="203040" progId="Equation.3">
                  <p:embed/>
                </p:oleObj>
              </mc:Choice>
              <mc:Fallback>
                <p:oleObj name="Equation" r:id="rId6" imgW="901440" imgH="203040" progId="Equation.3">
                  <p:embed/>
                  <p:pic>
                    <p:nvPicPr>
                      <p:cNvPr id="27651" name="Object 6"/>
                      <p:cNvPicPr>
                        <a:picLocks noChangeAspect="1" noChangeArrowheads="1"/>
                      </p:cNvPicPr>
                      <p:nvPr/>
                    </p:nvPicPr>
                    <p:blipFill>
                      <a:blip r:embed="rId7"/>
                      <a:srcRect/>
                      <a:stretch>
                        <a:fillRect/>
                      </a:stretch>
                    </p:blipFill>
                    <p:spPr bwMode="auto">
                      <a:xfrm>
                        <a:off x="892175" y="3432175"/>
                        <a:ext cx="4352925" cy="925513"/>
                      </a:xfrm>
                      <a:prstGeom prst="rect">
                        <a:avLst/>
                      </a:prstGeom>
                      <a:noFill/>
                      <a:extLst/>
                    </p:spPr>
                  </p:pic>
                </p:oleObj>
              </mc:Fallback>
            </mc:AlternateContent>
          </a:graphicData>
        </a:graphic>
      </p:graphicFrame>
      <p:sp>
        <p:nvSpPr>
          <p:cNvPr id="27656"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27657"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Sewer Pipe Hypotheses</a:t>
            </a:r>
          </a:p>
        </p:txBody>
      </p:sp>
      <p:graphicFrame>
        <p:nvGraphicFramePr>
          <p:cNvPr id="12" name="Table 11">
            <a:extLst>
              <a:ext uri="{FF2B5EF4-FFF2-40B4-BE49-F238E27FC236}">
                <a16:creationId xmlns:a16="http://schemas.microsoft.com/office/drawing/2014/main" id="{4807C4E5-4889-4EE4-B283-E95DC3BD6D07}"/>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9794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931333" y="2093913"/>
            <a:ext cx="105240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a:latin typeface="Arial" charset="0"/>
              </a:rPr>
              <a:t>Reject  the Null Hypothesis at       = .05 and conclude the manufacturer’s pipe exceeds the 2400 pound standard.</a:t>
            </a:r>
          </a:p>
        </p:txBody>
      </p:sp>
      <p:graphicFrame>
        <p:nvGraphicFramePr>
          <p:cNvPr id="32770" name="Object 4"/>
          <p:cNvGraphicFramePr>
            <a:graphicFrameLocks noChangeAspect="1"/>
          </p:cNvGraphicFramePr>
          <p:nvPr>
            <p:extLst/>
          </p:nvPr>
        </p:nvGraphicFramePr>
        <p:xfrm>
          <a:off x="6749926" y="2027052"/>
          <a:ext cx="901700" cy="636587"/>
        </p:xfrm>
        <a:graphic>
          <a:graphicData uri="http://schemas.openxmlformats.org/presentationml/2006/ole">
            <mc:AlternateContent xmlns:mc="http://schemas.openxmlformats.org/markup-compatibility/2006">
              <mc:Choice xmlns:v="urn:schemas-microsoft-com:vml" Requires="v">
                <p:oleObj spid="_x0000_s13336" name="Equation" r:id="rId4" imgW="152334" imgH="139639" progId="Equation.3">
                  <p:embed/>
                </p:oleObj>
              </mc:Choice>
              <mc:Fallback>
                <p:oleObj name="Equation" r:id="rId4" imgW="152334" imgH="139639" progId="Equation.3">
                  <p:embed/>
                  <p:pic>
                    <p:nvPicPr>
                      <p:cNvPr id="327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926" y="2027052"/>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 of Test</a:t>
            </a:r>
          </a:p>
        </p:txBody>
      </p:sp>
      <p:graphicFrame>
        <p:nvGraphicFramePr>
          <p:cNvPr id="6" name="Table 5">
            <a:extLst>
              <a:ext uri="{FF2B5EF4-FFF2-40B4-BE49-F238E27FC236}">
                <a16:creationId xmlns:a16="http://schemas.microsoft.com/office/drawing/2014/main" id="{9D58D8EB-D06B-4CD5-BB71-9E6643BD7B7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7163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3"/>
          <p:cNvSpPr txBox="1">
            <a:spLocks noChangeArrowheads="1"/>
          </p:cNvSpPr>
          <p:nvPr/>
        </p:nvSpPr>
        <p:spPr bwMode="auto">
          <a:xfrm>
            <a:off x="1153585" y="1803401"/>
            <a:ext cx="75713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Calculated Value: 2.12</a:t>
            </a:r>
          </a:p>
        </p:txBody>
      </p:sp>
      <p:sp>
        <p:nvSpPr>
          <p:cNvPr id="33798" name="Text Box 4"/>
          <p:cNvSpPr txBox="1">
            <a:spLocks noChangeArrowheads="1"/>
          </p:cNvSpPr>
          <p:nvPr/>
        </p:nvSpPr>
        <p:spPr bwMode="auto">
          <a:xfrm>
            <a:off x="1100667" y="2825751"/>
            <a:ext cx="93662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Critical Value: 2.33  at         = .01</a:t>
            </a:r>
          </a:p>
        </p:txBody>
      </p:sp>
      <p:graphicFrame>
        <p:nvGraphicFramePr>
          <p:cNvPr id="33794" name="Object 5"/>
          <p:cNvGraphicFramePr>
            <a:graphicFrameLocks noChangeAspect="1"/>
          </p:cNvGraphicFramePr>
          <p:nvPr>
            <p:extLst/>
          </p:nvPr>
        </p:nvGraphicFramePr>
        <p:xfrm>
          <a:off x="5040778" y="2820307"/>
          <a:ext cx="743014" cy="524557"/>
        </p:xfrm>
        <a:graphic>
          <a:graphicData uri="http://schemas.openxmlformats.org/presentationml/2006/ole">
            <mc:AlternateContent xmlns:mc="http://schemas.openxmlformats.org/markup-compatibility/2006">
              <mc:Choice xmlns:v="urn:schemas-microsoft-com:vml" Requires="v">
                <p:oleObj spid="_x0000_s14360" name="Equation" r:id="rId4" imgW="152334" imgH="139639" progId="Equation.3">
                  <p:embed/>
                </p:oleObj>
              </mc:Choice>
              <mc:Fallback>
                <p:oleObj name="Equation" r:id="rId4" imgW="152334" imgH="139639" progId="Equation.3">
                  <p:embed/>
                  <p:pic>
                    <p:nvPicPr>
                      <p:cNvPr id="3379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778" y="2820307"/>
                        <a:ext cx="743014" cy="524557"/>
                      </a:xfrm>
                      <a:prstGeom prst="rect">
                        <a:avLst/>
                      </a:prstGeom>
                      <a:noFill/>
                      <a:extLst/>
                    </p:spPr>
                  </p:pic>
                </p:oleObj>
              </mc:Fallback>
            </mc:AlternateContent>
          </a:graphicData>
        </a:graphic>
      </p:graphicFrame>
      <p:sp>
        <p:nvSpPr>
          <p:cNvPr id="33801" name="Text Box 9"/>
          <p:cNvSpPr txBox="1">
            <a:spLocks noChangeArrowheads="1"/>
          </p:cNvSpPr>
          <p:nvPr/>
        </p:nvSpPr>
        <p:spPr bwMode="auto">
          <a:xfrm>
            <a:off x="7002183" y="1878291"/>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Have</a:t>
            </a:r>
          </a:p>
        </p:txBody>
      </p:sp>
      <p:sp>
        <p:nvSpPr>
          <p:cNvPr id="33802" name="Text Box 10"/>
          <p:cNvSpPr txBox="1">
            <a:spLocks noChangeArrowheads="1"/>
          </p:cNvSpPr>
          <p:nvPr/>
        </p:nvSpPr>
        <p:spPr bwMode="auto">
          <a:xfrm>
            <a:off x="7002183" y="2825751"/>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Need</a:t>
            </a:r>
          </a:p>
        </p:txBody>
      </p:sp>
      <p:sp>
        <p:nvSpPr>
          <p:cNvPr id="8"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A Higher Standard</a:t>
            </a:r>
          </a:p>
        </p:txBody>
      </p:sp>
      <p:graphicFrame>
        <p:nvGraphicFramePr>
          <p:cNvPr id="9" name="Table 8">
            <a:extLst>
              <a:ext uri="{FF2B5EF4-FFF2-40B4-BE49-F238E27FC236}">
                <a16:creationId xmlns:a16="http://schemas.microsoft.com/office/drawing/2014/main" id="{2B407099-B332-4BAE-936F-4FBFB41267D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7637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693770" y="2117725"/>
            <a:ext cx="1052406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dirty="0">
                <a:latin typeface="Arial" charset="0"/>
              </a:rPr>
              <a:t>Fail to reject the Null Hypothesis </a:t>
            </a:r>
          </a:p>
          <a:p>
            <a:pPr>
              <a:spcBef>
                <a:spcPct val="50000"/>
              </a:spcBef>
            </a:pPr>
            <a:r>
              <a:rPr lang="en-US" sz="3200" b="1" dirty="0">
                <a:latin typeface="Arial" charset="0"/>
              </a:rPr>
              <a:t>at       = .01. Not enough evidence to conclude the manufacturer’s pipe exceeds the specified standard.</a:t>
            </a:r>
          </a:p>
        </p:txBody>
      </p:sp>
      <p:graphicFrame>
        <p:nvGraphicFramePr>
          <p:cNvPr id="34818" name="Object 4"/>
          <p:cNvGraphicFramePr>
            <a:graphicFrameLocks noChangeAspect="1"/>
          </p:cNvGraphicFramePr>
          <p:nvPr>
            <p:extLst/>
          </p:nvPr>
        </p:nvGraphicFramePr>
        <p:xfrm>
          <a:off x="1182596" y="2838918"/>
          <a:ext cx="901700" cy="636587"/>
        </p:xfrm>
        <a:graphic>
          <a:graphicData uri="http://schemas.openxmlformats.org/presentationml/2006/ole">
            <mc:AlternateContent xmlns:mc="http://schemas.openxmlformats.org/markup-compatibility/2006">
              <mc:Choice xmlns:v="urn:schemas-microsoft-com:vml" Requires="v">
                <p:oleObj spid="_x0000_s15384" name="Equation" r:id="rId4" imgW="152334" imgH="139639" progId="Equation.3">
                  <p:embed/>
                </p:oleObj>
              </mc:Choice>
              <mc:Fallback>
                <p:oleObj name="Equation" r:id="rId4" imgW="152334" imgH="139639" progId="Equation.3">
                  <p:embed/>
                  <p:pic>
                    <p:nvPicPr>
                      <p:cNvPr id="348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596" y="2838918"/>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a:t>
            </a:r>
          </a:p>
        </p:txBody>
      </p:sp>
      <p:graphicFrame>
        <p:nvGraphicFramePr>
          <p:cNvPr id="7" name="Table 6">
            <a:extLst>
              <a:ext uri="{FF2B5EF4-FFF2-40B4-BE49-F238E27FC236}">
                <a16:creationId xmlns:a16="http://schemas.microsoft.com/office/drawing/2014/main" id="{B68903E2-37F1-4898-82D5-5A14B27BFE7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5765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Rejecting the Null Hypothesis when it really is true.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 Error</a:t>
            </a:r>
          </a:p>
        </p:txBody>
      </p:sp>
      <p:graphicFrame>
        <p:nvGraphicFramePr>
          <p:cNvPr id="7" name="Table 6">
            <a:extLst>
              <a:ext uri="{FF2B5EF4-FFF2-40B4-BE49-F238E27FC236}">
                <a16:creationId xmlns:a16="http://schemas.microsoft.com/office/drawing/2014/main" id="{4566143F-E383-4533-A7E0-9EF9F7657965}"/>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3507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170889"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Failing to reject the Null Hypothesis when it really is false.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II Error</a:t>
            </a:r>
          </a:p>
        </p:txBody>
      </p:sp>
      <p:graphicFrame>
        <p:nvGraphicFramePr>
          <p:cNvPr id="7" name="Table 6">
            <a:extLst>
              <a:ext uri="{FF2B5EF4-FFF2-40B4-BE49-F238E27FC236}">
                <a16:creationId xmlns:a16="http://schemas.microsoft.com/office/drawing/2014/main" id="{D6745BDA-E930-4B7E-AA8C-6D945B84D286}"/>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88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332164"/>
            <a:ext cx="10363200" cy="1828800"/>
          </a:xfrm>
        </p:spPr>
        <p:txBody>
          <a:bodyPr/>
          <a:lstStyle/>
          <a:p>
            <a:br>
              <a:rPr lang="en-US" dirty="0"/>
            </a:br>
            <a:r>
              <a:rPr lang="en-US" dirty="0"/>
              <a:t>Confidence Intervals</a:t>
            </a:r>
            <a:br>
              <a:rPr lang="en-US" dirty="0"/>
            </a:br>
            <a:r>
              <a:rPr lang="en-US" dirty="0"/>
              <a:t>The Fishing Net of Statistics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2045227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566800"/>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rejecting the Null Hypothesis when it really is true.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9698" name="Object 5"/>
          <p:cNvGraphicFramePr>
            <a:graphicFrameLocks noChangeAspect="1"/>
          </p:cNvGraphicFramePr>
          <p:nvPr/>
        </p:nvGraphicFramePr>
        <p:xfrm>
          <a:off x="1786467" y="2361636"/>
          <a:ext cx="1089939" cy="770314"/>
        </p:xfrm>
        <a:graphic>
          <a:graphicData uri="http://schemas.openxmlformats.org/presentationml/2006/ole">
            <mc:AlternateContent xmlns:mc="http://schemas.openxmlformats.org/markup-compatibility/2006">
              <mc:Choice xmlns:v="urn:schemas-microsoft-com:vml" Requires="v">
                <p:oleObj spid="_x0000_s16408" name="Equation" r:id="rId4" imgW="152334" imgH="139639" progId="Equation.3">
                  <p:embed/>
                </p:oleObj>
              </mc:Choice>
              <mc:Fallback>
                <p:oleObj name="Equation" r:id="rId4" imgW="152334" imgH="139639" progId="Equation.3">
                  <p:embed/>
                  <p:pic>
                    <p:nvPicPr>
                      <p:cNvPr id="296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67" y="2361636"/>
                        <a:ext cx="1089939" cy="770314"/>
                      </a:xfrm>
                      <a:prstGeom prst="rect">
                        <a:avLst/>
                      </a:prstGeom>
                      <a:noFill/>
                      <a:extLst/>
                    </p:spPr>
                  </p:pic>
                </p:oleObj>
              </mc:Fallback>
            </mc:AlternateContent>
          </a:graphicData>
        </a:graphic>
      </p:graphicFrame>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 Error</a:t>
            </a:r>
          </a:p>
        </p:txBody>
      </p:sp>
      <p:graphicFrame>
        <p:nvGraphicFramePr>
          <p:cNvPr id="7" name="Table 6">
            <a:extLst>
              <a:ext uri="{FF2B5EF4-FFF2-40B4-BE49-F238E27FC236}">
                <a16:creationId xmlns:a16="http://schemas.microsoft.com/office/drawing/2014/main" id="{4FBF18D0-3B3E-4163-BB42-CC6EAB34C76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0491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280443" y="1608012"/>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failing to reject the Null Hypothesis when it really is false.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II Error</a:t>
            </a:r>
          </a:p>
        </p:txBody>
      </p:sp>
      <p:graphicFrame>
        <p:nvGraphicFramePr>
          <p:cNvPr id="7" name="Object 6"/>
          <p:cNvGraphicFramePr>
            <a:graphicFrameLocks noChangeAspect="1"/>
          </p:cNvGraphicFramePr>
          <p:nvPr>
            <p:extLst>
              <p:ext uri="{D42A27DB-BD31-4B8C-83A1-F6EECF244321}">
                <p14:modId xmlns:p14="http://schemas.microsoft.com/office/powerpoint/2010/main" val="301182110"/>
              </p:ext>
            </p:extLst>
          </p:nvPr>
        </p:nvGraphicFramePr>
        <p:xfrm>
          <a:off x="1513324" y="1340529"/>
          <a:ext cx="748304" cy="809820"/>
        </p:xfrm>
        <a:graphic>
          <a:graphicData uri="http://schemas.openxmlformats.org/presentationml/2006/ole">
            <mc:AlternateContent xmlns:mc="http://schemas.openxmlformats.org/markup-compatibility/2006">
              <mc:Choice xmlns:v="urn:schemas-microsoft-com:vml" Requires="v">
                <p:oleObj spid="_x0000_s17433" name="Equation" r:id="rId4" imgW="164957" imgH="203024" progId="Equation.3">
                  <p:embed/>
                </p:oleObj>
              </mc:Choice>
              <mc:Fallback>
                <p:oleObj name="Equation" r:id="rId4" imgW="164957" imgH="203024"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324" y="1340529"/>
                        <a:ext cx="748304" cy="809820"/>
                      </a:xfrm>
                      <a:prstGeom prst="rect">
                        <a:avLst/>
                      </a:prstGeom>
                      <a:noFill/>
                      <a:extLst/>
                    </p:spPr>
                  </p:pic>
                </p:oleObj>
              </mc:Fallback>
            </mc:AlternateContent>
          </a:graphicData>
        </a:graphic>
      </p:graphicFrame>
      <p:sp>
        <p:nvSpPr>
          <p:cNvPr id="9" name="Rectangle 7"/>
          <p:cNvSpPr>
            <a:spLocks noChangeArrowheads="1"/>
          </p:cNvSpPr>
          <p:nvPr/>
        </p:nvSpPr>
        <p:spPr bwMode="auto">
          <a:xfrm>
            <a:off x="1386160" y="2848414"/>
            <a:ext cx="942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400" b="1" dirty="0">
                <a:latin typeface="Arial" charset="0"/>
              </a:rPr>
              <a:t>More difficult to determine Type II Error.  Most people focus on Type I because they can control (even specify) that.  Need to make certain courageous assumptions to estimate the risk of Type II error.</a:t>
            </a:r>
          </a:p>
        </p:txBody>
      </p:sp>
      <p:graphicFrame>
        <p:nvGraphicFramePr>
          <p:cNvPr id="10" name="Table 9">
            <a:extLst>
              <a:ext uri="{FF2B5EF4-FFF2-40B4-BE49-F238E27FC236}">
                <a16:creationId xmlns:a16="http://schemas.microsoft.com/office/drawing/2014/main" id="{9124B138-71E3-415A-8FD2-815F45E861D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9725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3"/>
          <p:cNvSpPr txBox="1">
            <a:spLocks noChangeArrowheads="1"/>
          </p:cNvSpPr>
          <p:nvPr/>
        </p:nvSpPr>
        <p:spPr bwMode="auto">
          <a:xfrm>
            <a:off x="770467" y="1631951"/>
            <a:ext cx="1081193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a:latin typeface="Arial" charset="0"/>
              </a:rPr>
              <a:t>Suppose building specifications in a certain city require that the average breaking strength of residential sewer pipe </a:t>
            </a:r>
            <a:r>
              <a:rPr lang="en-US" sz="2500" b="1">
                <a:solidFill>
                  <a:srgbClr val="FF0000"/>
                </a:solidFill>
                <a:latin typeface="Arial" charset="0"/>
              </a:rPr>
              <a:t>be 2,400 pounds</a:t>
            </a:r>
            <a:r>
              <a:rPr lang="en-US" sz="2500" b="1">
                <a:latin typeface="Arial" charset="0"/>
              </a:rPr>
              <a:t> per foot length.  Each manufacturer who wants to sell pipe in this city must demonstrate that its product meets the specification.  For one manufacturer we take a sample of 50 sections of sewer pipe and apply pressure to each section until it breaks.  The mean breaking point for the 50 sections is 2,460 pounds and the sample standard deviation is 200 pounds.</a:t>
            </a:r>
          </a:p>
        </p:txBody>
      </p:sp>
      <p:sp>
        <p:nvSpPr>
          <p:cNvPr id="4"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What If the Pipe Question Changed?</a:t>
            </a:r>
          </a:p>
        </p:txBody>
      </p:sp>
      <p:graphicFrame>
        <p:nvGraphicFramePr>
          <p:cNvPr id="5" name="Table 4">
            <a:extLst>
              <a:ext uri="{FF2B5EF4-FFF2-40B4-BE49-F238E27FC236}">
                <a16:creationId xmlns:a16="http://schemas.microsoft.com/office/drawing/2014/main" id="{B16CFAC2-C869-4494-B5B7-CF7929892D39}"/>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0034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6866" name="Object 4"/>
          <p:cNvGraphicFramePr>
            <a:graphicFrameLocks noChangeAspect="1"/>
          </p:cNvGraphicFramePr>
          <p:nvPr>
            <p:extLst/>
          </p:nvPr>
        </p:nvGraphicFramePr>
        <p:xfrm>
          <a:off x="893234" y="1792287"/>
          <a:ext cx="4423833" cy="908579"/>
        </p:xfrm>
        <a:graphic>
          <a:graphicData uri="http://schemas.openxmlformats.org/presentationml/2006/ole">
            <mc:AlternateContent xmlns:mc="http://schemas.openxmlformats.org/markup-compatibility/2006">
              <mc:Choice xmlns:v="urn:schemas-microsoft-com:vml" Requires="v">
                <p:oleObj spid="_x0000_s18478" name="Equation" r:id="rId4" imgW="927000" imgH="228600" progId="Equation.3">
                  <p:embed/>
                </p:oleObj>
              </mc:Choice>
              <mc:Fallback>
                <p:oleObj name="Equation" r:id="rId4" imgW="927000" imgH="228600" progId="Equation.3">
                  <p:embed/>
                  <p:pic>
                    <p:nvPicPr>
                      <p:cNvPr id="368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234" y="1792287"/>
                        <a:ext cx="4423833" cy="908579"/>
                      </a:xfrm>
                      <a:prstGeom prst="rect">
                        <a:avLst/>
                      </a:prstGeom>
                      <a:noFill/>
                      <a:extLst/>
                    </p:spPr>
                  </p:pic>
                </p:oleObj>
              </mc:Fallback>
            </mc:AlternateContent>
          </a:graphicData>
        </a:graphic>
      </p:graphicFrame>
      <p:sp>
        <p:nvSpPr>
          <p:cNvPr id="36871"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6867" name="Object 6"/>
          <p:cNvGraphicFramePr>
            <a:graphicFrameLocks noChangeAspect="1"/>
          </p:cNvGraphicFramePr>
          <p:nvPr>
            <p:extLst/>
          </p:nvPr>
        </p:nvGraphicFramePr>
        <p:xfrm>
          <a:off x="831852" y="3375025"/>
          <a:ext cx="4474633" cy="917575"/>
        </p:xfrm>
        <a:graphic>
          <a:graphicData uri="http://schemas.openxmlformats.org/presentationml/2006/ole">
            <mc:AlternateContent xmlns:mc="http://schemas.openxmlformats.org/markup-compatibility/2006">
              <mc:Choice xmlns:v="urn:schemas-microsoft-com:vml" Requires="v">
                <p:oleObj spid="_x0000_s18479" name="Equation" r:id="rId6" imgW="927000" imgH="228600" progId="Equation.3">
                  <p:embed/>
                </p:oleObj>
              </mc:Choice>
              <mc:Fallback>
                <p:oleObj name="Equation" r:id="rId6" imgW="927000" imgH="228600" progId="Equation.3">
                  <p:embed/>
                  <p:pic>
                    <p:nvPicPr>
                      <p:cNvPr id="3686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2" y="3375025"/>
                        <a:ext cx="4474633" cy="917575"/>
                      </a:xfrm>
                      <a:prstGeom prst="rect">
                        <a:avLst/>
                      </a:prstGeom>
                      <a:noFill/>
                      <a:extLst/>
                    </p:spPr>
                  </p:pic>
                </p:oleObj>
              </mc:Fallback>
            </mc:AlternateContent>
          </a:graphicData>
        </a:graphic>
      </p:graphicFrame>
      <p:sp>
        <p:nvSpPr>
          <p:cNvPr id="36874" name="Text Box 9"/>
          <p:cNvSpPr txBox="1">
            <a:spLocks noChangeArrowheads="1"/>
          </p:cNvSpPr>
          <p:nvPr/>
        </p:nvSpPr>
        <p:spPr bwMode="auto">
          <a:xfrm>
            <a:off x="6000751" y="4884738"/>
            <a:ext cx="5391149"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400" b="1">
                <a:solidFill>
                  <a:schemeClr val="bg1"/>
                </a:solidFill>
                <a:latin typeface="Arial" charset="0"/>
              </a:rPr>
              <a:t>This is a Two-Tailed Test</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New Alternate Hypothesis</a:t>
            </a:r>
          </a:p>
        </p:txBody>
      </p:sp>
      <p:sp>
        <p:nvSpPr>
          <p:cNvPr id="11"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12"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graphicFrame>
        <p:nvGraphicFramePr>
          <p:cNvPr id="13" name="Table 12">
            <a:extLst>
              <a:ext uri="{FF2B5EF4-FFF2-40B4-BE49-F238E27FC236}">
                <a16:creationId xmlns:a16="http://schemas.microsoft.com/office/drawing/2014/main" id="{9B0B6559-F99D-4A55-AE63-CE0D56BFAC29}"/>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686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Pipe Welding and Jointing Services"/>
          <p:cNvPicPr>
            <a:picLocks noChangeAspect="1" noChangeArrowheads="1"/>
          </p:cNvPicPr>
          <p:nvPr/>
        </p:nvPicPr>
        <p:blipFill rotWithShape="1">
          <a:blip r:embed="rId2">
            <a:extLst>
              <a:ext uri="{28A0092B-C50C-407E-A947-70E740481C1C}">
                <a14:useLocalDpi xmlns:a14="http://schemas.microsoft.com/office/drawing/2010/main" val="0"/>
              </a:ext>
            </a:extLst>
          </a:blip>
          <a:srcRect t="23934" b="25648"/>
          <a:stretch/>
        </p:blipFill>
        <p:spPr bwMode="auto">
          <a:xfrm>
            <a:off x="2886899" y="1698171"/>
            <a:ext cx="5817713" cy="29332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C561611-D936-499E-B4C8-2FEBD924DB6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095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rjmcompany.com/pipe-fusion-machines/HDPE-pipe-elbow-fu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635" y="1800350"/>
            <a:ext cx="7934325" cy="3400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CAC8EBF-D181-4AEA-824C-01AD32D5EC4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718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3"/>
          <p:cNvSpPr txBox="1">
            <a:spLocks noChangeArrowheads="1"/>
          </p:cNvSpPr>
          <p:nvPr/>
        </p:nvSpPr>
        <p:spPr bwMode="auto">
          <a:xfrm>
            <a:off x="1153585" y="2088837"/>
            <a:ext cx="75713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Calculated Value: 2.12</a:t>
            </a:r>
          </a:p>
        </p:txBody>
      </p:sp>
      <p:sp>
        <p:nvSpPr>
          <p:cNvPr id="37894"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Critical Value: 1.96 at        = .05</a:t>
            </a:r>
          </a:p>
        </p:txBody>
      </p:sp>
      <p:sp>
        <p:nvSpPr>
          <p:cNvPr id="37895" name="Text Box 5"/>
          <p:cNvSpPr txBox="1">
            <a:spLocks noChangeArrowheads="1"/>
          </p:cNvSpPr>
          <p:nvPr/>
        </p:nvSpPr>
        <p:spPr bwMode="auto">
          <a:xfrm>
            <a:off x="3215218" y="3986213"/>
            <a:ext cx="522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dirty="0">
                <a:latin typeface="Arial" charset="0"/>
              </a:rPr>
              <a:t>Reject H</a:t>
            </a:r>
            <a:r>
              <a:rPr lang="en-US" sz="2800" b="1" baseline="-25000" dirty="0">
                <a:latin typeface="Arial" charset="0"/>
              </a:rPr>
              <a:t>o</a:t>
            </a:r>
            <a:r>
              <a:rPr lang="en-US" sz="2800" b="1" dirty="0">
                <a:latin typeface="Arial" charset="0"/>
              </a:rPr>
              <a:t> when Test &gt; Critical</a:t>
            </a:r>
          </a:p>
        </p:txBody>
      </p:sp>
      <p:graphicFrame>
        <p:nvGraphicFramePr>
          <p:cNvPr id="37890" name="Object 6"/>
          <p:cNvGraphicFramePr>
            <a:graphicFrameLocks noChangeAspect="1"/>
          </p:cNvGraphicFramePr>
          <p:nvPr>
            <p:extLst/>
          </p:nvPr>
        </p:nvGraphicFramePr>
        <p:xfrm>
          <a:off x="4802525" y="2767014"/>
          <a:ext cx="818500" cy="577850"/>
        </p:xfrm>
        <a:graphic>
          <a:graphicData uri="http://schemas.openxmlformats.org/presentationml/2006/ole">
            <mc:AlternateContent xmlns:mc="http://schemas.openxmlformats.org/markup-compatibility/2006">
              <mc:Choice xmlns:v="urn:schemas-microsoft-com:vml" Requires="v">
                <p:oleObj spid="_x0000_s19480" name="Equation" r:id="rId4" imgW="152334" imgH="139639" progId="Equation.3">
                  <p:embed/>
                </p:oleObj>
              </mc:Choice>
              <mc:Fallback>
                <p:oleObj name="Equation" r:id="rId4" imgW="152334" imgH="139639" progId="Equation.3">
                  <p:embed/>
                  <p:pic>
                    <p:nvPicPr>
                      <p:cNvPr id="378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525" y="2767014"/>
                        <a:ext cx="818500" cy="577850"/>
                      </a:xfrm>
                      <a:prstGeom prst="rect">
                        <a:avLst/>
                      </a:prstGeom>
                      <a:noFill/>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302465" y="612124"/>
              <a:ext cx="21360" cy="24840"/>
            </p14:xfrm>
          </p:contentPart>
        </mc:Choice>
        <mc:Fallback xmlns="">
          <p:pic>
            <p:nvPicPr>
              <p:cNvPr id="2" name="Ink 1"/>
              <p:cNvPicPr/>
              <p:nvPr/>
            </p:nvPicPr>
            <p:blipFill>
              <a:blip r:embed="rId7"/>
              <a:stretch>
                <a:fillRect/>
              </a:stretch>
            </p:blipFill>
            <p:spPr>
              <a:xfrm>
                <a:off x="5288708" y="604564"/>
                <a:ext cx="40548" cy="46440"/>
              </a:xfrm>
              <a:prstGeom prst="rect">
                <a:avLst/>
              </a:prstGeom>
            </p:spPr>
          </p:pic>
        </mc:Fallback>
      </mc:AlternateContent>
      <p:sp>
        <p:nvSpPr>
          <p:cNvPr id="8"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p:graphicFrame>
        <p:nvGraphicFramePr>
          <p:cNvPr id="9" name="Table 8">
            <a:extLst>
              <a:ext uri="{FF2B5EF4-FFF2-40B4-BE49-F238E27FC236}">
                <a16:creationId xmlns:a16="http://schemas.microsoft.com/office/drawing/2014/main" id="{1FE11089-2E8C-4BCF-9354-3E38DBE05E4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0769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2" descr="Normal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34" y="1616704"/>
            <a:ext cx="8976241" cy="397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1-Tailed v. 2-Tailed</a:t>
            </a:r>
          </a:p>
        </p:txBody>
      </p:sp>
      <p:graphicFrame>
        <p:nvGraphicFramePr>
          <p:cNvPr id="5" name="Table 4">
            <a:extLst>
              <a:ext uri="{FF2B5EF4-FFF2-40B4-BE49-F238E27FC236}">
                <a16:creationId xmlns:a16="http://schemas.microsoft.com/office/drawing/2014/main" id="{EE97C3B3-C142-4AA8-B749-7E0BCD56E0F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2446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931333" y="2093914"/>
            <a:ext cx="105240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a:latin typeface="Arial" charset="0"/>
              </a:rPr>
              <a:t>Reject  the Null Hypothesis at       = .05 and conclude the manufacturer’s pipe </a:t>
            </a:r>
            <a:r>
              <a:rPr lang="en-US" sz="3200" b="1">
                <a:solidFill>
                  <a:srgbClr val="FF0000"/>
                </a:solidFill>
                <a:latin typeface="Arial" charset="0"/>
              </a:rPr>
              <a:t>is different from</a:t>
            </a:r>
            <a:r>
              <a:rPr lang="en-US" sz="3200" b="1">
                <a:latin typeface="Arial" charset="0"/>
              </a:rPr>
              <a:t> the 2400 pound standard.</a:t>
            </a:r>
          </a:p>
        </p:txBody>
      </p:sp>
      <p:graphicFrame>
        <p:nvGraphicFramePr>
          <p:cNvPr id="38914" name="Object 4"/>
          <p:cNvGraphicFramePr>
            <a:graphicFrameLocks noChangeAspect="1"/>
          </p:cNvGraphicFramePr>
          <p:nvPr>
            <p:extLst/>
          </p:nvPr>
        </p:nvGraphicFramePr>
        <p:xfrm>
          <a:off x="6739138" y="2046414"/>
          <a:ext cx="901700" cy="636587"/>
        </p:xfrm>
        <a:graphic>
          <a:graphicData uri="http://schemas.openxmlformats.org/presentationml/2006/ole">
            <mc:AlternateContent xmlns:mc="http://schemas.openxmlformats.org/markup-compatibility/2006">
              <mc:Choice xmlns:v="urn:schemas-microsoft-com:vml" Requires="v">
                <p:oleObj spid="_x0000_s20504" name="Equation" r:id="rId4" imgW="152334" imgH="139639" progId="Equation.3">
                  <p:embed/>
                </p:oleObj>
              </mc:Choice>
              <mc:Fallback>
                <p:oleObj name="Equation" r:id="rId4" imgW="152334" imgH="139639" progId="Equation.3">
                  <p:embed/>
                  <p:pic>
                    <p:nvPicPr>
                      <p:cNvPr id="389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138" y="2046414"/>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 of Test</a:t>
            </a:r>
          </a:p>
        </p:txBody>
      </p:sp>
      <p:graphicFrame>
        <p:nvGraphicFramePr>
          <p:cNvPr id="7" name="Table 6">
            <a:extLst>
              <a:ext uri="{FF2B5EF4-FFF2-40B4-BE49-F238E27FC236}">
                <a16:creationId xmlns:a16="http://schemas.microsoft.com/office/drawing/2014/main" id="{E6F3CFD4-BE58-4020-AF2E-6E2BA9B6634E}"/>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3096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3"/>
          <p:cNvSpPr txBox="1">
            <a:spLocks noChangeArrowheads="1"/>
          </p:cNvSpPr>
          <p:nvPr/>
        </p:nvSpPr>
        <p:spPr bwMode="auto">
          <a:xfrm>
            <a:off x="634314" y="1687685"/>
            <a:ext cx="1061153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dirty="0">
                <a:latin typeface="Arial" charset="0"/>
              </a:rPr>
              <a:t>Suppose building specifications in a certain city require that the average breaking strength of residential sewer pipe be more than 2,400 pounds per foot length.  Each manufacturer who wants to sell pipe in this city must demonstrate that its product meets the specification.  For one manufacturer we take a sample of </a:t>
            </a:r>
            <a:r>
              <a:rPr lang="en-US" sz="2500" b="1" dirty="0">
                <a:solidFill>
                  <a:srgbClr val="FF0000"/>
                </a:solidFill>
                <a:latin typeface="Arial" charset="0"/>
              </a:rPr>
              <a:t>18 sections</a:t>
            </a:r>
            <a:r>
              <a:rPr lang="en-US" sz="2500" b="1" dirty="0">
                <a:latin typeface="Arial" charset="0"/>
              </a:rPr>
              <a:t> of sewer pipe and apply pressure to each section until it breaks.  The mean breaking point for the </a:t>
            </a:r>
            <a:r>
              <a:rPr lang="en-US" sz="2500" b="1" dirty="0">
                <a:solidFill>
                  <a:srgbClr val="FF0000"/>
                </a:solidFill>
                <a:latin typeface="Arial" charset="0"/>
              </a:rPr>
              <a:t>18 sections </a:t>
            </a:r>
            <a:r>
              <a:rPr lang="en-US" sz="2500" b="1" dirty="0">
                <a:latin typeface="Arial" charset="0"/>
              </a:rPr>
              <a:t>is 2,460 pounds and the sample standard deviation is 200 pounds.</a:t>
            </a:r>
          </a:p>
        </p:txBody>
      </p:sp>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Small Sample Sizes</a:t>
            </a:r>
          </a:p>
        </p:txBody>
      </p:sp>
      <p:graphicFrame>
        <p:nvGraphicFramePr>
          <p:cNvPr id="6" name="Table 5">
            <a:extLst>
              <a:ext uri="{FF2B5EF4-FFF2-40B4-BE49-F238E27FC236}">
                <a16:creationId xmlns:a16="http://schemas.microsoft.com/office/drawing/2014/main" id="{EE4C026D-9500-4642-A11D-DBAEAB766C5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40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66233" y="304801"/>
            <a:ext cx="10668000" cy="923925"/>
          </a:xfrm>
        </p:spPr>
        <p:txBody>
          <a:bodyPr/>
          <a:lstStyle/>
          <a:p>
            <a:pPr eaLnBrk="1" hangingPunct="1"/>
            <a:r>
              <a:rPr lang="en-US" dirty="0"/>
              <a:t>Why Confidence Intervals?</a:t>
            </a:r>
          </a:p>
        </p:txBody>
      </p:sp>
      <p:sp>
        <p:nvSpPr>
          <p:cNvPr id="5" name="Rectangle 3"/>
          <p:cNvSpPr txBox="1">
            <a:spLocks noChangeArrowheads="1"/>
          </p:cNvSpPr>
          <p:nvPr/>
        </p:nvSpPr>
        <p:spPr>
          <a:xfrm>
            <a:off x="693270" y="1313906"/>
            <a:ext cx="5036457"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20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Range of Uncertainty</a:t>
            </a:r>
          </a:p>
          <a:p>
            <a:r>
              <a:rPr lang="en-US" sz="2000" b="1" dirty="0"/>
              <a:t>Probability of Uncertainty </a:t>
            </a:r>
          </a:p>
        </p:txBody>
      </p:sp>
      <p:graphicFrame>
        <p:nvGraphicFramePr>
          <p:cNvPr id="6" name="Table 5">
            <a:extLst>
              <a:ext uri="{FF2B5EF4-FFF2-40B4-BE49-F238E27FC236}">
                <a16:creationId xmlns:a16="http://schemas.microsoft.com/office/drawing/2014/main" id="{57E235D1-86AA-4DE2-8C3E-951AE2AFF528}"/>
              </a:ext>
            </a:extLst>
          </p:cNvPr>
          <p:cNvGraphicFramePr>
            <a:graphicFrameLocks noGrp="1"/>
          </p:cNvGraphicFramePr>
          <p:nvPr>
            <p:extLst>
              <p:ext uri="{D42A27DB-BD31-4B8C-83A1-F6EECF244321}">
                <p14:modId xmlns:p14="http://schemas.microsoft.com/office/powerpoint/2010/main" val="378530880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348181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ChangeArrowheads="1"/>
          </p:cNvSpPr>
          <p:nvPr/>
        </p:nvSpPr>
        <p:spPr bwMode="auto">
          <a:xfrm>
            <a:off x="0" y="2082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9938" name="Object 4"/>
          <p:cNvGraphicFramePr>
            <a:graphicFrameLocks noChangeAspect="1"/>
          </p:cNvGraphicFramePr>
          <p:nvPr>
            <p:extLst/>
          </p:nvPr>
        </p:nvGraphicFramePr>
        <p:xfrm>
          <a:off x="1024467" y="1105873"/>
          <a:ext cx="2916668" cy="1446103"/>
        </p:xfrm>
        <a:graphic>
          <a:graphicData uri="http://schemas.openxmlformats.org/presentationml/2006/ole">
            <mc:AlternateContent xmlns:mc="http://schemas.openxmlformats.org/markup-compatibility/2006">
              <mc:Choice xmlns:v="urn:schemas-microsoft-com:vml" Requires="v">
                <p:oleObj spid="_x0000_s21550" name="Equation" r:id="rId4" imgW="660113" imgH="431613" progId="Equation.3">
                  <p:embed/>
                </p:oleObj>
              </mc:Choice>
              <mc:Fallback>
                <p:oleObj name="Equation" r:id="rId4" imgW="660113" imgH="431613" progId="Equation.3">
                  <p:embed/>
                  <p:pic>
                    <p:nvPicPr>
                      <p:cNvPr id="3993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467" y="1105873"/>
                        <a:ext cx="2916668" cy="1446103"/>
                      </a:xfrm>
                      <a:prstGeom prst="rect">
                        <a:avLst/>
                      </a:prstGeom>
                      <a:noFill/>
                      <a:extLst/>
                    </p:spPr>
                  </p:pic>
                </p:oleObj>
              </mc:Fallback>
            </mc:AlternateContent>
          </a:graphicData>
        </a:graphic>
      </p:graphicFrame>
      <p:sp>
        <p:nvSpPr>
          <p:cNvPr id="39943" name="Rectangle 5"/>
          <p:cNvSpPr>
            <a:spLocks noChangeArrowheads="1"/>
          </p:cNvSpPr>
          <p:nvPr/>
        </p:nvSpPr>
        <p:spPr bwMode="auto">
          <a:xfrm>
            <a:off x="704851" y="2715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9939" name="Object 6"/>
          <p:cNvGraphicFramePr>
            <a:graphicFrameLocks noChangeAspect="1"/>
          </p:cNvGraphicFramePr>
          <p:nvPr>
            <p:extLst/>
          </p:nvPr>
        </p:nvGraphicFramePr>
        <p:xfrm>
          <a:off x="3473303" y="2404597"/>
          <a:ext cx="6301317" cy="1490663"/>
        </p:xfrm>
        <a:graphic>
          <a:graphicData uri="http://schemas.openxmlformats.org/presentationml/2006/ole">
            <mc:AlternateContent xmlns:mc="http://schemas.openxmlformats.org/markup-compatibility/2006">
              <mc:Choice xmlns:v="urn:schemas-microsoft-com:vml" Requires="v">
                <p:oleObj spid="_x0000_s21551" name="Equation" r:id="rId6" imgW="1422400" imgH="444500" progId="Equation.3">
                  <p:embed/>
                </p:oleObj>
              </mc:Choice>
              <mc:Fallback>
                <p:oleObj name="Equation" r:id="rId6" imgW="1422400" imgH="444500" progId="Equation.3">
                  <p:embed/>
                  <p:pic>
                    <p:nvPicPr>
                      <p:cNvPr id="3993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303" y="2404597"/>
                        <a:ext cx="6301317"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Rectangle 7"/>
          <p:cNvSpPr>
            <a:spLocks noChangeArrowheads="1"/>
          </p:cNvSpPr>
          <p:nvPr/>
        </p:nvSpPr>
        <p:spPr bwMode="auto">
          <a:xfrm>
            <a:off x="5004518" y="4296576"/>
            <a:ext cx="2932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sz="2800" b="1" dirty="0">
                <a:latin typeface="Arial" charset="0"/>
              </a:rPr>
              <a:t>Critical </a:t>
            </a:r>
            <a:r>
              <a:rPr lang="en-US" sz="2800" b="1" i="1" dirty="0">
                <a:latin typeface="Arial" charset="0"/>
              </a:rPr>
              <a:t>t</a:t>
            </a:r>
            <a:r>
              <a:rPr lang="en-US" sz="2800" b="1" dirty="0">
                <a:latin typeface="Arial" charset="0"/>
              </a:rPr>
              <a:t> = 1.740</a:t>
            </a:r>
          </a:p>
        </p:txBody>
      </p:sp>
      <p:sp>
        <p:nvSpPr>
          <p:cNvPr id="39947" name="Text Box 11"/>
          <p:cNvSpPr txBox="1">
            <a:spLocks noChangeArrowheads="1"/>
          </p:cNvSpPr>
          <p:nvPr/>
        </p:nvSpPr>
        <p:spPr bwMode="auto">
          <a:xfrm>
            <a:off x="9989596" y="2854837"/>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Have</a:t>
            </a:r>
          </a:p>
        </p:txBody>
      </p:sp>
      <p:sp>
        <p:nvSpPr>
          <p:cNvPr id="39948" name="Text Box 12"/>
          <p:cNvSpPr txBox="1">
            <a:spLocks noChangeArrowheads="1"/>
          </p:cNvSpPr>
          <p:nvPr/>
        </p:nvSpPr>
        <p:spPr bwMode="auto">
          <a:xfrm>
            <a:off x="8966071" y="4415631"/>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Need</a:t>
            </a:r>
          </a:p>
        </p:txBody>
      </p:sp>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t Values</a:t>
            </a:r>
          </a:p>
        </p:txBody>
      </p:sp>
      <p:graphicFrame>
        <p:nvGraphicFramePr>
          <p:cNvPr id="12" name="Table 11">
            <a:extLst>
              <a:ext uri="{FF2B5EF4-FFF2-40B4-BE49-F238E27FC236}">
                <a16:creationId xmlns:a16="http://schemas.microsoft.com/office/drawing/2014/main" id="{21414113-44A2-496D-B11E-9469CC6A361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177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pPr eaLnBrk="1" hangingPunct="1"/>
            <a:r>
              <a:rPr lang="en-US" dirty="0"/>
              <a:t>A Word about </a:t>
            </a:r>
            <a:r>
              <a:rPr lang="el-GR" dirty="0"/>
              <a:t>α</a:t>
            </a:r>
            <a:r>
              <a:rPr lang="en-US" dirty="0"/>
              <a:t> and </a:t>
            </a:r>
            <a:r>
              <a:rPr lang="el-GR" dirty="0"/>
              <a:t>β</a:t>
            </a:r>
            <a:endParaRPr lang="en-US" dirty="0"/>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Typically More Attention to </a:t>
            </a:r>
            <a:r>
              <a:rPr lang="el-GR" sz="2000" b="1" dirty="0"/>
              <a:t>α</a:t>
            </a:r>
            <a:endParaRPr lang="en-US" sz="2000" b="1" dirty="0"/>
          </a:p>
          <a:p>
            <a:pPr eaLnBrk="1" hangingPunct="1">
              <a:buFont typeface="Wingdings" pitchFamily="2" charset="2"/>
              <a:buNone/>
            </a:pPr>
            <a:r>
              <a:rPr lang="en-US" sz="2000" b="1" dirty="0"/>
              <a:t>You Set </a:t>
            </a:r>
            <a:r>
              <a:rPr lang="el-GR" sz="2000" b="1" dirty="0"/>
              <a:t>α</a:t>
            </a:r>
            <a:endParaRPr lang="en-US" sz="2000" b="1" dirty="0"/>
          </a:p>
          <a:p>
            <a:pPr eaLnBrk="1" hangingPunct="1">
              <a:buFont typeface="Wingdings" pitchFamily="2" charset="2"/>
              <a:buNone/>
            </a:pPr>
            <a:r>
              <a:rPr lang="el-GR" sz="2000" b="1" dirty="0"/>
              <a:t>β</a:t>
            </a:r>
            <a:r>
              <a:rPr lang="en-US" sz="2000" b="1" dirty="0"/>
              <a:t> Is a Function of the data, sample size, and other factors</a:t>
            </a:r>
          </a:p>
          <a:p>
            <a:pPr eaLnBrk="1" hangingPunct="1">
              <a:buFont typeface="Wingdings" pitchFamily="2" charset="2"/>
              <a:buNone/>
            </a:pPr>
            <a:r>
              <a:rPr lang="en-US" sz="2000" b="1" dirty="0"/>
              <a:t>The Two are Semi-Independent</a:t>
            </a:r>
          </a:p>
          <a:p>
            <a:pPr eaLnBrk="1" hangingPunct="1">
              <a:buFont typeface="Wingdings" pitchFamily="2" charset="2"/>
              <a:buNone/>
            </a:pPr>
            <a:r>
              <a:rPr lang="en-US" sz="2000" b="1" dirty="0"/>
              <a:t>If You Decrease </a:t>
            </a:r>
            <a:r>
              <a:rPr lang="el-GR" sz="2000" b="1" dirty="0"/>
              <a:t>α</a:t>
            </a:r>
            <a:r>
              <a:rPr lang="en-US" sz="2000" b="1" dirty="0"/>
              <a:t>, </a:t>
            </a:r>
            <a:r>
              <a:rPr lang="el-GR" sz="2000" b="1" dirty="0"/>
              <a:t>β</a:t>
            </a:r>
            <a:r>
              <a:rPr lang="en-US" sz="2000" b="1" dirty="0"/>
              <a:t> Automatically Increases</a:t>
            </a:r>
          </a:p>
          <a:p>
            <a:pPr eaLnBrk="1" hangingPunct="1">
              <a:buFont typeface="Wingdings" pitchFamily="2" charset="2"/>
              <a:buNone/>
            </a:pPr>
            <a:r>
              <a:rPr lang="el-GR" sz="2000" b="1" dirty="0"/>
              <a:t>β</a:t>
            </a:r>
            <a:r>
              <a:rPr lang="en-US" sz="2000" b="1" dirty="0"/>
              <a:t> is Important for Power Calculations</a:t>
            </a:r>
          </a:p>
        </p:txBody>
      </p:sp>
      <p:graphicFrame>
        <p:nvGraphicFramePr>
          <p:cNvPr id="6" name="Table 5">
            <a:extLst>
              <a:ext uri="{FF2B5EF4-FFF2-40B4-BE49-F238E27FC236}">
                <a16:creationId xmlns:a16="http://schemas.microsoft.com/office/drawing/2014/main" id="{6715F799-A4BF-415D-BD94-19A398252403}"/>
              </a:ext>
            </a:extLst>
          </p:cNvPr>
          <p:cNvGraphicFramePr>
            <a:graphicFrameLocks noGrp="1"/>
          </p:cNvGraphicFramePr>
          <p:nvPr>
            <p:extLst>
              <p:ext uri="{D42A27DB-BD31-4B8C-83A1-F6EECF244321}">
                <p14:modId xmlns:p14="http://schemas.microsoft.com/office/powerpoint/2010/main" val="2055459957"/>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006646"/>
                          </a:solidFill>
                        </a:rPr>
                        <a:t>Conclusions</a:t>
                      </a:r>
                    </a:p>
                  </a:txBody>
                  <a:tcPr>
                    <a:solidFill>
                      <a:srgbClr val="CEC39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1713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r>
              <a:rPr lang="en-US" dirty="0"/>
              <a:t>What Have We Covered in this Module?</a:t>
            </a:r>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Based in Sampling Distributions</a:t>
            </a:r>
          </a:p>
          <a:p>
            <a:pPr eaLnBrk="1" hangingPunct="1">
              <a:buFont typeface="Wingdings" pitchFamily="2" charset="2"/>
              <a:buNone/>
            </a:pPr>
            <a:r>
              <a:rPr lang="en-US" sz="2000" b="1" dirty="0"/>
              <a:t>Confidence Intervals (Large and Small Sample Sizes)</a:t>
            </a:r>
          </a:p>
          <a:p>
            <a:pPr eaLnBrk="1" hangingPunct="1">
              <a:buFont typeface="Wingdings" pitchFamily="2" charset="2"/>
              <a:buNone/>
            </a:pPr>
            <a:r>
              <a:rPr lang="en-US" sz="2000" b="1" dirty="0"/>
              <a:t>Hypothesis Tests (Large and Small Sample Sizes)</a:t>
            </a:r>
          </a:p>
          <a:p>
            <a:pPr eaLnBrk="1" hangingPunct="1">
              <a:buFont typeface="Wingdings" pitchFamily="2" charset="2"/>
              <a:buNone/>
            </a:pPr>
            <a:r>
              <a:rPr lang="en-US" sz="2000" b="1" dirty="0"/>
              <a:t>Hypothesis Tests (One- and Two-Tailed)</a:t>
            </a:r>
          </a:p>
          <a:p>
            <a:pPr eaLnBrk="1" hangingPunct="1">
              <a:buFont typeface="Wingdings" pitchFamily="2" charset="2"/>
              <a:buNone/>
            </a:pPr>
            <a:r>
              <a:rPr lang="en-US" sz="2000" b="1" dirty="0"/>
              <a:t>Type I and Type II Error</a:t>
            </a:r>
          </a:p>
          <a:p>
            <a:pPr eaLnBrk="1" hangingPunct="1">
              <a:buFont typeface="Wingdings" pitchFamily="2" charset="2"/>
              <a:buNone/>
            </a:pPr>
            <a:endParaRPr lang="en-US" sz="2000" b="1" dirty="0"/>
          </a:p>
        </p:txBody>
      </p:sp>
      <p:graphicFrame>
        <p:nvGraphicFramePr>
          <p:cNvPr id="6" name="Table 5">
            <a:extLst>
              <a:ext uri="{FF2B5EF4-FFF2-40B4-BE49-F238E27FC236}">
                <a16:creationId xmlns:a16="http://schemas.microsoft.com/office/drawing/2014/main" id="{00A64A3D-9CB9-445F-8957-020CDA7CDE3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60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The Point Estimate</a:t>
            </a:r>
          </a:p>
        </p:txBody>
      </p:sp>
      <p:graphicFrame>
        <p:nvGraphicFramePr>
          <p:cNvPr id="4" name="Table 3">
            <a:extLst>
              <a:ext uri="{FF2B5EF4-FFF2-40B4-BE49-F238E27FC236}">
                <a16:creationId xmlns:a16="http://schemas.microsoft.com/office/drawing/2014/main" id="{E7729169-9E36-4A72-8E91-86C4A3156600}"/>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390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Relationship to the Sampling Distribution</a:t>
            </a:r>
          </a:p>
        </p:txBody>
      </p:sp>
      <p:sp>
        <p:nvSpPr>
          <p:cNvPr id="3"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Standard Deviation of the Sampling Distribution</a:t>
            </a:r>
          </a:p>
          <a:p>
            <a:r>
              <a:rPr lang="en-US" sz="2000" b="1" dirty="0"/>
              <a:t>“Middle 95%” of the Sampling Distribution</a:t>
            </a:r>
          </a:p>
        </p:txBody>
      </p:sp>
      <p:graphicFrame>
        <p:nvGraphicFramePr>
          <p:cNvPr id="6" name="Table 5">
            <a:extLst>
              <a:ext uri="{FF2B5EF4-FFF2-40B4-BE49-F238E27FC236}">
                <a16:creationId xmlns:a16="http://schemas.microsoft.com/office/drawing/2014/main" id="{8465FCF7-B055-4126-8C7B-6DA6E462498F}"/>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An Example:  50 GPAs</a:t>
            </a:r>
          </a:p>
        </p:txBody>
      </p:sp>
      <p:graphicFrame>
        <p:nvGraphicFramePr>
          <p:cNvPr id="4" name="Table 3">
            <a:extLst>
              <a:ext uri="{FF2B5EF4-FFF2-40B4-BE49-F238E27FC236}">
                <a16:creationId xmlns:a16="http://schemas.microsoft.com/office/drawing/2014/main" id="{534E6EF7-EA50-4E58-B097-D77872E62BB5}"/>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Width of the Confidence Interval</a:t>
            </a:r>
          </a:p>
        </p:txBody>
      </p:sp>
      <p:sp>
        <p:nvSpPr>
          <p:cNvPr id="4"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Impact of Variation in the Sample</a:t>
            </a:r>
          </a:p>
          <a:p>
            <a:r>
              <a:rPr lang="en-US" sz="2000" b="1" dirty="0"/>
              <a:t>Impact of Sample Size</a:t>
            </a:r>
          </a:p>
        </p:txBody>
      </p:sp>
      <p:graphicFrame>
        <p:nvGraphicFramePr>
          <p:cNvPr id="7" name="Table 6">
            <a:extLst>
              <a:ext uri="{FF2B5EF4-FFF2-40B4-BE49-F238E27FC236}">
                <a16:creationId xmlns:a16="http://schemas.microsoft.com/office/drawing/2014/main" id="{804B1F10-B961-4377-BE4C-CF40633CD90F}"/>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AYERLOGOHEIGHT" val="140"/>
  <p:tag name="PLAYERLOGOWIDTH" val="233"/>
  <p:tag name="ARTICULATE_PROJECT_CHECK" val="0"/>
  <p:tag name="LMS_PUBLISH" val="No"/>
  <p:tag name="ARTICULATE_TEMPLATE" val="eLearning"/>
  <p:tag name="ARTICULATE_TEMPLATE_GUID" val="a1fdf926-7bdf-43cc-8381-83bd9cb77f11"/>
  <p:tag name="ARTICULATE_LOGO" val="(None selected)"/>
  <p:tag name="ARTICULATE_PRESENTER" val="(None selected)"/>
  <p:tag name="ARTICULATE_PRESENTER_GUID" val="9869030842"/>
  <p:tag name="PRESENTER_PREVIEW_MODE_REFRESH" val="0"/>
  <p:tag name="PRESENTER_PREVIEW_MODE" val="0"/>
  <p:tag name="ARTICULATE_SLIDE_THUMBNAIL_REFRESH" val="1"/>
  <p:tag name="ARTICULATE_PROJECT_OPEN" val="1"/>
  <p:tag name="ARTICULATE_REFERENCE_ID" val="69b2cc72-b4bd-4a2d-b24c-9ce7a9587c40"/>
  <p:tag name="TAG_BACKING_FORM_KEY" val="852324-c:\users\clwoods\documents\custom office templates\green_gold_ppt_template.potx"/>
  <p:tag name="ARTICULATE_PRESENTER_VERSION" val="7"/>
  <p:tag name="ARTICULATE_REFERENCE_COUNT" val="0"/>
  <p:tag name="ARTICULATE_PLAYER_GLOSSARY_XML" val="&lt;?xml version=&quot;1.0&quot; encoding=&quot;utf-16&quot;?&gt;&lt;glossary xmlns:xsi=&quot;http://www.w3.org/2001/XMLSchema-instance&quot; xmlns:xsd=&quot;http://www.w3.org/2001/XMLSchema&quot;&gt;&lt;terms /&gt;&lt;/glossary&gt;"/>
  <p:tag name="ARTICULATE_SLIDE_COUNT" val="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reen_gold_ppt_template">
  <a:themeElements>
    <a:clrScheme name="USF Green and Gold">
      <a:dk1>
        <a:sysClr val="windowText" lastClr="000000"/>
      </a:dk1>
      <a:lt1>
        <a:sysClr val="window" lastClr="FFFFFF"/>
      </a:lt1>
      <a:dk2>
        <a:srgbClr val="006646"/>
      </a:dk2>
      <a:lt2>
        <a:srgbClr val="CEC393"/>
      </a:lt2>
      <a:accent1>
        <a:srgbClr val="009374"/>
      </a:accent1>
      <a:accent2>
        <a:srgbClr val="9CCB3B"/>
      </a:accent2>
      <a:accent3>
        <a:srgbClr val="DBE120"/>
      </a:accent3>
      <a:accent4>
        <a:srgbClr val="7FB0A6"/>
      </a:accent4>
      <a:accent5>
        <a:srgbClr val="28AFCE"/>
      </a:accent5>
      <a:accent6>
        <a:srgbClr val="BB17AB"/>
      </a:accent6>
      <a:hlink>
        <a:srgbClr val="0563C1"/>
      </a:hlink>
      <a:folHlink>
        <a:srgbClr val="954F72"/>
      </a:folHlink>
    </a:clrScheme>
    <a:fontScheme name="Green and Gold Arial">
      <a:majorFont>
        <a:latin typeface="Arial"/>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1D8D95CE-B785-7947-B1AE-A6B763026EB7}" vid="{14C0309E-0D4E-3F4E-87F9-713BCC1C3E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green_gold_ppt_template</Template>
  <TotalTime>698</TotalTime>
  <Words>1949</Words>
  <Application>Microsoft Office PowerPoint</Application>
  <PresentationFormat>Widescreen</PresentationFormat>
  <Paragraphs>460</Paragraphs>
  <Slides>52</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Calibri</vt:lpstr>
      <vt:lpstr>Open Sans</vt:lpstr>
      <vt:lpstr>Times New Roman</vt:lpstr>
      <vt:lpstr>Wingdings</vt:lpstr>
      <vt:lpstr>green_gold_ppt_template</vt:lpstr>
      <vt:lpstr>Equation</vt:lpstr>
      <vt:lpstr>Analytical Methods for Business</vt:lpstr>
      <vt:lpstr>Module 3 Sample v. Population Means</vt:lpstr>
      <vt:lpstr>Plan for This Presentation</vt:lpstr>
      <vt:lpstr> Confidence Intervals The Fishing Net of Statistics</vt:lpstr>
      <vt:lpstr>Why Confidence Intervals?</vt:lpstr>
      <vt:lpstr>The Point Estimate</vt:lpstr>
      <vt:lpstr>Relationship to the Sampling Distribution</vt:lpstr>
      <vt:lpstr>An Example:  50 GPAs</vt:lpstr>
      <vt:lpstr>Width of the Confidence Interval</vt:lpstr>
      <vt:lpstr>A New Statistical Distribution The t Distribution</vt:lpstr>
      <vt:lpstr>A New Statistical Distribution The t Distribution</vt:lpstr>
      <vt:lpstr>Why the t Distribution?</vt:lpstr>
      <vt:lpstr>An Example:  15 GPAs</vt:lpstr>
      <vt:lpstr>The Problems With Small Sample Sizes</vt:lpstr>
      <vt:lpstr>What Have We Covered in this Section?</vt:lpstr>
      <vt:lpstr> Hypothesis Testing Guilty or Not Guilty</vt:lpstr>
      <vt:lpstr>Why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Word about α and β</vt:lpstr>
      <vt:lpstr>What Have We Covered in this Module?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dc:creator>
  <cp:lastModifiedBy>Satterfield, Ron</cp:lastModifiedBy>
  <cp:revision>62</cp:revision>
  <dcterms:created xsi:type="dcterms:W3CDTF">2016-05-01T20:38:57Z</dcterms:created>
  <dcterms:modified xsi:type="dcterms:W3CDTF">2018-08-01T20:57:43Z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e-learning_blank_template</vt:lpwstr>
  </property>
  <property fmtid="{D5CDD505-2E9C-101B-9397-08002B2CF9AE}" pid="4" name="ArticulateGUID">
    <vt:lpwstr>B7117A70-685E-4E4D-A64A-4D22F3034C64</vt:lpwstr>
  </property>
  <property fmtid="{D5CDD505-2E9C-101B-9397-08002B2CF9AE}" pid="5" name="ArticulateProjectVersion">
    <vt:lpwstr>7</vt:lpwstr>
  </property>
  <property fmtid="{D5CDD505-2E9C-101B-9397-08002B2CF9AE}" pid="6" name="ArticulateProjectFull">
    <vt:lpwstr>C:\Users\clwoods\Documents\Custom Office Templates\green_gold_ppt_template.ppta</vt:lpwstr>
  </property>
</Properties>
</file>