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9" r:id="rId2"/>
    <p:sldId id="303" r:id="rId3"/>
    <p:sldId id="270" r:id="rId4"/>
    <p:sldId id="301" r:id="rId5"/>
    <p:sldId id="302" r:id="rId6"/>
    <p:sldId id="304" r:id="rId7"/>
    <p:sldId id="321" r:id="rId8"/>
    <p:sldId id="271" r:id="rId9"/>
    <p:sldId id="300" r:id="rId10"/>
    <p:sldId id="325" r:id="rId11"/>
    <p:sldId id="326" r:id="rId12"/>
    <p:sldId id="327" r:id="rId13"/>
    <p:sldId id="305" r:id="rId14"/>
    <p:sldId id="274" r:id="rId15"/>
    <p:sldId id="275" r:id="rId16"/>
    <p:sldId id="306" r:id="rId17"/>
    <p:sldId id="308" r:id="rId18"/>
    <p:sldId id="309" r:id="rId19"/>
    <p:sldId id="297" r:id="rId20"/>
    <p:sldId id="311" r:id="rId21"/>
    <p:sldId id="324" r:id="rId22"/>
    <p:sldId id="316" r:id="rId23"/>
    <p:sldId id="317" r:id="rId24"/>
    <p:sldId id="319" r:id="rId25"/>
    <p:sldId id="314" r:id="rId26"/>
    <p:sldId id="323" r:id="rId27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46"/>
    <a:srgbClr val="CEC393"/>
    <a:srgbClr val="9CCB3B"/>
    <a:srgbClr val="BB17AB"/>
    <a:srgbClr val="E4F1ED"/>
    <a:srgbClr val="FFFFFF"/>
    <a:srgbClr val="F0F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81" autoAdjust="0"/>
    <p:restoredTop sz="95906" autoAdjust="0"/>
  </p:normalViewPr>
  <p:slideViewPr>
    <p:cSldViewPr snapToGrid="0">
      <p:cViewPr varScale="1">
        <p:scale>
          <a:sx n="82" d="100"/>
          <a:sy n="82" d="100"/>
        </p:scale>
        <p:origin x="66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330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F719B-F475-480E-B538-5B8C43560A82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42A14-DC5F-4CFD-B1CC-C39BFA66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10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105A7-C230-4FBB-8DCE-F34BFD16411D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6DC9D-B8F8-4B1B-8451-EEF99A8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3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05E65-84B5-42ED-BB58-73711F173B5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05E65-84B5-42ED-BB58-73711F173B5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05E65-84B5-42ED-BB58-73711F173B5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6E07881-3780-463B-92C9-E3C7D2BEC334}" type="slidenum">
              <a:rPr lang="en-US">
                <a:latin typeface="Arial" charset="0"/>
              </a:rPr>
              <a:pPr/>
              <a:t>19</a:t>
            </a:fld>
            <a:endParaRPr lang="en-US" dirty="0">
              <a:latin typeface="Arial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51AB4E5-8C08-4666-B225-8AD74FA6DA96}" type="slidenum">
              <a:rPr lang="en-US">
                <a:latin typeface="Arial" charset="0"/>
              </a:rPr>
              <a:pPr/>
              <a:t>20</a:t>
            </a:fld>
            <a:endParaRPr lang="en-US" dirty="0">
              <a:latin typeface="Arial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51AB4E5-8C08-4666-B225-8AD74FA6DA96}" type="slidenum">
              <a:rPr lang="en-US">
                <a:latin typeface="Arial" charset="0"/>
              </a:rPr>
              <a:pPr/>
              <a:t>21</a:t>
            </a:fld>
            <a:endParaRPr lang="en-US" dirty="0">
              <a:latin typeface="Arial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04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8F1CDB7-782E-46E1-9B37-020714C1C34B}" type="slidenum">
              <a:rPr lang="en-US">
                <a:latin typeface="Arial" charset="0"/>
              </a:rPr>
              <a:pPr/>
              <a:t>22</a:t>
            </a:fld>
            <a:endParaRPr lang="en-US" dirty="0">
              <a:latin typeface="Arial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9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8F1CDB7-782E-46E1-9B37-020714C1C34B}" type="slidenum">
              <a:rPr lang="en-US">
                <a:latin typeface="Arial" charset="0"/>
              </a:rPr>
              <a:pPr/>
              <a:t>23</a:t>
            </a:fld>
            <a:endParaRPr lang="en-US" dirty="0">
              <a:latin typeface="Arial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98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51AB4E5-8C08-4666-B225-8AD74FA6DA96}" type="slidenum">
              <a:rPr lang="en-US">
                <a:latin typeface="Arial" charset="0"/>
              </a:rPr>
              <a:pPr/>
              <a:t>24</a:t>
            </a:fld>
            <a:endParaRPr lang="en-US" dirty="0">
              <a:latin typeface="Arial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66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51AB4E5-8C08-4666-B225-8AD74FA6DA96}" type="slidenum">
              <a:rPr lang="en-US">
                <a:latin typeface="Arial" charset="0"/>
              </a:rPr>
              <a:pPr/>
              <a:t>25</a:t>
            </a:fld>
            <a:endParaRPr lang="en-US" dirty="0">
              <a:latin typeface="Arial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4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8F1CDB7-782E-46E1-9B37-020714C1C34B}" type="slidenum">
              <a:rPr lang="en-US">
                <a:latin typeface="Arial" charset="0"/>
              </a:rPr>
              <a:pPr/>
              <a:t>26</a:t>
            </a:fld>
            <a:endParaRPr lang="en-US" dirty="0">
              <a:latin typeface="Arial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10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5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6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8F1CDB7-782E-46E1-9B37-020714C1C34B}" type="slidenum">
              <a:rPr lang="en-US">
                <a:latin typeface="Arial" charset="0"/>
              </a:rPr>
              <a:pPr/>
              <a:t>7</a:t>
            </a:fld>
            <a:endParaRPr lang="en-US" dirty="0">
              <a:latin typeface="Arial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15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E1E285F-C08A-454E-B723-92373EDCB36B}" type="slidenum">
              <a:rPr lang="en-US">
                <a:latin typeface="Arial" charset="0"/>
              </a:rPr>
              <a:pPr/>
              <a:t>8</a:t>
            </a:fld>
            <a:endParaRPr lang="en-US" dirty="0">
              <a:latin typeface="Arial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98416FF-9EA3-4B68-A5EE-FC24B4D6D292}" type="slidenum">
              <a:rPr lang="en-US">
                <a:latin typeface="Arial" charset="0"/>
              </a:rPr>
              <a:pPr/>
              <a:t>13</a:t>
            </a:fld>
            <a:endParaRPr lang="en-US" dirty="0">
              <a:latin typeface="Arial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 eaLnBrk="1" hangingPunct="1"/>
            <a:fld id="{E55B16A5-D377-4056-9198-61FDF801DF74}" type="slidenum">
              <a:rPr lang="en-US" sz="1200">
                <a:latin typeface="Arial" charset="0"/>
              </a:rPr>
              <a:pPr algn="r" eaLnBrk="1" hangingPunct="1"/>
              <a:t>14</a:t>
            </a:fld>
            <a:endParaRPr lang="en-US" sz="1200" dirty="0">
              <a:latin typeface="Arial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05E65-84B5-42ED-BB58-73711F173B5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professor"/>
          <p:cNvSpPr>
            <a:spLocks noGrp="1"/>
          </p:cNvSpPr>
          <p:nvPr>
            <p:ph type="body" idx="10" hasCustomPrompt="1"/>
          </p:nvPr>
        </p:nvSpPr>
        <p:spPr>
          <a:xfrm>
            <a:off x="863600" y="3826056"/>
            <a:ext cx="10464800" cy="7543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 i="0" baseline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Name of Instructor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863600" y="2769036"/>
            <a:ext cx="10464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dirty="0"/>
              <a:t>Click to Edit Master Heading</a:t>
            </a:r>
          </a:p>
        </p:txBody>
      </p:sp>
      <p:sp>
        <p:nvSpPr>
          <p:cNvPr id="12" name="Freeform 11"/>
          <p:cNvSpPr/>
          <p:nvPr userDrawn="1"/>
        </p:nvSpPr>
        <p:spPr>
          <a:xfrm rot="10800000">
            <a:off x="2" y="556596"/>
            <a:ext cx="12191999" cy="1311965"/>
          </a:xfrm>
          <a:custGeom>
            <a:avLst/>
            <a:gdLst>
              <a:gd name="connsiteX0" fmla="*/ 9143999 w 9143999"/>
              <a:gd name="connsiteY0" fmla="*/ 1311965 h 1311965"/>
              <a:gd name="connsiteX1" fmla="*/ 0 w 9143999"/>
              <a:gd name="connsiteY1" fmla="*/ 1311965 h 1311965"/>
              <a:gd name="connsiteX2" fmla="*/ 0 w 9143999"/>
              <a:gd name="connsiteY2" fmla="*/ 137328 h 1311965"/>
              <a:gd name="connsiteX3" fmla="*/ 4388161 w 9143999"/>
              <a:gd name="connsiteY3" fmla="*/ 137328 h 1311965"/>
              <a:gd name="connsiteX4" fmla="*/ 4522306 w 9143999"/>
              <a:gd name="connsiteY4" fmla="*/ 0 h 1311965"/>
              <a:gd name="connsiteX5" fmla="*/ 4656451 w 9143999"/>
              <a:gd name="connsiteY5" fmla="*/ 137328 h 1311965"/>
              <a:gd name="connsiteX6" fmla="*/ 9143999 w 9143999"/>
              <a:gd name="connsiteY6" fmla="*/ 137328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1311965">
                <a:moveTo>
                  <a:pt x="9143999" y="1311965"/>
                </a:moveTo>
                <a:lnTo>
                  <a:pt x="0" y="1311965"/>
                </a:lnTo>
                <a:lnTo>
                  <a:pt x="0" y="137328"/>
                </a:lnTo>
                <a:lnTo>
                  <a:pt x="4388161" y="137328"/>
                </a:lnTo>
                <a:lnTo>
                  <a:pt x="4522306" y="0"/>
                </a:lnTo>
                <a:lnTo>
                  <a:pt x="4656451" y="137328"/>
                </a:lnTo>
                <a:lnTo>
                  <a:pt x="9143999" y="137328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32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516" y="586562"/>
            <a:ext cx="10911840" cy="1051560"/>
          </a:xfrm>
          <a:prstGeom prst="rect">
            <a:avLst/>
          </a:prstGeo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1419352"/>
            <a:ext cx="5242560" cy="4389120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0480" y="1432052"/>
            <a:ext cx="5242560" cy="4389120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2233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516" y="573862"/>
            <a:ext cx="10911840" cy="105156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496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28600"/>
            <a:ext cx="11582400" cy="762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359876"/>
            <a:ext cx="11582400" cy="511712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885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28600"/>
            <a:ext cx="11582400" cy="762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359808"/>
            <a:ext cx="5615354" cy="511719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6307014" y="1359876"/>
            <a:ext cx="5580185" cy="512474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05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32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idx="10" hasCustomPrompt="1"/>
          </p:nvPr>
        </p:nvSpPr>
        <p:spPr>
          <a:xfrm>
            <a:off x="355600" y="3051810"/>
            <a:ext cx="11480800" cy="7543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You have reached the end of the presentation.</a:t>
            </a:r>
          </a:p>
        </p:txBody>
      </p:sp>
      <p:sp>
        <p:nvSpPr>
          <p:cNvPr id="5" name="Freeform 4"/>
          <p:cNvSpPr/>
          <p:nvPr userDrawn="1"/>
        </p:nvSpPr>
        <p:spPr>
          <a:xfrm rot="10800000">
            <a:off x="2" y="556596"/>
            <a:ext cx="12191999" cy="1311965"/>
          </a:xfrm>
          <a:custGeom>
            <a:avLst/>
            <a:gdLst>
              <a:gd name="connsiteX0" fmla="*/ 9143999 w 9143999"/>
              <a:gd name="connsiteY0" fmla="*/ 1311965 h 1311965"/>
              <a:gd name="connsiteX1" fmla="*/ 0 w 9143999"/>
              <a:gd name="connsiteY1" fmla="*/ 1311965 h 1311965"/>
              <a:gd name="connsiteX2" fmla="*/ 0 w 9143999"/>
              <a:gd name="connsiteY2" fmla="*/ 137328 h 1311965"/>
              <a:gd name="connsiteX3" fmla="*/ 4388161 w 9143999"/>
              <a:gd name="connsiteY3" fmla="*/ 137328 h 1311965"/>
              <a:gd name="connsiteX4" fmla="*/ 4522306 w 9143999"/>
              <a:gd name="connsiteY4" fmla="*/ 0 h 1311965"/>
              <a:gd name="connsiteX5" fmla="*/ 4656451 w 9143999"/>
              <a:gd name="connsiteY5" fmla="*/ 137328 h 1311965"/>
              <a:gd name="connsiteX6" fmla="*/ 9143999 w 9143999"/>
              <a:gd name="connsiteY6" fmla="*/ 137328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1311965">
                <a:moveTo>
                  <a:pt x="9143999" y="1311965"/>
                </a:moveTo>
                <a:lnTo>
                  <a:pt x="0" y="1311965"/>
                </a:lnTo>
                <a:lnTo>
                  <a:pt x="0" y="137328"/>
                </a:lnTo>
                <a:lnTo>
                  <a:pt x="4388161" y="137328"/>
                </a:lnTo>
                <a:lnTo>
                  <a:pt x="4522306" y="0"/>
                </a:lnTo>
                <a:lnTo>
                  <a:pt x="4656451" y="137328"/>
                </a:lnTo>
                <a:lnTo>
                  <a:pt x="9143999" y="137328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ooter Placeholder 5"/>
          <p:cNvSpPr txBox="1">
            <a:spLocks/>
          </p:cNvSpPr>
          <p:nvPr userDrawn="1"/>
        </p:nvSpPr>
        <p:spPr>
          <a:xfrm>
            <a:off x="9737754" y="6253394"/>
            <a:ext cx="23127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2016 Ronald K. Satterfield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77629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Rectangle 2"/>
          <p:cNvSpPr/>
          <p:nvPr userDrawn="1"/>
        </p:nvSpPr>
        <p:spPr>
          <a:xfrm>
            <a:off x="0" y="5648016"/>
            <a:ext cx="6212115" cy="783772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77816" y="5782801"/>
            <a:ext cx="5798832" cy="5142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On screen instructions go here…</a:t>
            </a:r>
          </a:p>
        </p:txBody>
      </p:sp>
      <p:sp>
        <p:nvSpPr>
          <p:cNvPr id="5" name="Round Diagonal Corner Rectangle 4"/>
          <p:cNvSpPr/>
          <p:nvPr userDrawn="1"/>
        </p:nvSpPr>
        <p:spPr>
          <a:xfrm>
            <a:off x="423186" y="1274894"/>
            <a:ext cx="5169629" cy="704147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610417" y="1364801"/>
            <a:ext cx="4842489" cy="545745"/>
          </a:xfrm>
          <a:prstGeom prst="rect">
            <a:avLst/>
          </a:prstGeom>
        </p:spPr>
        <p:txBody>
          <a:bodyPr/>
          <a:lstStyle>
            <a:lvl1pPr>
              <a:defRPr sz="140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Definition: goes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17882" y="2166291"/>
            <a:ext cx="4982399" cy="641181"/>
          </a:xfrm>
          <a:prstGeom prst="rect">
            <a:avLst/>
          </a:prstGeom>
          <a:noFill/>
          <a:ln w="12700"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96000">
                  <a:schemeClr val="tx2"/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28195" y="2164505"/>
            <a:ext cx="564444" cy="500737"/>
            <a:chOff x="246146" y="2164504"/>
            <a:chExt cx="423333" cy="500737"/>
          </a:xfrm>
        </p:grpSpPr>
        <p:sp>
          <p:nvSpPr>
            <p:cNvPr id="9" name="Hexagon 8"/>
            <p:cNvSpPr/>
            <p:nvPr userDrawn="1"/>
          </p:nvSpPr>
          <p:spPr>
            <a:xfrm rot="5400000">
              <a:off x="226553" y="2184097"/>
              <a:ext cx="462519" cy="423333"/>
            </a:xfrm>
            <a:prstGeom prst="hexag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317389" y="2172798"/>
              <a:ext cx="21063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!</a:t>
              </a:r>
            </a:p>
          </p:txBody>
        </p:sp>
      </p:grpSp>
      <p:sp>
        <p:nvSpPr>
          <p:cNvPr id="11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978729" y="2221151"/>
            <a:ext cx="4474176" cy="514203"/>
          </a:xfrm>
          <a:prstGeom prst="rect">
            <a:avLst/>
          </a:prstGeom>
        </p:spPr>
        <p:txBody>
          <a:bodyPr/>
          <a:lstStyle>
            <a:lvl1pPr>
              <a:defRPr sz="140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Consider this…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996809" y="3169649"/>
            <a:ext cx="4474176" cy="514203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Think of this…/Formative question…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22516" y="3971949"/>
            <a:ext cx="5175088" cy="644135"/>
          </a:xfrm>
          <a:prstGeom prst="rect">
            <a:avLst/>
          </a:prstGeom>
          <a:noFill/>
          <a:ln>
            <a:solidFill>
              <a:srgbClr val="BB1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610417" y="3093226"/>
            <a:ext cx="4982399" cy="636612"/>
          </a:xfrm>
          <a:prstGeom prst="rect">
            <a:avLst/>
          </a:prstGeom>
          <a:noFill/>
          <a:ln w="12700"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35497" y="3121633"/>
            <a:ext cx="564444" cy="492443"/>
            <a:chOff x="251622" y="3121632"/>
            <a:chExt cx="423333" cy="492443"/>
          </a:xfrm>
        </p:grpSpPr>
        <p:sp>
          <p:nvSpPr>
            <p:cNvPr id="16" name="Hexagon 15"/>
            <p:cNvSpPr/>
            <p:nvPr userDrawn="1"/>
          </p:nvSpPr>
          <p:spPr>
            <a:xfrm rot="5400000">
              <a:off x="232029" y="3141225"/>
              <a:ext cx="462519" cy="423333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91606" y="3121632"/>
              <a:ext cx="25752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?</a:t>
              </a:r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7183103" y="1364800"/>
            <a:ext cx="4257524" cy="253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Pentagon 19"/>
          <p:cNvSpPr/>
          <p:nvPr userDrawn="1"/>
        </p:nvSpPr>
        <p:spPr>
          <a:xfrm rot="5400000">
            <a:off x="9019009" y="-437106"/>
            <a:ext cx="585707" cy="4257524"/>
          </a:xfrm>
          <a:prstGeom prst="homePlate">
            <a:avLst>
              <a:gd name="adj" fmla="val 13627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 Placeholder 2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284480" y="2071605"/>
            <a:ext cx="3998297" cy="1711326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Text here for quotes or small pieces of content that aren’t voiced</a:t>
            </a:r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187157" y="1485900"/>
            <a:ext cx="4257523" cy="346190"/>
          </a:xfrm>
          <a:prstGeom prst="rect">
            <a:avLst/>
          </a:prstGeom>
        </p:spPr>
        <p:txBody>
          <a:bodyPr/>
          <a:lstStyle>
            <a:lvl1pPr algn="ctr"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ADD HEADING/SUBHEADING HERE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7183101" y="3971951"/>
            <a:ext cx="4257524" cy="1918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312713" y="4111943"/>
            <a:ext cx="3998297" cy="1711326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for quotes or small pieces of content that aren’t voiced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1415185" y="336606"/>
            <a:ext cx="97535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dirty="0">
                <a:solidFill>
                  <a:schemeClr val="tx2"/>
                </a:solidFill>
                <a:effectLst/>
              </a:rPr>
              <a:t>Assets,</a:t>
            </a:r>
            <a:r>
              <a:rPr lang="en-US" sz="3200" b="0" baseline="0" dirty="0">
                <a:solidFill>
                  <a:schemeClr val="tx2"/>
                </a:solidFill>
                <a:effectLst/>
              </a:rPr>
              <a:t> not a</a:t>
            </a:r>
            <a:r>
              <a:rPr lang="en-US" sz="3200" b="0" dirty="0">
                <a:solidFill>
                  <a:schemeClr val="tx2"/>
                </a:solidFill>
                <a:effectLst/>
              </a:rPr>
              <a:t>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808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1415185" y="336606"/>
            <a:ext cx="97535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dirty="0">
                <a:solidFill>
                  <a:schemeClr val="tx2"/>
                </a:solidFill>
                <a:effectLst/>
              </a:rPr>
              <a:t>Assets,</a:t>
            </a:r>
            <a:r>
              <a:rPr lang="en-US" sz="3200" b="0" baseline="0" dirty="0">
                <a:solidFill>
                  <a:schemeClr val="tx2"/>
                </a:solidFill>
                <a:effectLst/>
              </a:rPr>
              <a:t> not a</a:t>
            </a:r>
            <a:r>
              <a:rPr lang="en-US" sz="3200" b="0" dirty="0">
                <a:solidFill>
                  <a:schemeClr val="tx2"/>
                </a:solidFill>
                <a:effectLst/>
              </a:rPr>
              <a:t> Slide</a:t>
            </a:r>
          </a:p>
        </p:txBody>
      </p:sp>
      <p:sp>
        <p:nvSpPr>
          <p:cNvPr id="26" name="Line Callout 1 25"/>
          <p:cNvSpPr/>
          <p:nvPr userDrawn="1"/>
        </p:nvSpPr>
        <p:spPr>
          <a:xfrm>
            <a:off x="1490132" y="1466717"/>
            <a:ext cx="3928533" cy="624115"/>
          </a:xfrm>
          <a:prstGeom prst="borderCallout1">
            <a:avLst>
              <a:gd name="adj1" fmla="val 51308"/>
              <a:gd name="adj2" fmla="val -451"/>
              <a:gd name="adj3" fmla="val 51308"/>
              <a:gd name="adj4" fmla="val -19814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1527949"/>
            <a:ext cx="3683000" cy="5016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as callout add content here…</a:t>
            </a:r>
          </a:p>
        </p:txBody>
      </p:sp>
      <p:cxnSp>
        <p:nvCxnSpPr>
          <p:cNvPr id="28" name="Straight Arrow Connector 27"/>
          <p:cNvCxnSpPr/>
          <p:nvPr userDrawn="1"/>
        </p:nvCxnSpPr>
        <p:spPr>
          <a:xfrm>
            <a:off x="1490132" y="2446192"/>
            <a:ext cx="3512451" cy="0"/>
          </a:xfrm>
          <a:prstGeom prst="straightConnector1">
            <a:avLst/>
          </a:prstGeom>
          <a:ln w="38100">
            <a:solidFill>
              <a:srgbClr val="9CC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1490132" y="3120754"/>
            <a:ext cx="2442867" cy="40486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490132" y="3131938"/>
            <a:ext cx="2442867" cy="389120"/>
          </a:xfrm>
          <a:prstGeom prst="rect">
            <a:avLst/>
          </a:prstGeom>
        </p:spPr>
        <p:txBody>
          <a:bodyPr/>
          <a:lstStyle>
            <a:lvl1pPr algn="ctr"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This is a tag</a:t>
            </a:r>
          </a:p>
        </p:txBody>
      </p:sp>
      <p:sp>
        <p:nvSpPr>
          <p:cNvPr id="32" name="Oval 31"/>
          <p:cNvSpPr/>
          <p:nvPr userDrawn="1"/>
        </p:nvSpPr>
        <p:spPr>
          <a:xfrm>
            <a:off x="5776686" y="1561967"/>
            <a:ext cx="638628" cy="478971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7126518" y="1333500"/>
            <a:ext cx="4257524" cy="2532876"/>
          </a:xfrm>
          <a:prstGeom prst="rect">
            <a:avLst/>
          </a:prstGeom>
          <a:solidFill>
            <a:schemeClr val="accent1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7339399" y="1492385"/>
            <a:ext cx="3829384" cy="50165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this as a light box….</a:t>
            </a:r>
          </a:p>
        </p:txBody>
      </p:sp>
      <p:sp>
        <p:nvSpPr>
          <p:cNvPr id="35" name="Rounded Rectangle 12"/>
          <p:cNvSpPr/>
          <p:nvPr userDrawn="1"/>
        </p:nvSpPr>
        <p:spPr>
          <a:xfrm>
            <a:off x="566050" y="4459894"/>
            <a:ext cx="3928533" cy="5370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6" name="Rounded Rectangle 54"/>
          <p:cNvSpPr/>
          <p:nvPr userDrawn="1"/>
        </p:nvSpPr>
        <p:spPr>
          <a:xfrm>
            <a:off x="566050" y="5100710"/>
            <a:ext cx="3928533" cy="537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Rounded Rectangle 57"/>
          <p:cNvSpPr/>
          <p:nvPr userDrawn="1"/>
        </p:nvSpPr>
        <p:spPr>
          <a:xfrm>
            <a:off x="566050" y="5741526"/>
            <a:ext cx="3928533" cy="5370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Rectangle 37"/>
          <p:cNvSpPr/>
          <p:nvPr userDrawn="1"/>
        </p:nvSpPr>
        <p:spPr>
          <a:xfrm>
            <a:off x="4910665" y="4437433"/>
            <a:ext cx="3928533" cy="5370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9" name="Rectangle 38"/>
          <p:cNvSpPr/>
          <p:nvPr userDrawn="1"/>
        </p:nvSpPr>
        <p:spPr>
          <a:xfrm>
            <a:off x="4910665" y="5078249"/>
            <a:ext cx="3928533" cy="53702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0" name="Rectangle 39"/>
          <p:cNvSpPr/>
          <p:nvPr userDrawn="1"/>
        </p:nvSpPr>
        <p:spPr>
          <a:xfrm>
            <a:off x="4910665" y="5719065"/>
            <a:ext cx="3928533" cy="5370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9037560" y="4437433"/>
            <a:ext cx="2743200" cy="1818661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this type of shapes, colors and effect to build diagrams, unless content requires something different.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66200" y="1472379"/>
            <a:ext cx="350161" cy="30906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 userDrawn="1"/>
        </p:nvSpPr>
        <p:spPr>
          <a:xfrm>
            <a:off x="303154" y="1396651"/>
            <a:ext cx="220421" cy="1653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490132" y="2714625"/>
            <a:ext cx="3420533" cy="0"/>
          </a:xfrm>
          <a:prstGeom prst="line">
            <a:avLst/>
          </a:prstGeom>
          <a:ln w="38100">
            <a:solidFill>
              <a:srgbClr val="CEC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5657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63168" y="1573468"/>
            <a:ext cx="10363200" cy="1828800"/>
          </a:xfrm>
          <a:prstGeom prst="rect">
            <a:avLst/>
          </a:prstGeom>
        </p:spPr>
        <p:txBody>
          <a:bodyPr lIns="45720" rIns="45720" bIns="45720"/>
          <a:lstStyle>
            <a:lvl1pPr algn="r">
              <a:defRPr sz="4500" b="1" baseline="0">
                <a:solidFill>
                  <a:srgbClr val="006747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  <a:prstGeom prst="rect">
            <a:avLst/>
          </a:prstGeo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28" y="5671457"/>
            <a:ext cx="2282208" cy="47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1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005" y="562707"/>
            <a:ext cx="10911840" cy="66846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6747"/>
                </a:solidFill>
              </a:defRPr>
            </a:lvl1pPr>
            <a:extLst/>
          </a:lstStyle>
          <a:p>
            <a:r>
              <a:rPr kumimoji="0" lang="en-US" dirty="0"/>
              <a:t>Click to edit Master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10911840" cy="4187952"/>
          </a:xfrm>
          <a:prstGeom prst="rect">
            <a:avLst/>
          </a:prstGeom>
        </p:spPr>
        <p:txBody>
          <a:bodyPr/>
          <a:lstStyle>
            <a:lvl2pPr>
              <a:defRPr sz="20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3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3"/>
    </p:custDataLst>
    <p:extLst>
      <p:ext uri="{BB962C8B-B14F-4D97-AF65-F5344CB8AC3E}">
        <p14:creationId xmlns:p14="http://schemas.microsoft.com/office/powerpoint/2010/main" val="122461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4" r:id="rId2"/>
    <p:sldLayoutId id="2147483664" r:id="rId3"/>
    <p:sldLayoutId id="2147483658" r:id="rId4"/>
    <p:sldLayoutId id="2147483710" r:id="rId5"/>
    <p:sldLayoutId id="2147483721" r:id="rId6"/>
    <p:sldLayoutId id="2147483722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12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spcBef>
          <a:spcPts val="1200"/>
        </a:spcBef>
        <a:spcAft>
          <a:spcPts val="1200"/>
        </a:spcAft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gif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168" y="1776664"/>
            <a:ext cx="10363200" cy="1828800"/>
          </a:xfrm>
        </p:spPr>
        <p:txBody>
          <a:bodyPr/>
          <a:lstStyle/>
          <a:p>
            <a:r>
              <a:rPr lang="en-US" dirty="0"/>
              <a:t>Analytical Methods</a:t>
            </a:r>
            <a:br>
              <a:rPr lang="en-US" dirty="0"/>
            </a:br>
            <a:r>
              <a:rPr lang="en-US" dirty="0"/>
              <a:t>for Business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Dr. Ronald K. Satterfield</a:t>
            </a:r>
          </a:p>
          <a:p>
            <a:r>
              <a:rPr lang="en-US" dirty="0"/>
              <a:t>Muma College of Business</a:t>
            </a:r>
          </a:p>
          <a:p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2492858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83167" y="261266"/>
            <a:ext cx="10668000" cy="7184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67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Critical Originators</a:t>
            </a:r>
          </a:p>
        </p:txBody>
      </p:sp>
      <p:pic>
        <p:nvPicPr>
          <p:cNvPr id="2050" name="Picture 2" descr="Image result for karl pearson">
            <a:extLst>
              <a:ext uri="{FF2B5EF4-FFF2-40B4-BE49-F238E27FC236}">
                <a16:creationId xmlns:a16="http://schemas.microsoft.com/office/drawing/2014/main" id="{C08AA860-6D7D-4965-BA63-D2331F198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91" y="1323550"/>
            <a:ext cx="2094387" cy="274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R.A. Fisher">
            <a:extLst>
              <a:ext uri="{FF2B5EF4-FFF2-40B4-BE49-F238E27FC236}">
                <a16:creationId xmlns:a16="http://schemas.microsoft.com/office/drawing/2014/main" id="{3731E086-FD1D-4902-A17E-8F65233E5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42" y="1370143"/>
            <a:ext cx="1943617" cy="269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egon fisher">
            <a:extLst>
              <a:ext uri="{FF2B5EF4-FFF2-40B4-BE49-F238E27FC236}">
                <a16:creationId xmlns:a16="http://schemas.microsoft.com/office/drawing/2014/main" id="{15492024-84C5-4113-A5F9-B50C598DA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137" y="1362133"/>
            <a:ext cx="2042030" cy="269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8FA270A8-5A3B-47FD-9A08-120B7D2EF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981" y="1370143"/>
            <a:ext cx="2223034" cy="274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jerzy neyman">
            <a:extLst>
              <a:ext uri="{FF2B5EF4-FFF2-40B4-BE49-F238E27FC236}">
                <a16:creationId xmlns:a16="http://schemas.microsoft.com/office/drawing/2014/main" id="{A0FE55FE-3DD9-48F8-982C-2269F149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997" y="1323550"/>
            <a:ext cx="2084975" cy="274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16F43C-56BC-4A72-ABBB-68CBAB206F01}"/>
              </a:ext>
            </a:extLst>
          </p:cNvPr>
          <p:cNvSpPr txBox="1"/>
          <p:nvPr/>
        </p:nvSpPr>
        <p:spPr>
          <a:xfrm>
            <a:off x="448464" y="4409121"/>
            <a:ext cx="17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Karl Pearson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9C6F9-8A42-4038-87A4-E96783C392C9}"/>
              </a:ext>
            </a:extLst>
          </p:cNvPr>
          <p:cNvSpPr txBox="1"/>
          <p:nvPr/>
        </p:nvSpPr>
        <p:spPr>
          <a:xfrm>
            <a:off x="2604419" y="4386023"/>
            <a:ext cx="17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R. A Fisher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97042-F247-46EA-866D-14EC45A538AA}"/>
              </a:ext>
            </a:extLst>
          </p:cNvPr>
          <p:cNvSpPr txBox="1"/>
          <p:nvPr/>
        </p:nvSpPr>
        <p:spPr>
          <a:xfrm>
            <a:off x="5005299" y="4321957"/>
            <a:ext cx="186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William </a:t>
            </a:r>
            <a:r>
              <a:rPr lang="en-US" b="1" dirty="0" err="1"/>
              <a:t>Gosset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68DEA7-8F11-44D0-A52C-4BCC5B2EEADA}"/>
              </a:ext>
            </a:extLst>
          </p:cNvPr>
          <p:cNvSpPr txBox="1"/>
          <p:nvPr/>
        </p:nvSpPr>
        <p:spPr>
          <a:xfrm>
            <a:off x="7515532" y="4304882"/>
            <a:ext cx="17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Egon Pearson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F45F76-44F8-4895-B3F4-BA7D77C35164}"/>
              </a:ext>
            </a:extLst>
          </p:cNvPr>
          <p:cNvSpPr txBox="1"/>
          <p:nvPr/>
        </p:nvSpPr>
        <p:spPr>
          <a:xfrm>
            <a:off x="9912853" y="4201357"/>
            <a:ext cx="17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Jerzy </a:t>
            </a:r>
            <a:r>
              <a:rPr lang="en-US" b="1" dirty="0" err="1"/>
              <a:t>Neyman</a:t>
            </a:r>
            <a:endParaRPr lang="en-US" b="1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53C51EE-DEB4-4BEA-B50B-407F3229D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45438"/>
              </p:ext>
            </p:extLst>
          </p:nvPr>
        </p:nvGraphicFramePr>
        <p:xfrm>
          <a:off x="587533" y="6139489"/>
          <a:ext cx="110384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3504907188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7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Types of Data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Types of Sampling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Descriptive Statistics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Graphical Tools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99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83167" y="261266"/>
            <a:ext cx="10668000" cy="7184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67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Statistical Revolution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16F43C-56BC-4A72-ABBB-68CBAB206F01}"/>
              </a:ext>
            </a:extLst>
          </p:cNvPr>
          <p:cNvSpPr txBox="1"/>
          <p:nvPr/>
        </p:nvSpPr>
        <p:spPr>
          <a:xfrm>
            <a:off x="767236" y="1537789"/>
            <a:ext cx="2604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The Victorian 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97042-F247-46EA-866D-14EC45A538AA}"/>
              </a:ext>
            </a:extLst>
          </p:cNvPr>
          <p:cNvSpPr txBox="1"/>
          <p:nvPr/>
        </p:nvSpPr>
        <p:spPr>
          <a:xfrm>
            <a:off x="8936629" y="1537789"/>
            <a:ext cx="1860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Our View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33DAD8F-AD3A-4556-A20A-6B1836856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45438"/>
              </p:ext>
            </p:extLst>
          </p:nvPr>
        </p:nvGraphicFramePr>
        <p:xfrm>
          <a:off x="587533" y="6139489"/>
          <a:ext cx="110384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3504907188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7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Types of Data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Types of Sampling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Descriptive Statistics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Graphical Tools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CF16868-7998-40B8-B31E-3E39C81CCEBD}"/>
              </a:ext>
            </a:extLst>
          </p:cNvPr>
          <p:cNvSpPr txBox="1"/>
          <p:nvPr/>
        </p:nvSpPr>
        <p:spPr>
          <a:xfrm>
            <a:off x="767236" y="3277406"/>
            <a:ext cx="2423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The Universe is Deterministic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F8CE3B-0DDA-4C34-85B2-5CDBC5A7DAE3}"/>
              </a:ext>
            </a:extLst>
          </p:cNvPr>
          <p:cNvSpPr txBox="1"/>
          <p:nvPr/>
        </p:nvSpPr>
        <p:spPr>
          <a:xfrm>
            <a:off x="8886176" y="3277406"/>
            <a:ext cx="2423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The Universe is Stochastic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C809C3A-C7E0-4FEC-891A-90AE3C9FCDEA}"/>
              </a:ext>
            </a:extLst>
          </p:cNvPr>
          <p:cNvSpPr/>
          <p:nvPr/>
        </p:nvSpPr>
        <p:spPr>
          <a:xfrm>
            <a:off x="1712316" y="2159097"/>
            <a:ext cx="8643117" cy="891103"/>
          </a:xfrm>
          <a:prstGeom prst="rightArrow">
            <a:avLst/>
          </a:prstGeom>
          <a:solidFill>
            <a:srgbClr val="0066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EC393"/>
                </a:solidFill>
              </a:rPr>
              <a:t>The Statistical Revolution</a:t>
            </a:r>
          </a:p>
        </p:txBody>
      </p:sp>
      <p:pic>
        <p:nvPicPr>
          <p:cNvPr id="19" name="Picture 2" descr="Image result for karl pearson">
            <a:extLst>
              <a:ext uri="{FF2B5EF4-FFF2-40B4-BE49-F238E27FC236}">
                <a16:creationId xmlns:a16="http://schemas.microsoft.com/office/drawing/2014/main" id="{79B5BF11-054B-42D9-8C33-0290B9BDD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258" y="3208229"/>
            <a:ext cx="1686939" cy="220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Image result for R.A. Fisher">
            <a:extLst>
              <a:ext uri="{FF2B5EF4-FFF2-40B4-BE49-F238E27FC236}">
                <a16:creationId xmlns:a16="http://schemas.microsoft.com/office/drawing/2014/main" id="{0939373D-C8FD-4081-AC56-6217FDF04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110" y="3245758"/>
            <a:ext cx="1565500" cy="217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6F16A87-14C2-41B8-8EE4-9E57B974B0BA}"/>
              </a:ext>
            </a:extLst>
          </p:cNvPr>
          <p:cNvSpPr txBox="1"/>
          <p:nvPr/>
        </p:nvSpPr>
        <p:spPr>
          <a:xfrm>
            <a:off x="3900258" y="5593371"/>
            <a:ext cx="17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Karl Pearson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8FBDB4-2709-4CC0-AC58-F216FCB79475}"/>
              </a:ext>
            </a:extLst>
          </p:cNvPr>
          <p:cNvSpPr txBox="1"/>
          <p:nvPr/>
        </p:nvSpPr>
        <p:spPr>
          <a:xfrm>
            <a:off x="6149525" y="5612143"/>
            <a:ext cx="17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R. A Fisher</a:t>
            </a:r>
          </a:p>
        </p:txBody>
      </p:sp>
    </p:spTree>
    <p:extLst>
      <p:ext uri="{BB962C8B-B14F-4D97-AF65-F5344CB8AC3E}">
        <p14:creationId xmlns:p14="http://schemas.microsoft.com/office/powerpoint/2010/main" val="2833165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83167" y="261266"/>
            <a:ext cx="10668000" cy="7184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0067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Biometrika</a:t>
            </a:r>
            <a:r>
              <a:rPr lang="en-US" b="1" dirty="0">
                <a:solidFill>
                  <a:srgbClr val="0067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Publishing Statistical Research</a:t>
            </a:r>
          </a:p>
        </p:txBody>
      </p:sp>
      <p:pic>
        <p:nvPicPr>
          <p:cNvPr id="2050" name="Picture 2" descr="Image result for karl pearson">
            <a:extLst>
              <a:ext uri="{FF2B5EF4-FFF2-40B4-BE49-F238E27FC236}">
                <a16:creationId xmlns:a16="http://schemas.microsoft.com/office/drawing/2014/main" id="{C08AA860-6D7D-4965-BA63-D2331F198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329" y="1323550"/>
            <a:ext cx="2094387" cy="274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16F43C-56BC-4A72-ABBB-68CBAB206F01}"/>
              </a:ext>
            </a:extLst>
          </p:cNvPr>
          <p:cNvSpPr txBox="1"/>
          <p:nvPr/>
        </p:nvSpPr>
        <p:spPr>
          <a:xfrm>
            <a:off x="3034402" y="4409121"/>
            <a:ext cx="17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Karl Pearson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9C6F9-8A42-4038-87A4-E96783C392C9}"/>
              </a:ext>
            </a:extLst>
          </p:cNvPr>
          <p:cNvSpPr txBox="1"/>
          <p:nvPr/>
        </p:nvSpPr>
        <p:spPr>
          <a:xfrm>
            <a:off x="5190357" y="4386023"/>
            <a:ext cx="186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Francis Galton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97042-F247-46EA-866D-14EC45A538AA}"/>
              </a:ext>
            </a:extLst>
          </p:cNvPr>
          <p:cNvSpPr txBox="1"/>
          <p:nvPr/>
        </p:nvSpPr>
        <p:spPr>
          <a:xfrm>
            <a:off x="7591237" y="4321957"/>
            <a:ext cx="186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William </a:t>
            </a:r>
            <a:r>
              <a:rPr lang="en-US" b="1" dirty="0" err="1"/>
              <a:t>Gosset</a:t>
            </a:r>
            <a:endParaRPr lang="en-US" b="1" dirty="0"/>
          </a:p>
        </p:txBody>
      </p:sp>
      <p:pic>
        <p:nvPicPr>
          <p:cNvPr id="1026" name="Picture 2" descr="Image result for Francis Galton">
            <a:extLst>
              <a:ext uri="{FF2B5EF4-FFF2-40B4-BE49-F238E27FC236}">
                <a16:creationId xmlns:a16="http://schemas.microsoft.com/office/drawing/2014/main" id="{DF57C57B-BD36-4A69-AF69-9B553459B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069" y="1370144"/>
            <a:ext cx="2013793" cy="273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aphael Weldon">
            <a:extLst>
              <a:ext uri="{FF2B5EF4-FFF2-40B4-BE49-F238E27FC236}">
                <a16:creationId xmlns:a16="http://schemas.microsoft.com/office/drawing/2014/main" id="{07CF14CA-E810-477F-80BF-2E2C7C628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319" y="1362133"/>
            <a:ext cx="2255135" cy="274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33DAD8F-AD3A-4556-A20A-6B18368565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7533" y="6139489"/>
          <a:ext cx="110384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3504907188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7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Types of Data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Types of Sampling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Descriptive Statistics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Graphical Tools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897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596296" y="365420"/>
            <a:ext cx="10972800" cy="796925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/>
              <a:t>Important Terms 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9267" y="1533979"/>
            <a:ext cx="10361990" cy="4267200"/>
          </a:xfrm>
        </p:spPr>
        <p:txBody>
          <a:bodyPr/>
          <a:lstStyle/>
          <a:p>
            <a:pPr eaLnBrk="1" hangingPunct="1"/>
            <a:r>
              <a:rPr lang="en-US" sz="2000" b="1" dirty="0"/>
              <a:t>Descriptive vs. Inferential Statistics</a:t>
            </a:r>
          </a:p>
          <a:p>
            <a:r>
              <a:rPr lang="en-US" sz="2000" b="1" dirty="0"/>
              <a:t>Population</a:t>
            </a:r>
          </a:p>
          <a:p>
            <a:pPr eaLnBrk="1" hangingPunct="1"/>
            <a:r>
              <a:rPr lang="en-US" sz="2000" b="1" dirty="0"/>
              <a:t>Variable</a:t>
            </a:r>
          </a:p>
          <a:p>
            <a:pPr eaLnBrk="1" hangingPunct="1"/>
            <a:r>
              <a:rPr lang="en-US" sz="2000" b="1" dirty="0"/>
              <a:t>Mean (Statistic)</a:t>
            </a:r>
          </a:p>
          <a:p>
            <a:pPr eaLnBrk="1" hangingPunct="1"/>
            <a:r>
              <a:rPr lang="en-US" sz="2000" b="1" dirty="0"/>
              <a:t>Sample (Biased and Unbiased)</a:t>
            </a:r>
          </a:p>
          <a:p>
            <a:r>
              <a:rPr lang="en-US" sz="2000" b="1" dirty="0"/>
              <a:t>Statistical Tests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312A48-F328-4BC1-9AE4-938B85988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189968"/>
              </p:ext>
            </p:extLst>
          </p:nvPr>
        </p:nvGraphicFramePr>
        <p:xfrm>
          <a:off x="587533" y="6139489"/>
          <a:ext cx="110384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3504907188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7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Types of Data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Types of Sampling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Descriptive Statistics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Graphical Tools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329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15969" y="408561"/>
            <a:ext cx="10911840" cy="105156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006747"/>
                </a:solidFill>
              </a:rPr>
              <a:t>Types of Data</a:t>
            </a:r>
          </a:p>
        </p:txBody>
      </p:sp>
      <p:sp>
        <p:nvSpPr>
          <p:cNvPr id="54278" name="Text Box 7"/>
          <p:cNvSpPr txBox="1">
            <a:spLocks noChangeArrowheads="1"/>
          </p:cNvSpPr>
          <p:nvPr/>
        </p:nvSpPr>
        <p:spPr bwMode="auto">
          <a:xfrm>
            <a:off x="1185334" y="1843088"/>
            <a:ext cx="1398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Nominal</a:t>
            </a:r>
          </a:p>
        </p:txBody>
      </p:sp>
      <p:sp>
        <p:nvSpPr>
          <p:cNvPr id="54279" name="Text Box 10"/>
          <p:cNvSpPr txBox="1">
            <a:spLocks noChangeArrowheads="1"/>
          </p:cNvSpPr>
          <p:nvPr/>
        </p:nvSpPr>
        <p:spPr bwMode="auto">
          <a:xfrm>
            <a:off x="1149351" y="2663825"/>
            <a:ext cx="1260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Ordinal</a:t>
            </a:r>
          </a:p>
        </p:txBody>
      </p:sp>
      <p:sp>
        <p:nvSpPr>
          <p:cNvPr id="54280" name="Text Box 11"/>
          <p:cNvSpPr txBox="1">
            <a:spLocks noChangeArrowheads="1"/>
          </p:cNvSpPr>
          <p:nvPr/>
        </p:nvSpPr>
        <p:spPr bwMode="auto">
          <a:xfrm>
            <a:off x="1185334" y="3484563"/>
            <a:ext cx="12795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Interval</a:t>
            </a:r>
          </a:p>
        </p:txBody>
      </p:sp>
      <p:sp>
        <p:nvSpPr>
          <p:cNvPr id="54281" name="Text Box 12"/>
          <p:cNvSpPr txBox="1">
            <a:spLocks noChangeArrowheads="1"/>
          </p:cNvSpPr>
          <p:nvPr/>
        </p:nvSpPr>
        <p:spPr bwMode="auto">
          <a:xfrm>
            <a:off x="1185334" y="4318000"/>
            <a:ext cx="9541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Ratio</a:t>
            </a:r>
          </a:p>
        </p:txBody>
      </p:sp>
      <p:sp>
        <p:nvSpPr>
          <p:cNvPr id="54282" name="Text Box 13"/>
          <p:cNvSpPr txBox="1">
            <a:spLocks noChangeArrowheads="1"/>
          </p:cNvSpPr>
          <p:nvPr/>
        </p:nvSpPr>
        <p:spPr bwMode="auto">
          <a:xfrm>
            <a:off x="5522385" y="2152650"/>
            <a:ext cx="14013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Discrete</a:t>
            </a:r>
          </a:p>
        </p:txBody>
      </p:sp>
      <p:sp>
        <p:nvSpPr>
          <p:cNvPr id="54283" name="Text Box 14"/>
          <p:cNvSpPr txBox="1">
            <a:spLocks noChangeArrowheads="1"/>
          </p:cNvSpPr>
          <p:nvPr/>
        </p:nvSpPr>
        <p:spPr bwMode="auto">
          <a:xfrm>
            <a:off x="5505452" y="3794125"/>
            <a:ext cx="18918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Continuous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117851" y="1828800"/>
            <a:ext cx="2404533" cy="1263650"/>
            <a:chOff x="1473" y="1144"/>
            <a:chExt cx="1136" cy="796"/>
          </a:xfrm>
        </p:grpSpPr>
        <p:sp>
          <p:nvSpPr>
            <p:cNvPr id="54290" name="Line 15"/>
            <p:cNvSpPr>
              <a:spLocks noChangeShapeType="1"/>
            </p:cNvSpPr>
            <p:nvPr/>
          </p:nvSpPr>
          <p:spPr bwMode="auto">
            <a:xfrm>
              <a:off x="1770" y="1144"/>
              <a:ext cx="0" cy="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91" name="Line 16"/>
            <p:cNvSpPr>
              <a:spLocks noChangeShapeType="1"/>
            </p:cNvSpPr>
            <p:nvPr/>
          </p:nvSpPr>
          <p:spPr bwMode="auto">
            <a:xfrm flipH="1">
              <a:off x="1474" y="11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92" name="Line 18"/>
            <p:cNvSpPr>
              <a:spLocks noChangeShapeType="1"/>
            </p:cNvSpPr>
            <p:nvPr/>
          </p:nvSpPr>
          <p:spPr bwMode="auto">
            <a:xfrm flipH="1">
              <a:off x="1473" y="19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93" name="Line 19"/>
            <p:cNvSpPr>
              <a:spLocks noChangeShapeType="1"/>
            </p:cNvSpPr>
            <p:nvPr/>
          </p:nvSpPr>
          <p:spPr bwMode="auto">
            <a:xfrm flipH="1">
              <a:off x="1762" y="1508"/>
              <a:ext cx="8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117851" y="3455988"/>
            <a:ext cx="2404533" cy="1263650"/>
            <a:chOff x="1473" y="1144"/>
            <a:chExt cx="1136" cy="796"/>
          </a:xfrm>
        </p:grpSpPr>
        <p:sp>
          <p:nvSpPr>
            <p:cNvPr id="54286" name="Line 24"/>
            <p:cNvSpPr>
              <a:spLocks noChangeShapeType="1"/>
            </p:cNvSpPr>
            <p:nvPr/>
          </p:nvSpPr>
          <p:spPr bwMode="auto">
            <a:xfrm>
              <a:off x="1770" y="1144"/>
              <a:ext cx="0" cy="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87" name="Line 25"/>
            <p:cNvSpPr>
              <a:spLocks noChangeShapeType="1"/>
            </p:cNvSpPr>
            <p:nvPr/>
          </p:nvSpPr>
          <p:spPr bwMode="auto">
            <a:xfrm flipH="1">
              <a:off x="1474" y="11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88" name="Line 26"/>
            <p:cNvSpPr>
              <a:spLocks noChangeShapeType="1"/>
            </p:cNvSpPr>
            <p:nvPr/>
          </p:nvSpPr>
          <p:spPr bwMode="auto">
            <a:xfrm flipH="1">
              <a:off x="1473" y="19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89" name="Line 27"/>
            <p:cNvSpPr>
              <a:spLocks noChangeShapeType="1"/>
            </p:cNvSpPr>
            <p:nvPr/>
          </p:nvSpPr>
          <p:spPr bwMode="auto">
            <a:xfrm flipH="1">
              <a:off x="1762" y="1508"/>
              <a:ext cx="8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0" name="Rounded Rectangular Callout 19"/>
          <p:cNvSpPr/>
          <p:nvPr/>
        </p:nvSpPr>
        <p:spPr>
          <a:xfrm>
            <a:off x="8011365" y="1346897"/>
            <a:ext cx="2513428" cy="1026942"/>
          </a:xfrm>
          <a:prstGeom prst="wedgeRoundRectCallout">
            <a:avLst>
              <a:gd name="adj1" fmla="val -93986"/>
              <a:gd name="adj2" fmla="val 49771"/>
              <a:gd name="adj3" fmla="val 16667"/>
            </a:avLst>
          </a:prstGeom>
          <a:solidFill>
            <a:srgbClr val="0067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FC493"/>
                </a:solidFill>
              </a:rPr>
              <a:t>Qualitative</a:t>
            </a:r>
          </a:p>
          <a:p>
            <a:pPr algn="ctr"/>
            <a:r>
              <a:rPr lang="en-US" b="1" dirty="0">
                <a:solidFill>
                  <a:srgbClr val="CFC493"/>
                </a:solidFill>
              </a:rPr>
              <a:t>Categorical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7804531" y="4493116"/>
            <a:ext cx="2513428" cy="1026942"/>
          </a:xfrm>
          <a:prstGeom prst="wedgeRoundRectCallout">
            <a:avLst>
              <a:gd name="adj1" fmla="val -69420"/>
              <a:gd name="adj2" fmla="val -89624"/>
              <a:gd name="adj3" fmla="val 16667"/>
            </a:avLst>
          </a:prstGeom>
          <a:solidFill>
            <a:srgbClr val="0067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FC493"/>
                </a:solidFill>
              </a:rPr>
              <a:t>Quantitative</a:t>
            </a:r>
          </a:p>
          <a:p>
            <a:pPr algn="ctr"/>
            <a:r>
              <a:rPr lang="en-US" b="1" dirty="0">
                <a:solidFill>
                  <a:srgbClr val="CFC493"/>
                </a:solidFill>
              </a:rPr>
              <a:t>Numerical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4641CCF-E889-4264-BD3A-C5B41432D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805715"/>
              </p:ext>
            </p:extLst>
          </p:nvPr>
        </p:nvGraphicFramePr>
        <p:xfrm>
          <a:off x="587533" y="6139489"/>
          <a:ext cx="110384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3504907188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7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Types of Data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Types of Sampling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Descriptive Statistics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Graphical Tools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899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75217" y="272716"/>
            <a:ext cx="10668000" cy="705852"/>
          </a:xfrm>
        </p:spPr>
        <p:txBody>
          <a:bodyPr/>
          <a:lstStyle/>
          <a:p>
            <a:pPr eaLnBrk="1" hangingPunct="1"/>
            <a:r>
              <a:rPr lang="en-US" dirty="0"/>
              <a:t>Formatting of Data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628" y="1559170"/>
            <a:ext cx="10911840" cy="418795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dirty="0"/>
              <a:t>Structured – Follows some organization, pattern, or plan</a:t>
            </a:r>
          </a:p>
          <a:p>
            <a:pPr eaLnBrk="1" hangingPunct="1"/>
            <a:r>
              <a:rPr lang="en-US" sz="2000" b="1" dirty="0"/>
              <a:t>Unstructured – No repeating pattern.  A challenge for Organizing</a:t>
            </a:r>
            <a:endParaRPr lang="en-US" sz="2800" b="1" dirty="0">
              <a:solidFill>
                <a:srgbClr val="0067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 eaLnBrk="1" hangingPunct="1">
              <a:buNone/>
            </a:pPr>
            <a:endParaRPr lang="en-US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DC49B6-BE34-458C-A3D7-A6CCF2F29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555927"/>
              </p:ext>
            </p:extLst>
          </p:nvPr>
        </p:nvGraphicFramePr>
        <p:xfrm>
          <a:off x="587533" y="6139489"/>
          <a:ext cx="110384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3504907188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7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Types of Data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Types of Sampling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Descriptive Statistics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Graphical Tools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614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75217" y="449178"/>
            <a:ext cx="10668000" cy="705852"/>
          </a:xfrm>
        </p:spPr>
        <p:txBody>
          <a:bodyPr/>
          <a:lstStyle/>
          <a:p>
            <a:pPr eaLnBrk="1" hangingPunct="1"/>
            <a:r>
              <a:rPr lang="en-US" dirty="0"/>
              <a:t>Sources of Data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628" y="1559170"/>
            <a:ext cx="10911840" cy="418795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dirty="0"/>
              <a:t>Published Source</a:t>
            </a:r>
          </a:p>
          <a:p>
            <a:r>
              <a:rPr lang="en-US" sz="2000" b="1" dirty="0"/>
              <a:t>Direct Observation</a:t>
            </a:r>
          </a:p>
          <a:p>
            <a:r>
              <a:rPr lang="en-US" sz="2000" b="1" dirty="0"/>
              <a:t>Designed Experiment</a:t>
            </a:r>
          </a:p>
          <a:p>
            <a:pPr eaLnBrk="1" hangingPunct="1"/>
            <a:r>
              <a:rPr lang="en-US" sz="2000" b="1" dirty="0"/>
              <a:t>Survey (Questionnaires)</a:t>
            </a:r>
          </a:p>
          <a:p>
            <a:pPr marL="0" indent="0" eaLnBrk="1" hangingPunct="1">
              <a:buNone/>
            </a:pPr>
            <a:endParaRPr lang="en-US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036761-A7D9-42A2-A0B0-631EBC7B4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555927"/>
              </p:ext>
            </p:extLst>
          </p:nvPr>
        </p:nvGraphicFramePr>
        <p:xfrm>
          <a:off x="587533" y="6139489"/>
          <a:ext cx="110384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3504907188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7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Types of Data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Types of Sampling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Descriptive Statistics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Graphical Tools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128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75217" y="272716"/>
            <a:ext cx="10668000" cy="705852"/>
          </a:xfrm>
        </p:spPr>
        <p:txBody>
          <a:bodyPr/>
          <a:lstStyle/>
          <a:p>
            <a:pPr eaLnBrk="1" hangingPunct="1"/>
            <a:r>
              <a:rPr lang="en-US" dirty="0"/>
              <a:t>Types of Sampling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628" y="1559170"/>
            <a:ext cx="10911840" cy="418795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dirty="0"/>
              <a:t>Probability Sample – Elements are selected from a population based on known probabilities in the population.</a:t>
            </a:r>
          </a:p>
          <a:p>
            <a:pPr eaLnBrk="1" hangingPunct="1"/>
            <a:r>
              <a:rPr lang="en-US" sz="2000" b="1" dirty="0"/>
              <a:t>Nonprobability Sample – Elements are selected from a population with no knowledge of probabilities in the population.</a:t>
            </a:r>
          </a:p>
          <a:p>
            <a:pPr eaLnBrk="1" hangingPunct="1"/>
            <a:r>
              <a:rPr lang="en-US" sz="2000" b="1" dirty="0"/>
              <a:t>Convenience Sample – Just like the name says, it’s easy.</a:t>
            </a:r>
          </a:p>
          <a:p>
            <a:pPr eaLnBrk="1" hangingPunct="1"/>
            <a:r>
              <a:rPr lang="en-US" sz="2000" b="1" dirty="0"/>
              <a:t>Judgement Sample – Collect opinions of preselected experts.</a:t>
            </a:r>
            <a:endParaRPr lang="en-US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841837-22B8-4CF8-974D-B4479955E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692294"/>
              </p:ext>
            </p:extLst>
          </p:nvPr>
        </p:nvGraphicFramePr>
        <p:xfrm>
          <a:off x="587533" y="6139489"/>
          <a:ext cx="110384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3504907188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7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Types of Data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Types of Sampling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Descriptive Statistics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Graphical Tools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340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75217" y="272716"/>
            <a:ext cx="10668000" cy="705852"/>
          </a:xfrm>
        </p:spPr>
        <p:txBody>
          <a:bodyPr/>
          <a:lstStyle/>
          <a:p>
            <a:pPr eaLnBrk="1" hangingPunct="1"/>
            <a:r>
              <a:rPr lang="en-US" dirty="0"/>
              <a:t>Types of Sampling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628" y="1559170"/>
            <a:ext cx="10911840" cy="418795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dirty="0"/>
              <a:t>Simple Random Sample – Every element has an equal chance of being chosen.</a:t>
            </a:r>
          </a:p>
          <a:p>
            <a:pPr eaLnBrk="1" hangingPunct="1"/>
            <a:r>
              <a:rPr lang="en-US" sz="2000" b="1" dirty="0"/>
              <a:t>Systematic Sample – Taking every </a:t>
            </a:r>
            <a:r>
              <a:rPr lang="en-US" sz="2000" b="1" i="1" dirty="0"/>
              <a:t>n</a:t>
            </a:r>
            <a:r>
              <a:rPr lang="en-US" sz="2000" b="1" dirty="0"/>
              <a:t>th element in a population of N size. </a:t>
            </a:r>
          </a:p>
          <a:p>
            <a:pPr eaLnBrk="1" hangingPunct="1"/>
            <a:r>
              <a:rPr lang="en-US" sz="2000" b="1" dirty="0"/>
              <a:t>Stratified Sample – Divide the population by some known characteristic, then take a simple random sample from each group.</a:t>
            </a:r>
          </a:p>
          <a:p>
            <a:pPr eaLnBrk="1" hangingPunct="1"/>
            <a:r>
              <a:rPr lang="en-US" sz="2000" b="1" dirty="0"/>
              <a:t>Cluster Sample – Similar to Stratified.  Divide the population by some naturally occurring cluster (geography, political boundaries, etc.) and take samples from  each cluster.</a:t>
            </a:r>
          </a:p>
          <a:p>
            <a:pPr marL="0" indent="0" eaLnBrk="1" hangingPunct="1">
              <a:buNone/>
            </a:pPr>
            <a:endParaRPr lang="en-US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7A0671-E64D-4765-8B35-59BA4D518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548575"/>
              </p:ext>
            </p:extLst>
          </p:nvPr>
        </p:nvGraphicFramePr>
        <p:xfrm>
          <a:off x="587533" y="6139489"/>
          <a:ext cx="110384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3504907188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7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Types of Data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Types of Sampling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Descriptive Statistics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Graphical Tools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699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75217" y="341687"/>
            <a:ext cx="10668000" cy="1216025"/>
          </a:xfrm>
        </p:spPr>
        <p:txBody>
          <a:bodyPr/>
          <a:lstStyle/>
          <a:p>
            <a:pPr eaLnBrk="1" hangingPunct="1"/>
            <a:r>
              <a:rPr lang="en-US" dirty="0"/>
              <a:t>Central Tendency &amp; Variation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ADE31C-86F6-4D09-927B-949E41734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72725"/>
              </p:ext>
            </p:extLst>
          </p:nvPr>
        </p:nvGraphicFramePr>
        <p:xfrm>
          <a:off x="587533" y="6139489"/>
          <a:ext cx="110384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3504907188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7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Types of Data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Types of Sampling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Descriptive Statistics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Graphical Tools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37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168" y="1776664"/>
            <a:ext cx="10363200" cy="1828800"/>
          </a:xfrm>
        </p:spPr>
        <p:txBody>
          <a:bodyPr/>
          <a:lstStyle/>
          <a:p>
            <a:r>
              <a:rPr lang="en-US" dirty="0"/>
              <a:t>Module 1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Dr. Ronald K. Satterfield</a:t>
            </a:r>
          </a:p>
          <a:p>
            <a:r>
              <a:rPr lang="en-US" dirty="0"/>
              <a:t>Muma College of Business</a:t>
            </a:r>
          </a:p>
          <a:p>
            <a:r>
              <a:rPr lang="en-US" dirty="0"/>
              <a:t>University of South Florida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39D72-C1CE-4F41-BC5E-A80558EFEDF3}"/>
              </a:ext>
            </a:extLst>
          </p:cNvPr>
          <p:cNvSpPr txBox="1"/>
          <p:nvPr/>
        </p:nvSpPr>
        <p:spPr>
          <a:xfrm>
            <a:off x="6028123" y="4857386"/>
            <a:ext cx="5298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6747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Getting Started with Statistics</a:t>
            </a:r>
          </a:p>
        </p:txBody>
      </p:sp>
    </p:spTree>
    <p:extLst>
      <p:ext uri="{BB962C8B-B14F-4D97-AF65-F5344CB8AC3E}">
        <p14:creationId xmlns:p14="http://schemas.microsoft.com/office/powerpoint/2010/main" val="2045227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75217" y="313280"/>
            <a:ext cx="10668000" cy="685799"/>
          </a:xfrm>
        </p:spPr>
        <p:txBody>
          <a:bodyPr/>
          <a:lstStyle/>
          <a:p>
            <a:pPr eaLnBrk="1" hangingPunct="1"/>
            <a:r>
              <a:rPr lang="en-US" dirty="0"/>
              <a:t>Descriptive Statistics – Pearson’s Four Parameters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314450"/>
            <a:ext cx="3591754" cy="4187952"/>
          </a:xfrm>
          <a:noFill/>
        </p:spPr>
        <p:txBody>
          <a:bodyPr/>
          <a:lstStyle/>
          <a:p>
            <a:pPr eaLnBrk="1" hangingPunct="1"/>
            <a:r>
              <a:rPr lang="en-US" sz="2000" b="1" dirty="0"/>
              <a:t>Mean</a:t>
            </a:r>
          </a:p>
          <a:p>
            <a:pPr eaLnBrk="1" hangingPunct="1"/>
            <a:r>
              <a:rPr lang="en-US" sz="2000" b="1" dirty="0"/>
              <a:t>Standard Deviation</a:t>
            </a:r>
          </a:p>
          <a:p>
            <a:pPr eaLnBrk="1" hangingPunct="1"/>
            <a:r>
              <a:rPr lang="en-US" sz="2000" b="1" dirty="0"/>
              <a:t>Skewness (Symmetry)</a:t>
            </a:r>
          </a:p>
          <a:p>
            <a:pPr eaLnBrk="1" hangingPunct="1"/>
            <a:r>
              <a:rPr lang="en-US" sz="2000" b="1" dirty="0"/>
              <a:t>Kurtosis</a:t>
            </a:r>
          </a:p>
          <a:p>
            <a:pPr eaLnBrk="1" hangingPunct="1"/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471B04-2AB4-47A7-977C-32D4455B3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178140"/>
              </p:ext>
            </p:extLst>
          </p:nvPr>
        </p:nvGraphicFramePr>
        <p:xfrm>
          <a:off x="587533" y="6139489"/>
          <a:ext cx="110384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3504907188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7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Types of Data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Types of Sampling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Descriptive Statistics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Graphical Tools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 descr="Image result for karl pearson">
            <a:extLst>
              <a:ext uri="{FF2B5EF4-FFF2-40B4-BE49-F238E27FC236}">
                <a16:creationId xmlns:a16="http://schemas.microsoft.com/office/drawing/2014/main" id="{20C1A0D0-52B9-4748-AD2B-A58AD14B8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340" y="1359781"/>
            <a:ext cx="3327169" cy="435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10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75217" y="313280"/>
            <a:ext cx="10668000" cy="685799"/>
          </a:xfrm>
        </p:spPr>
        <p:txBody>
          <a:bodyPr/>
          <a:lstStyle/>
          <a:p>
            <a:pPr eaLnBrk="1" hangingPunct="1"/>
            <a:r>
              <a:rPr lang="en-US" dirty="0"/>
              <a:t>Descriptive Statistics – Other Useful Measures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314450"/>
            <a:ext cx="10911840" cy="4187952"/>
          </a:xfrm>
          <a:noFill/>
        </p:spPr>
        <p:txBody>
          <a:bodyPr/>
          <a:lstStyle/>
          <a:p>
            <a:pPr eaLnBrk="1" hangingPunct="1"/>
            <a:r>
              <a:rPr lang="en-US" sz="2000" b="1" dirty="0"/>
              <a:t>Median</a:t>
            </a:r>
          </a:p>
          <a:p>
            <a:pPr eaLnBrk="1" hangingPunct="1"/>
            <a:r>
              <a:rPr lang="en-US" sz="2000" b="1" dirty="0"/>
              <a:t>Variance</a:t>
            </a:r>
          </a:p>
          <a:p>
            <a:pPr eaLnBrk="1" hangingPunct="1"/>
            <a:r>
              <a:rPr lang="en-US" sz="2000" b="1" dirty="0"/>
              <a:t>Quartiles</a:t>
            </a:r>
          </a:p>
          <a:p>
            <a:pPr eaLnBrk="1" hangingPunct="1"/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471B04-2AB4-47A7-977C-32D4455B34D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7533" y="6139489"/>
          <a:ext cx="110384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3504907188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7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Types of Data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Types of Sampling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Descriptive Statistics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Graphical Tools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229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94267" y="393707"/>
            <a:ext cx="10668000" cy="77288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006747"/>
                </a:solidFill>
              </a:rPr>
              <a:t>R Packages to Install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1" y="1469564"/>
            <a:ext cx="5234516" cy="4267200"/>
          </a:xfrm>
        </p:spPr>
        <p:txBody>
          <a:bodyPr/>
          <a:lstStyle/>
          <a:p>
            <a:pPr eaLnBrk="1" hangingPunct="1"/>
            <a:r>
              <a:rPr lang="en-US" sz="2000" b="1" dirty="0"/>
              <a:t>   </a:t>
            </a:r>
            <a:endParaRPr lang="en-US" sz="2600" dirty="0"/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89134" y="1752600"/>
            <a:ext cx="5234517" cy="4267200"/>
          </a:xfrm>
        </p:spPr>
        <p:txBody>
          <a:bodyPr/>
          <a:lstStyle/>
          <a:p>
            <a:pPr eaLnBrk="1" hangingPunct="1"/>
            <a:endParaRPr lang="en-US" sz="2600" b="0" dirty="0"/>
          </a:p>
          <a:p>
            <a:pPr eaLnBrk="1" hangingPunct="1">
              <a:buFont typeface="Wingdings" pitchFamily="2" charset="2"/>
              <a:buNone/>
            </a:pPr>
            <a:endParaRPr lang="en-US" sz="2600" dirty="0"/>
          </a:p>
          <a:p>
            <a:pPr eaLnBrk="1" hangingPunct="1">
              <a:buFont typeface="Wingdings" pitchFamily="2" charset="2"/>
              <a:buNone/>
            </a:pPr>
            <a:endParaRPr lang="en-US" sz="2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A39B932-AE1B-41E4-93D3-D6638452E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178140"/>
              </p:ext>
            </p:extLst>
          </p:nvPr>
        </p:nvGraphicFramePr>
        <p:xfrm>
          <a:off x="587533" y="6139489"/>
          <a:ext cx="110384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3504907188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7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Types of Data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Types of Sampling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Descriptive Statistics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Graphical Tools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890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94267" y="393707"/>
            <a:ext cx="10668000" cy="77288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006747"/>
                </a:solidFill>
              </a:rPr>
              <a:t>R Commands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1" y="1469564"/>
            <a:ext cx="5234516" cy="4267200"/>
          </a:xfrm>
        </p:spPr>
        <p:txBody>
          <a:bodyPr/>
          <a:lstStyle/>
          <a:p>
            <a:pPr eaLnBrk="1" hangingPunct="1"/>
            <a:r>
              <a:rPr lang="en-US" sz="2000" b="1" dirty="0"/>
              <a:t>   </a:t>
            </a:r>
            <a:endParaRPr lang="en-US" sz="2600" dirty="0"/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89134" y="1752600"/>
            <a:ext cx="5234517" cy="4267200"/>
          </a:xfrm>
        </p:spPr>
        <p:txBody>
          <a:bodyPr/>
          <a:lstStyle/>
          <a:p>
            <a:pPr eaLnBrk="1" hangingPunct="1"/>
            <a:endParaRPr lang="en-US" sz="2600" b="0" dirty="0"/>
          </a:p>
          <a:p>
            <a:pPr eaLnBrk="1" hangingPunct="1">
              <a:buFont typeface="Wingdings" pitchFamily="2" charset="2"/>
              <a:buNone/>
            </a:pPr>
            <a:endParaRPr lang="en-US" sz="2600" dirty="0"/>
          </a:p>
          <a:p>
            <a:pPr eaLnBrk="1" hangingPunct="1">
              <a:buFont typeface="Wingdings" pitchFamily="2" charset="2"/>
              <a:buNone/>
            </a:pPr>
            <a:endParaRPr lang="en-US" sz="2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6BB058C-97FF-448B-8D2C-92D0AB36D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178140"/>
              </p:ext>
            </p:extLst>
          </p:nvPr>
        </p:nvGraphicFramePr>
        <p:xfrm>
          <a:off x="587533" y="6139489"/>
          <a:ext cx="110384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3504907188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7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Types of Data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Types of Sampling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Descriptive Statistics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Graphical Tools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107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816727" y="379164"/>
            <a:ext cx="10668000" cy="1216025"/>
          </a:xfrm>
        </p:spPr>
        <p:txBody>
          <a:bodyPr/>
          <a:lstStyle/>
          <a:p>
            <a:pPr eaLnBrk="1" hangingPunct="1"/>
            <a:r>
              <a:rPr lang="en-US" dirty="0"/>
              <a:t>Describing Data Graphically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18" y="1595189"/>
            <a:ext cx="10911840" cy="4187952"/>
          </a:xfrm>
          <a:noFill/>
        </p:spPr>
        <p:txBody>
          <a:bodyPr/>
          <a:lstStyle/>
          <a:p>
            <a:pPr eaLnBrk="1" hangingPunct="1"/>
            <a:r>
              <a:rPr lang="en-US" sz="2000" b="1" dirty="0"/>
              <a:t>Histogram</a:t>
            </a:r>
          </a:p>
          <a:p>
            <a:pPr eaLnBrk="1" hangingPunct="1"/>
            <a:r>
              <a:rPr lang="en-US" sz="2000" b="1" dirty="0"/>
              <a:t>Stem and Leaf Plot</a:t>
            </a:r>
          </a:p>
          <a:p>
            <a:pPr eaLnBrk="1" hangingPunct="1"/>
            <a:r>
              <a:rPr lang="en-US" sz="2000" b="1" dirty="0"/>
              <a:t>Box Plot</a:t>
            </a:r>
          </a:p>
          <a:p>
            <a:pPr eaLnBrk="1" hangingPunct="1"/>
            <a:r>
              <a:rPr lang="en-US" sz="2000" b="1" dirty="0"/>
              <a:t>Scatterplot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FAE3D9-0218-403C-883C-488A10DED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633665"/>
              </p:ext>
            </p:extLst>
          </p:nvPr>
        </p:nvGraphicFramePr>
        <p:xfrm>
          <a:off x="587533" y="6139489"/>
          <a:ext cx="110384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3504907188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7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Types of Data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Types of Sampling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Descriptive Statistics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Graphical Tools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92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816727" y="379164"/>
            <a:ext cx="10668000" cy="1216025"/>
          </a:xfrm>
        </p:spPr>
        <p:txBody>
          <a:bodyPr/>
          <a:lstStyle/>
          <a:p>
            <a:pPr eaLnBrk="1" hangingPunct="1"/>
            <a:r>
              <a:rPr lang="en-US" dirty="0"/>
              <a:t>What Have We Covered?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558" y="1275347"/>
            <a:ext cx="10911840" cy="4187952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Reasons for Studying Statistics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The Basic Statistical Model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Types and Sources of Data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Methods of Sampling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Descriptive Statistics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Graphical Tools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F2B7AC-5447-40C6-B470-EDDC74BD2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617663"/>
              </p:ext>
            </p:extLst>
          </p:nvPr>
        </p:nvGraphicFramePr>
        <p:xfrm>
          <a:off x="587533" y="6139489"/>
          <a:ext cx="110384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3504907188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7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Types of Data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Types of Sampling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Descriptive Statistics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Graphical Tools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158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94267" y="393707"/>
            <a:ext cx="10668000" cy="77288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006747"/>
                </a:solidFill>
              </a:rPr>
              <a:t>For Completing Assignments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1" y="1469564"/>
            <a:ext cx="5234516" cy="4267200"/>
          </a:xfrm>
        </p:spPr>
        <p:txBody>
          <a:bodyPr/>
          <a:lstStyle/>
          <a:p>
            <a:pPr eaLnBrk="1" hangingPunct="1"/>
            <a:r>
              <a:rPr lang="en-US" sz="2000" b="1" dirty="0"/>
              <a:t>   </a:t>
            </a:r>
            <a:endParaRPr lang="en-US" sz="2600" dirty="0"/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89134" y="1752600"/>
            <a:ext cx="5234517" cy="4267200"/>
          </a:xfrm>
        </p:spPr>
        <p:txBody>
          <a:bodyPr/>
          <a:lstStyle/>
          <a:p>
            <a:pPr eaLnBrk="1" hangingPunct="1"/>
            <a:endParaRPr lang="en-US" sz="2600" b="0" dirty="0"/>
          </a:p>
          <a:p>
            <a:pPr eaLnBrk="1" hangingPunct="1">
              <a:buFont typeface="Wingdings" pitchFamily="2" charset="2"/>
              <a:buNone/>
            </a:pPr>
            <a:endParaRPr lang="en-US" sz="2600" dirty="0"/>
          </a:p>
          <a:p>
            <a:pPr eaLnBrk="1" hangingPunct="1">
              <a:buFont typeface="Wingdings" pitchFamily="2" charset="2"/>
              <a:buNone/>
            </a:pPr>
            <a:endParaRPr lang="en-US" sz="2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2232" y="1455551"/>
            <a:ext cx="12029768" cy="4187952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set.seed</a:t>
            </a:r>
            <a:r>
              <a:rPr lang="en-US" sz="3200" dirty="0"/>
              <a:t>(</a:t>
            </a:r>
            <a:r>
              <a:rPr lang="en-US" sz="3200" i="1" dirty="0">
                <a:solidFill>
                  <a:srgbClr val="FF0000"/>
                </a:solidFill>
              </a:rPr>
              <a:t>numerical portion of your U number 9 digits</a:t>
            </a:r>
            <a:r>
              <a:rPr lang="en-US" sz="3200" dirty="0"/>
              <a:t>)</a:t>
            </a:r>
          </a:p>
          <a:p>
            <a:r>
              <a:rPr lang="en-US" sz="3200" dirty="0" err="1"/>
              <a:t>some.grades</a:t>
            </a:r>
            <a:r>
              <a:rPr lang="en-US" sz="3200" dirty="0"/>
              <a:t>=grades[sample(1:nrow(grades),5,replace=FALSE),]</a:t>
            </a:r>
          </a:p>
          <a:p>
            <a:r>
              <a:rPr lang="en-US" sz="3200" dirty="0"/>
              <a:t>attach(</a:t>
            </a:r>
            <a:r>
              <a:rPr lang="en-US" sz="3200" dirty="0" err="1"/>
              <a:t>some.grades</a:t>
            </a:r>
            <a:r>
              <a:rPr lang="en-US" sz="3200" dirty="0"/>
              <a:t>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016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Plan for This Presentation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199" y="1249738"/>
            <a:ext cx="5036457" cy="4109113"/>
          </a:xfrm>
        </p:spPr>
        <p:txBody>
          <a:bodyPr/>
          <a:lstStyle/>
          <a:p>
            <a:pPr eaLnBrk="1" hangingPunct="1"/>
            <a:r>
              <a:rPr lang="en-US" sz="2000" b="1" dirty="0"/>
              <a:t>Basic Introduction to the Course</a:t>
            </a:r>
          </a:p>
          <a:p>
            <a:pPr eaLnBrk="1" hangingPunct="1"/>
            <a:r>
              <a:rPr lang="en-US" sz="2000" b="1" dirty="0"/>
              <a:t>Software Used</a:t>
            </a:r>
          </a:p>
          <a:p>
            <a:pPr eaLnBrk="1" hangingPunct="1"/>
            <a:r>
              <a:rPr lang="en-US" sz="2000" b="1" dirty="0"/>
              <a:t>Reasons for Studying Statistics</a:t>
            </a:r>
          </a:p>
          <a:p>
            <a:pPr eaLnBrk="1" hangingPunct="1"/>
            <a:r>
              <a:rPr lang="en-US" sz="2000" b="1" dirty="0"/>
              <a:t>How Statistics Works</a:t>
            </a:r>
          </a:p>
          <a:p>
            <a:pPr eaLnBrk="1" hangingPunct="1"/>
            <a:r>
              <a:rPr lang="en-US" sz="2000" b="1" dirty="0"/>
              <a:t>Types of Data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455229" y="1293281"/>
            <a:ext cx="5246914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Types of Sampling</a:t>
            </a:r>
          </a:p>
          <a:p>
            <a:r>
              <a:rPr lang="en-US" sz="2000" b="1" dirty="0"/>
              <a:t>Questionnaires</a:t>
            </a:r>
          </a:p>
          <a:p>
            <a:r>
              <a:rPr lang="en-US" sz="2000" b="1" dirty="0"/>
              <a:t>Descriptive Statistics</a:t>
            </a:r>
          </a:p>
          <a:p>
            <a:r>
              <a:rPr lang="en-US" sz="2000" b="1" dirty="0"/>
              <a:t>Graphical Tools</a:t>
            </a:r>
          </a:p>
          <a:p>
            <a:endParaRPr lang="en-US" sz="2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358238"/>
              </p:ext>
            </p:extLst>
          </p:nvPr>
        </p:nvGraphicFramePr>
        <p:xfrm>
          <a:off x="587533" y="6139489"/>
          <a:ext cx="110384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3504907188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7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Types of Data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Types of Sampling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Descriptive Statistics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Graphical Tools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0875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Textbook Coverage</a:t>
            </a:r>
            <a:br>
              <a:rPr lang="en-US" dirty="0"/>
            </a:br>
            <a:endParaRPr lang="en-US" dirty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199" y="1313906"/>
            <a:ext cx="10447976" cy="4109113"/>
          </a:xfrm>
        </p:spPr>
        <p:txBody>
          <a:bodyPr/>
          <a:lstStyle/>
          <a:p>
            <a:pPr eaLnBrk="1" hangingPunct="1"/>
            <a:r>
              <a:rPr lang="en-US" sz="2000" b="1" dirty="0" err="1"/>
              <a:t>Raykov</a:t>
            </a:r>
            <a:r>
              <a:rPr lang="en-US" sz="2000" b="1" dirty="0"/>
              <a:t> and </a:t>
            </a:r>
            <a:r>
              <a:rPr lang="en-US" sz="2000" b="1" dirty="0" err="1"/>
              <a:t>Marcoulides</a:t>
            </a:r>
            <a:r>
              <a:rPr lang="en-US" sz="2000" b="1" dirty="0"/>
              <a:t>, Chapters 1 and 2</a:t>
            </a:r>
          </a:p>
          <a:p>
            <a:pPr eaLnBrk="1" hangingPunct="1"/>
            <a:r>
              <a:rPr lang="en-US" sz="2000" b="1" dirty="0"/>
              <a:t>Brown and Murdoch, Chapters 1 and 2</a:t>
            </a:r>
          </a:p>
          <a:p>
            <a:pPr eaLnBrk="1" hangingPunct="1"/>
            <a:endParaRPr lang="en-US" sz="20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0D5370-AA18-43D9-BB68-FE22A6836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189968"/>
              </p:ext>
            </p:extLst>
          </p:nvPr>
        </p:nvGraphicFramePr>
        <p:xfrm>
          <a:off x="587533" y="6139489"/>
          <a:ext cx="110384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3504907188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7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Types of Data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Types of Sampling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Descriptive Statistics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Graphical Tools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69712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Major Course Objectives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199" y="1249738"/>
            <a:ext cx="10438064" cy="4109113"/>
          </a:xfrm>
        </p:spPr>
        <p:txBody>
          <a:bodyPr/>
          <a:lstStyle/>
          <a:p>
            <a:pPr eaLnBrk="1" hangingPunct="1"/>
            <a:r>
              <a:rPr lang="en-US" sz="2000" b="1" dirty="0"/>
              <a:t>NOT to Make You an Expert</a:t>
            </a:r>
          </a:p>
          <a:p>
            <a:pPr eaLnBrk="1" hangingPunct="1"/>
            <a:r>
              <a:rPr lang="en-US" sz="2000" b="1" dirty="0"/>
              <a:t>Let You Talk to the Experts</a:t>
            </a:r>
          </a:p>
          <a:p>
            <a:pPr eaLnBrk="1" hangingPunct="1"/>
            <a:r>
              <a:rPr lang="en-US" sz="2000" b="1" dirty="0"/>
              <a:t>Let You Ask Questions</a:t>
            </a:r>
          </a:p>
          <a:p>
            <a:pPr eaLnBrk="1" hangingPunct="1"/>
            <a:r>
              <a:rPr lang="en-US" sz="2000" b="1" dirty="0"/>
              <a:t>Understand Terminology</a:t>
            </a:r>
          </a:p>
          <a:p>
            <a:pPr eaLnBrk="1" hangingPunct="1"/>
            <a:r>
              <a:rPr lang="en-US" sz="2000" b="1" dirty="0"/>
              <a:t>Let You Evaluate Statistical Work Done By Others</a:t>
            </a:r>
          </a:p>
          <a:p>
            <a:r>
              <a:rPr lang="en-US" sz="2000" b="1" dirty="0"/>
              <a:t>Prepare You for Statistical Data Mining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B72D28-937E-4A6E-A0BC-D72F46523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189968"/>
              </p:ext>
            </p:extLst>
          </p:nvPr>
        </p:nvGraphicFramePr>
        <p:xfrm>
          <a:off x="587533" y="6139489"/>
          <a:ext cx="110384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3504907188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7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Types of Data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Types of Sampling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Descriptive Statistics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Graphical Tools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76907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Tools Taught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199" y="1249738"/>
            <a:ext cx="5036457" cy="4109113"/>
          </a:xfrm>
        </p:spPr>
        <p:txBody>
          <a:bodyPr/>
          <a:lstStyle/>
          <a:p>
            <a:pPr eaLnBrk="1" hangingPunct="1"/>
            <a:r>
              <a:rPr lang="en-US" sz="2000" b="1" dirty="0"/>
              <a:t>Types of Data</a:t>
            </a:r>
          </a:p>
          <a:p>
            <a:pPr eaLnBrk="1" hangingPunct="1"/>
            <a:r>
              <a:rPr lang="en-US" sz="2000" b="1" dirty="0"/>
              <a:t>Methods of Getting Data</a:t>
            </a:r>
          </a:p>
          <a:p>
            <a:pPr eaLnBrk="1" hangingPunct="1"/>
            <a:r>
              <a:rPr lang="en-US" sz="2000" b="1" dirty="0"/>
              <a:t>Normal and Other Distributions</a:t>
            </a:r>
          </a:p>
          <a:p>
            <a:pPr eaLnBrk="1" hangingPunct="1"/>
            <a:r>
              <a:rPr lang="en-US" sz="2000" b="1" dirty="0"/>
              <a:t>Central Limit Theorem</a:t>
            </a:r>
          </a:p>
          <a:p>
            <a:pPr eaLnBrk="1" hangingPunct="1"/>
            <a:r>
              <a:rPr lang="en-US" sz="2000" b="1" dirty="0"/>
              <a:t>Sampling Distributions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455229" y="1293281"/>
            <a:ext cx="5246914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Confidence intervals</a:t>
            </a:r>
          </a:p>
          <a:p>
            <a:r>
              <a:rPr lang="en-US" sz="2000" b="1" dirty="0"/>
              <a:t>Hypothesis Testing</a:t>
            </a:r>
          </a:p>
          <a:p>
            <a:r>
              <a:rPr lang="en-US" sz="2000" b="1" dirty="0"/>
              <a:t>Simple Regression</a:t>
            </a:r>
          </a:p>
          <a:p>
            <a:r>
              <a:rPr lang="en-US" sz="2000" b="1" dirty="0"/>
              <a:t>Multiple Regression</a:t>
            </a:r>
          </a:p>
          <a:p>
            <a:r>
              <a:rPr lang="en-US" sz="2000" b="1" dirty="0"/>
              <a:t>Logistic Regression</a:t>
            </a:r>
          </a:p>
          <a:p>
            <a:r>
              <a:rPr lang="en-US" sz="2000" b="1" dirty="0"/>
              <a:t>Analysis of Variance (ANOVA)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EF66AD-782E-4639-990B-C4CE8FA4F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189968"/>
              </p:ext>
            </p:extLst>
          </p:nvPr>
        </p:nvGraphicFramePr>
        <p:xfrm>
          <a:off x="587533" y="6139489"/>
          <a:ext cx="110384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3504907188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7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Types of Data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Types of Sampling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Descriptive Statistics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Graphical Tools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05096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94267" y="228607"/>
            <a:ext cx="10668000" cy="77288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rgbClr val="006747"/>
                </a:solidFill>
              </a:rPr>
              <a:t>Analyzing and Visualizing</a:t>
            </a:r>
            <a:br>
              <a:rPr lang="en-US" dirty="0">
                <a:solidFill>
                  <a:srgbClr val="006747"/>
                </a:solidFill>
              </a:rPr>
            </a:br>
            <a:r>
              <a:rPr lang="en-US" dirty="0">
                <a:solidFill>
                  <a:srgbClr val="006747"/>
                </a:solidFill>
              </a:rPr>
              <a:t>Common Software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1" y="1469564"/>
            <a:ext cx="5234516" cy="4267200"/>
          </a:xfrm>
        </p:spPr>
        <p:txBody>
          <a:bodyPr/>
          <a:lstStyle/>
          <a:p>
            <a:pPr eaLnBrk="1" hangingPunct="1"/>
            <a:r>
              <a:rPr lang="en-US" sz="2000" b="1" dirty="0"/>
              <a:t>   SPSS</a:t>
            </a:r>
          </a:p>
          <a:p>
            <a:pPr eaLnBrk="1" hangingPunct="1"/>
            <a:r>
              <a:rPr lang="en-US" sz="2000" b="1" dirty="0"/>
              <a:t>   SAS</a:t>
            </a:r>
          </a:p>
          <a:p>
            <a:pPr eaLnBrk="1" hangingPunct="1"/>
            <a:r>
              <a:rPr lang="en-US" sz="2000" b="1" dirty="0"/>
              <a:t>   Minitab</a:t>
            </a:r>
          </a:p>
          <a:p>
            <a:pPr eaLnBrk="1" hangingPunct="1"/>
            <a:r>
              <a:rPr lang="en-US" sz="2000" b="1" dirty="0"/>
              <a:t>   Excel</a:t>
            </a:r>
          </a:p>
          <a:p>
            <a:pPr eaLnBrk="1" hangingPunct="1"/>
            <a:r>
              <a:rPr lang="en-US" sz="2000" b="1" dirty="0"/>
              <a:t>   R</a:t>
            </a:r>
          </a:p>
          <a:p>
            <a:pPr eaLnBrk="1" hangingPunct="1"/>
            <a:r>
              <a:rPr lang="en-US" sz="2000" b="1" dirty="0"/>
              <a:t>  Tableau</a:t>
            </a:r>
          </a:p>
          <a:p>
            <a:pPr eaLnBrk="1" hangingPunct="1"/>
            <a:r>
              <a:rPr lang="en-US" sz="2000" b="1" dirty="0"/>
              <a:t>  JMP</a:t>
            </a:r>
            <a:endParaRPr lang="en-US" sz="2600" dirty="0"/>
          </a:p>
          <a:p>
            <a:pPr eaLnBrk="1" hangingPunct="1">
              <a:buFont typeface="Wingdings" pitchFamily="2" charset="2"/>
              <a:buNone/>
            </a:pPr>
            <a:endParaRPr lang="en-US" sz="2600" dirty="0"/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89134" y="1752600"/>
            <a:ext cx="5234517" cy="4267200"/>
          </a:xfrm>
        </p:spPr>
        <p:txBody>
          <a:bodyPr/>
          <a:lstStyle/>
          <a:p>
            <a:pPr eaLnBrk="1" hangingPunct="1"/>
            <a:endParaRPr lang="en-US" sz="2600" b="0" dirty="0"/>
          </a:p>
          <a:p>
            <a:pPr eaLnBrk="1" hangingPunct="1">
              <a:buFont typeface="Wingdings" pitchFamily="2" charset="2"/>
              <a:buNone/>
            </a:pPr>
            <a:endParaRPr lang="en-US" sz="2600" dirty="0"/>
          </a:p>
          <a:p>
            <a:pPr eaLnBrk="1" hangingPunct="1">
              <a:buFont typeface="Wingdings" pitchFamily="2" charset="2"/>
              <a:buNone/>
            </a:pPr>
            <a:endParaRPr lang="en-US" sz="2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DDF566-94CC-414E-846A-AFF064A72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189968"/>
              </p:ext>
            </p:extLst>
          </p:nvPr>
        </p:nvGraphicFramePr>
        <p:xfrm>
          <a:off x="587533" y="6139489"/>
          <a:ext cx="110384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3504907188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7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Types of Data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Types of Sampling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Descriptive Statistics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Graphical Tools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16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783167" y="261266"/>
            <a:ext cx="10668000" cy="718456"/>
          </a:xfrm>
        </p:spPr>
        <p:txBody>
          <a:bodyPr/>
          <a:lstStyle/>
          <a:p>
            <a:pPr eaLnBrk="1" hangingPunct="1"/>
            <a:r>
              <a:rPr lang="en-US" dirty="0"/>
              <a:t>Statistics in Business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705" y="1312460"/>
            <a:ext cx="5642506" cy="4187952"/>
          </a:xfrm>
        </p:spPr>
        <p:txBody>
          <a:bodyPr/>
          <a:lstStyle/>
          <a:p>
            <a:pPr eaLnBrk="1" hangingPunct="1"/>
            <a:r>
              <a:rPr lang="en-US" sz="2000" b="1" dirty="0"/>
              <a:t>Data Science (Data Analytics, ʺBig Dataʺ)</a:t>
            </a:r>
          </a:p>
          <a:p>
            <a:pPr eaLnBrk="1" hangingPunct="1"/>
            <a:r>
              <a:rPr lang="en-US" sz="2000" b="1" dirty="0"/>
              <a:t>Data Mining &amp; Warehousing</a:t>
            </a:r>
          </a:p>
          <a:p>
            <a:pPr eaLnBrk="1" hangingPunct="1"/>
            <a:r>
              <a:rPr lang="en-US" sz="2000" b="1" dirty="0"/>
              <a:t>Visualization</a:t>
            </a:r>
          </a:p>
          <a:p>
            <a:pPr eaLnBrk="1" hangingPunct="1"/>
            <a:r>
              <a:rPr lang="en-US" sz="2000" b="1" dirty="0"/>
              <a:t>Marketing Research</a:t>
            </a:r>
          </a:p>
          <a:p>
            <a:pPr eaLnBrk="1" hangingPunct="1"/>
            <a:r>
              <a:rPr lang="en-US" sz="2000" b="1" dirty="0"/>
              <a:t>Customer Service</a:t>
            </a:r>
          </a:p>
          <a:p>
            <a:pPr eaLnBrk="1" hangingPunct="1"/>
            <a:r>
              <a:rPr lang="en-US" sz="2000" b="1" dirty="0"/>
              <a:t>Risk Management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85324" y="1328502"/>
            <a:ext cx="5129162" cy="41879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Proving Regulatory Conformity</a:t>
            </a:r>
          </a:p>
          <a:p>
            <a:r>
              <a:rPr lang="en-US" sz="2000" b="1" dirty="0"/>
              <a:t>Quality Control</a:t>
            </a:r>
          </a:p>
          <a:p>
            <a:r>
              <a:rPr lang="en-US" sz="2000" b="1" dirty="0"/>
              <a:t>Auditing</a:t>
            </a:r>
          </a:p>
          <a:p>
            <a:r>
              <a:rPr lang="en-US" sz="2000" b="1" dirty="0"/>
              <a:t>Financial Analysis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856FAFF-EA1D-4380-9975-F22D0A8A0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189968"/>
              </p:ext>
            </p:extLst>
          </p:nvPr>
        </p:nvGraphicFramePr>
        <p:xfrm>
          <a:off x="587533" y="6139489"/>
          <a:ext cx="110384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3504907188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7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Types of Data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Types of Sampling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Descriptive Statistics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Graphical Tools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91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83167" y="261266"/>
            <a:ext cx="10668000" cy="7184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67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Assumptions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64C07D7-DD66-409E-B22D-8416996F7414}"/>
              </a:ext>
            </a:extLst>
          </p:cNvPr>
          <p:cNvSpPr txBox="1">
            <a:spLocks noChangeArrowheads="1"/>
          </p:cNvSpPr>
          <p:nvPr/>
        </p:nvSpPr>
        <p:spPr>
          <a:xfrm>
            <a:off x="1043881" y="1528154"/>
            <a:ext cx="10361990" cy="426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You’ve Installed R</a:t>
            </a:r>
          </a:p>
          <a:p>
            <a:r>
              <a:rPr lang="en-US" sz="2000" b="1" dirty="0"/>
              <a:t>You’ve Installed R Studio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DE4BFA-E70E-4DF6-8D24-CCB65DEA6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45438"/>
              </p:ext>
            </p:extLst>
          </p:nvPr>
        </p:nvGraphicFramePr>
        <p:xfrm>
          <a:off x="587533" y="6139489"/>
          <a:ext cx="110384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3504907188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7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Types of Data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Types of Sampling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Descriptive Statistics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Graphical Tools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939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YERLOGOHEIGHT" val="140"/>
  <p:tag name="PLAYERLOGOWIDTH" val="233"/>
  <p:tag name="ARTICULATE_PROJECT_CHECK" val="0"/>
  <p:tag name="LMS_PUBLISH" val="No"/>
  <p:tag name="ARTICULATE_TEMPLATE" val="eLearning"/>
  <p:tag name="ARTICULATE_TEMPLATE_GUID" val="a1fdf926-7bdf-43cc-8381-83bd9cb77f11"/>
  <p:tag name="ARTICULATE_LOGO" val="(None selected)"/>
  <p:tag name="ARTICULATE_PRESENTER" val="(None selected)"/>
  <p:tag name="ARTICULATE_PRESENTER_GUID" val="9869030842"/>
  <p:tag name="PRESENTER_PREVIEW_MODE_REFRESH" val="0"/>
  <p:tag name="PRESENTER_PREVIEW_MODE" val="0"/>
  <p:tag name="ARTICULATE_SLIDE_THUMBNAIL_REFRESH" val="1"/>
  <p:tag name="ARTICULATE_PROJECT_OPEN" val="1"/>
  <p:tag name="ARTICULATE_REFERENCE_ID" val="69b2cc72-b4bd-4a2d-b24c-9ce7a9587c40"/>
  <p:tag name="TAG_BACKING_FORM_KEY" val="852324-c:\users\clwoods\documents\custom office templates\green_gold_ppt_template.potx"/>
  <p:tag name="ARTICULATE_PRESENTER_VERSION" val="7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SLIDE_COUNT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green_gold_ppt_template">
  <a:themeElements>
    <a:clrScheme name="USF Green and Gold">
      <a:dk1>
        <a:sysClr val="windowText" lastClr="000000"/>
      </a:dk1>
      <a:lt1>
        <a:sysClr val="window" lastClr="FFFFFF"/>
      </a:lt1>
      <a:dk2>
        <a:srgbClr val="006646"/>
      </a:dk2>
      <a:lt2>
        <a:srgbClr val="CEC393"/>
      </a:lt2>
      <a:accent1>
        <a:srgbClr val="009374"/>
      </a:accent1>
      <a:accent2>
        <a:srgbClr val="9CCB3B"/>
      </a:accent2>
      <a:accent3>
        <a:srgbClr val="DBE120"/>
      </a:accent3>
      <a:accent4>
        <a:srgbClr val="7FB0A6"/>
      </a:accent4>
      <a:accent5>
        <a:srgbClr val="28AFCE"/>
      </a:accent5>
      <a:accent6>
        <a:srgbClr val="BB17AB"/>
      </a:accent6>
      <a:hlink>
        <a:srgbClr val="0563C1"/>
      </a:hlink>
      <a:folHlink>
        <a:srgbClr val="954F72"/>
      </a:folHlink>
    </a:clrScheme>
    <a:fontScheme name="Green and Gold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D8D95CE-B785-7947-B1AE-A6B763026EB7}" vid="{14C0309E-0D4E-3F4E-87F9-713BCC1C3E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green_gold_ppt_template</Template>
  <TotalTime>720</TotalTime>
  <Words>882</Words>
  <Application>Microsoft Office PowerPoint</Application>
  <PresentationFormat>Widescreen</PresentationFormat>
  <Paragraphs>312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Open Sans</vt:lpstr>
      <vt:lpstr>Wingdings</vt:lpstr>
      <vt:lpstr>green_gold_ppt_template</vt:lpstr>
      <vt:lpstr>Analytical Methods for Business</vt:lpstr>
      <vt:lpstr>Module 1 Introduction</vt:lpstr>
      <vt:lpstr>Plan for This Presentation</vt:lpstr>
      <vt:lpstr>Textbook Coverage </vt:lpstr>
      <vt:lpstr>Major Course Objectives</vt:lpstr>
      <vt:lpstr>Tools Taught</vt:lpstr>
      <vt:lpstr>Analyzing and Visualizing Common Software</vt:lpstr>
      <vt:lpstr>Statistics in Business</vt:lpstr>
      <vt:lpstr>PowerPoint Presentation</vt:lpstr>
      <vt:lpstr>PowerPoint Presentation</vt:lpstr>
      <vt:lpstr>PowerPoint Presentation</vt:lpstr>
      <vt:lpstr>PowerPoint Presentation</vt:lpstr>
      <vt:lpstr>Important Terms </vt:lpstr>
      <vt:lpstr>Types of Data</vt:lpstr>
      <vt:lpstr>Formatting of Data</vt:lpstr>
      <vt:lpstr>Sources of Data</vt:lpstr>
      <vt:lpstr>Types of Sampling</vt:lpstr>
      <vt:lpstr>Types of Sampling</vt:lpstr>
      <vt:lpstr>Central Tendency &amp; Variation</vt:lpstr>
      <vt:lpstr>Descriptive Statistics – Pearson’s Four Parameters</vt:lpstr>
      <vt:lpstr>Descriptive Statistics – Other Useful Measures</vt:lpstr>
      <vt:lpstr>R Packages to Install</vt:lpstr>
      <vt:lpstr>R Commands</vt:lpstr>
      <vt:lpstr>Describing Data Graphically</vt:lpstr>
      <vt:lpstr>What Have We Covered?</vt:lpstr>
      <vt:lpstr>For Completing Assignments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</dc:creator>
  <cp:lastModifiedBy>Ron Satterfield</cp:lastModifiedBy>
  <cp:revision>43</cp:revision>
  <dcterms:created xsi:type="dcterms:W3CDTF">2016-05-01T20:38:57Z</dcterms:created>
  <dcterms:modified xsi:type="dcterms:W3CDTF">2019-08-01T11:01:23Z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e-learning_blank_template</vt:lpwstr>
  </property>
  <property fmtid="{D5CDD505-2E9C-101B-9397-08002B2CF9AE}" pid="4" name="ArticulateGUID">
    <vt:lpwstr>B7117A70-685E-4E4D-A64A-4D22F3034C64</vt:lpwstr>
  </property>
  <property fmtid="{D5CDD505-2E9C-101B-9397-08002B2CF9AE}" pid="5" name="ArticulateProjectVersion">
    <vt:lpwstr>7</vt:lpwstr>
  </property>
  <property fmtid="{D5CDD505-2E9C-101B-9397-08002B2CF9AE}" pid="6" name="ArticulateProjectFull">
    <vt:lpwstr>C:\Users\clwoods\Documents\Custom Office Templates\green_gold_ppt_template.ppta</vt:lpwstr>
  </property>
</Properties>
</file>