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9" r:id="rId2"/>
    <p:sldId id="270" r:id="rId3"/>
    <p:sldId id="370" r:id="rId4"/>
    <p:sldId id="372" r:id="rId5"/>
    <p:sldId id="373" r:id="rId6"/>
    <p:sldId id="409" r:id="rId7"/>
    <p:sldId id="374" r:id="rId8"/>
    <p:sldId id="375" r:id="rId9"/>
    <p:sldId id="376" r:id="rId10"/>
    <p:sldId id="377" r:id="rId11"/>
    <p:sldId id="380" r:id="rId12"/>
    <p:sldId id="371" r:id="rId13"/>
    <p:sldId id="381" r:id="rId14"/>
    <p:sldId id="410" r:id="rId15"/>
    <p:sldId id="404" r:id="rId16"/>
    <p:sldId id="405" r:id="rId17"/>
    <p:sldId id="383" r:id="rId18"/>
    <p:sldId id="385" r:id="rId19"/>
    <p:sldId id="386" r:id="rId20"/>
    <p:sldId id="406" r:id="rId21"/>
    <p:sldId id="408" r:id="rId22"/>
    <p:sldId id="387" r:id="rId23"/>
    <p:sldId id="388" r:id="rId24"/>
    <p:sldId id="403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6"/>
    <a:srgbClr val="CEC393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6" autoAdjust="0"/>
    <p:restoredTop sz="95906" autoAdjust="0"/>
  </p:normalViewPr>
  <p:slideViewPr>
    <p:cSldViewPr snapToGrid="0">
      <p:cViewPr varScale="1">
        <p:scale>
          <a:sx n="64" d="100"/>
          <a:sy n="64" d="100"/>
        </p:scale>
        <p:origin x="346" y="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2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2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11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12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57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19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5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15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19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16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1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17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00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18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36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19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63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20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7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33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21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80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22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96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23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46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24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5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5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6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3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7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3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8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03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9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6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10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QMB-6304</a:t>
            </a:r>
            <a:br>
              <a:rPr lang="en-US" dirty="0"/>
            </a:br>
            <a:r>
              <a:rPr lang="en-US" dirty="0"/>
              <a:t>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49285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87748" y="310180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The Math Behind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57268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606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87748" y="310180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/>
              <p:nvPr/>
            </p:nvSpPr>
            <p:spPr>
              <a:xfrm>
                <a:off x="446443" y="2078865"/>
                <a:ext cx="11236362" cy="1986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6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6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6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6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6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6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sz="6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3" y="2078865"/>
                <a:ext cx="11236362" cy="1986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6590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0071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6233" y="1228726"/>
                <a:ext cx="9609743" cy="4109113"/>
              </a:xfrm>
            </p:spPr>
            <p:txBody>
              <a:bodyPr/>
              <a:lstStyle/>
              <a:p>
                <a:r>
                  <a:rPr lang="en-US" sz="2000" b="1" dirty="0"/>
                  <a:t>Linearity in the Betas is Transformed to a Bounded S Curve</a:t>
                </a:r>
              </a:p>
              <a:p>
                <a:r>
                  <a:rPr lang="en-US" sz="2000" b="1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approaches 0, P approaches 0 </a:t>
                </a:r>
              </a:p>
              <a:p>
                <a:r>
                  <a:rPr lang="en-US" sz="2000" b="1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8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/>
                  <a:t>approaches infinity</a:t>
                </a:r>
                <a:r>
                  <a:rPr lang="en-US" sz="2000" b="1" dirty="0"/>
                  <a:t>, P approaches 1</a:t>
                </a:r>
              </a:p>
            </p:txBody>
          </p:sp>
        </mc:Choice>
        <mc:Fallback xmlns="">
          <p:sp>
            <p:nvSpPr>
              <p:cNvPr id="542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6233" y="1228726"/>
                <a:ext cx="9609743" cy="4109113"/>
              </a:xfrm>
              <a:blipFill>
                <a:blip r:embed="rId3"/>
                <a:stretch>
                  <a:fillRect l="-698" t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6590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7699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BMW Purchase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70512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6378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BMW Purchase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24259-408A-468C-AE1B-93587CC05070}"/>
              </a:ext>
            </a:extLst>
          </p:cNvPr>
          <p:cNvSpPr/>
          <p:nvPr/>
        </p:nvSpPr>
        <p:spPr>
          <a:xfrm>
            <a:off x="994391" y="1813570"/>
            <a:ext cx="10181594" cy="289419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err="1"/>
              <a:t>bmw.out</a:t>
            </a:r>
            <a:r>
              <a:rPr lang="en-US" sz="3200" dirty="0"/>
              <a:t>=</a:t>
            </a:r>
            <a:r>
              <a:rPr lang="en-US" sz="3200" dirty="0" err="1"/>
              <a:t>glm</a:t>
            </a:r>
            <a:r>
              <a:rPr lang="en-US" sz="3200" dirty="0"/>
              <a:t>(</a:t>
            </a:r>
            <a:r>
              <a:rPr lang="en-US" sz="3200" dirty="0" err="1"/>
              <a:t>purchase~income,family</a:t>
            </a:r>
            <a:r>
              <a:rPr lang="en-US" sz="3200" dirty="0"/>
              <a:t>="</a:t>
            </a:r>
            <a:r>
              <a:rPr lang="en-US" sz="3200" dirty="0" err="1"/>
              <a:t>binomial",data</a:t>
            </a:r>
            <a:r>
              <a:rPr lang="en-US" sz="3200" dirty="0"/>
              <a:t>=</a:t>
            </a:r>
            <a:r>
              <a:rPr lang="en-US" sz="3200" dirty="0" err="1"/>
              <a:t>bmw</a:t>
            </a:r>
            <a:r>
              <a:rPr lang="en-US" sz="32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summary(</a:t>
            </a:r>
            <a:r>
              <a:rPr lang="en-US" sz="3200" dirty="0" err="1"/>
              <a:t>bmw.out</a:t>
            </a:r>
            <a:r>
              <a:rPr lang="en-US" sz="32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/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380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BMW Purchase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24259-408A-468C-AE1B-93587CC05070}"/>
              </a:ext>
            </a:extLst>
          </p:cNvPr>
          <p:cNvSpPr/>
          <p:nvPr/>
        </p:nvSpPr>
        <p:spPr>
          <a:xfrm>
            <a:off x="1127168" y="1761097"/>
            <a:ext cx="9916039" cy="190930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plot(</a:t>
            </a:r>
            <a:r>
              <a:rPr lang="en-US" sz="3200" dirty="0" err="1"/>
              <a:t>bmw$income,bmw$purchase</a:t>
            </a:r>
            <a:r>
              <a:rPr lang="en-US" sz="32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xx=</a:t>
            </a:r>
            <a:r>
              <a:rPr lang="en-US" sz="3200" dirty="0" err="1"/>
              <a:t>seq</a:t>
            </a:r>
            <a:r>
              <a:rPr lang="en-US" sz="3200" dirty="0"/>
              <a:t>(min(</a:t>
            </a:r>
            <a:r>
              <a:rPr lang="en-US" sz="3200" dirty="0" err="1"/>
              <a:t>bmw$income</a:t>
            </a:r>
            <a:r>
              <a:rPr lang="en-US" sz="3200" dirty="0"/>
              <a:t>),max(</a:t>
            </a:r>
            <a:r>
              <a:rPr lang="en-US" sz="3200" dirty="0" err="1"/>
              <a:t>bmw$income</a:t>
            </a:r>
            <a:r>
              <a:rPr lang="en-US" sz="3200" dirty="0"/>
              <a:t>),10)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2301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9241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BMW Purchase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24259-408A-468C-AE1B-93587CC05070}"/>
              </a:ext>
            </a:extLst>
          </p:cNvPr>
          <p:cNvSpPr/>
          <p:nvPr/>
        </p:nvSpPr>
        <p:spPr>
          <a:xfrm>
            <a:off x="399707" y="1578126"/>
            <a:ext cx="11233536" cy="40318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err="1"/>
              <a:t>yy</a:t>
            </a:r>
            <a:r>
              <a:rPr lang="en-US" sz="3200" dirty="0"/>
              <a:t>=1/(1+(</a:t>
            </a:r>
            <a:r>
              <a:rPr lang="en-US" sz="3200" dirty="0" err="1"/>
              <a:t>exp</a:t>
            </a:r>
            <a:r>
              <a:rPr lang="en-US" sz="3200" dirty="0"/>
              <a:t>(-1*(</a:t>
            </a:r>
            <a:r>
              <a:rPr lang="en-US" sz="3200" dirty="0" err="1"/>
              <a:t>bmw.out$coefficients</a:t>
            </a:r>
            <a:r>
              <a:rPr lang="en-US" sz="3200" dirty="0"/>
              <a:t>[1]+</a:t>
            </a:r>
            <a:r>
              <a:rPr lang="en-US" sz="3200" dirty="0" err="1"/>
              <a:t>bmw.out$coefficients</a:t>
            </a:r>
            <a:r>
              <a:rPr lang="en-US" sz="3200" dirty="0"/>
              <a:t>[2]*xx))))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points(</a:t>
            </a:r>
            <a:r>
              <a:rPr lang="en-US" sz="3200" dirty="0" err="1"/>
              <a:t>xx,yy,col</a:t>
            </a:r>
            <a:r>
              <a:rPr lang="en-US" sz="3200" dirty="0"/>
              <a:t>="red")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points(</a:t>
            </a:r>
            <a:r>
              <a:rPr lang="en-US" sz="3200" dirty="0" err="1"/>
              <a:t>bmw$income,bmw.out$fitted.values,col</a:t>
            </a:r>
            <a:r>
              <a:rPr lang="en-US" sz="3200" dirty="0"/>
              <a:t>=“blue")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2301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4684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Myopia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24259-408A-468C-AE1B-93587CC05070}"/>
              </a:ext>
            </a:extLst>
          </p:cNvPr>
          <p:cNvSpPr/>
          <p:nvPr/>
        </p:nvSpPr>
        <p:spPr>
          <a:xfrm>
            <a:off x="457200" y="1508233"/>
            <a:ext cx="11335871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dirty="0" err="1"/>
              <a:t>myopia.out</a:t>
            </a:r>
            <a:r>
              <a:rPr lang="en-US" sz="3200" dirty="0"/>
              <a:t>=</a:t>
            </a:r>
            <a:r>
              <a:rPr lang="en-US" sz="3200" dirty="0" err="1"/>
              <a:t>glm</a:t>
            </a:r>
            <a:r>
              <a:rPr lang="en-US" sz="3200" dirty="0"/>
              <a:t>(myopic~age+gender+sporthr+readhr+comphr+studyhr+tvhr+mommy+dadmy)</a:t>
            </a:r>
          </a:p>
          <a:p>
            <a:endParaRPr lang="en-US" sz="3200" dirty="0"/>
          </a:p>
          <a:p>
            <a:r>
              <a:rPr lang="en-US" sz="3200" dirty="0"/>
              <a:t>summary(</a:t>
            </a:r>
            <a:r>
              <a:rPr lang="en-US" sz="3200" dirty="0" err="1"/>
              <a:t>myopia.out</a:t>
            </a:r>
            <a:r>
              <a:rPr lang="en-US" sz="32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2301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9068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49808" y="20625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Goodness of Fit</a:t>
            </a:r>
            <a:br>
              <a:rPr lang="en-US" dirty="0"/>
            </a:br>
            <a:r>
              <a:rPr lang="en-US" dirty="0"/>
              <a:t>Hosmer and </a:t>
            </a:r>
            <a:r>
              <a:rPr lang="en-US" dirty="0" err="1"/>
              <a:t>Lemeshow</a:t>
            </a:r>
            <a:r>
              <a:rPr lang="en-US" dirty="0"/>
              <a:t> Goodness of Fit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24259-408A-468C-AE1B-93587CC05070}"/>
              </a:ext>
            </a:extLst>
          </p:cNvPr>
          <p:cNvSpPr/>
          <p:nvPr/>
        </p:nvSpPr>
        <p:spPr>
          <a:xfrm>
            <a:off x="450812" y="927727"/>
            <a:ext cx="11290376" cy="501675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#</a:t>
            </a:r>
            <a:r>
              <a:rPr lang="en-US" sz="3200" dirty="0" err="1"/>
              <a:t>install.packages</a:t>
            </a:r>
            <a:r>
              <a:rPr lang="en-US" sz="3200" dirty="0"/>
              <a:t>("</a:t>
            </a:r>
            <a:r>
              <a:rPr lang="en-US" sz="3200" dirty="0" err="1"/>
              <a:t>ResourceSelection</a:t>
            </a:r>
            <a:r>
              <a:rPr lang="en-US" sz="3200" dirty="0"/>
              <a:t>")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library(</a:t>
            </a:r>
            <a:r>
              <a:rPr lang="en-US" sz="3200" dirty="0" err="1"/>
              <a:t>ResourceSelection</a:t>
            </a:r>
            <a:r>
              <a:rPr lang="en-US" sz="32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hl=</a:t>
            </a:r>
            <a:r>
              <a:rPr lang="en-US" sz="3200" dirty="0" err="1"/>
              <a:t>hoslem.test</a:t>
            </a:r>
            <a:r>
              <a:rPr lang="en-US" sz="3200" dirty="0"/>
              <a:t>(</a:t>
            </a:r>
            <a:r>
              <a:rPr lang="en-US" sz="3200" dirty="0" err="1"/>
              <a:t>myopia.out$y,myopia.out$fitted.values,g</a:t>
            </a:r>
            <a:r>
              <a:rPr lang="en-US" sz="3200" dirty="0"/>
              <a:t>=10)</a:t>
            </a:r>
          </a:p>
          <a:p>
            <a:pPr>
              <a:lnSpc>
                <a:spcPct val="200000"/>
              </a:lnSpc>
            </a:pPr>
            <a:r>
              <a:rPr lang="en-US" sz="3200"/>
              <a:t>hl</a:t>
            </a:r>
            <a:endParaRPr lang="en-US" sz="3200" dirty="0"/>
          </a:p>
          <a:p>
            <a:pPr>
              <a:lnSpc>
                <a:spcPct val="200000"/>
              </a:lnSpc>
            </a:pPr>
            <a:r>
              <a:rPr lang="en-US" sz="3200" dirty="0" err="1"/>
              <a:t>cbind</a:t>
            </a:r>
            <a:r>
              <a:rPr lang="en-US" sz="3200" dirty="0"/>
              <a:t>(</a:t>
            </a:r>
            <a:r>
              <a:rPr lang="en-US" sz="3200" dirty="0" err="1"/>
              <a:t>hl$expected,hl$observed</a:t>
            </a:r>
            <a:r>
              <a:rPr lang="en-US" sz="3200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2301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343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Civil War Deaths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24259-408A-468C-AE1B-93587CC05070}"/>
              </a:ext>
            </a:extLst>
          </p:cNvPr>
          <p:cNvSpPr/>
          <p:nvPr/>
        </p:nvSpPr>
        <p:spPr>
          <a:xfrm>
            <a:off x="592000" y="1489462"/>
            <a:ext cx="10729143" cy="38790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err="1"/>
              <a:t>civilwarany.out</a:t>
            </a:r>
            <a:r>
              <a:rPr lang="en-US" sz="3200" dirty="0"/>
              <a:t>=</a:t>
            </a:r>
            <a:r>
              <a:rPr lang="en-US" sz="3200" dirty="0" err="1"/>
              <a:t>glm</a:t>
            </a:r>
            <a:r>
              <a:rPr lang="en-US" sz="3200" dirty="0"/>
              <a:t>(</a:t>
            </a:r>
            <a:r>
              <a:rPr lang="en-US" sz="3200" dirty="0" err="1"/>
              <a:t>any_mor~private+infantry,family</a:t>
            </a:r>
            <a:r>
              <a:rPr lang="en-US" sz="3200" dirty="0"/>
              <a:t> = "</a:t>
            </a:r>
            <a:r>
              <a:rPr lang="en-US" sz="3200" dirty="0" err="1"/>
              <a:t>binomial",data</a:t>
            </a:r>
            <a:r>
              <a:rPr lang="en-US" sz="3200" dirty="0"/>
              <a:t>=</a:t>
            </a:r>
            <a:r>
              <a:rPr lang="en-US" sz="3200" dirty="0" err="1"/>
              <a:t>civilwar</a:t>
            </a:r>
            <a:r>
              <a:rPr lang="en-US" sz="32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3200" dirty="0" err="1"/>
              <a:t>civilwarill.out</a:t>
            </a:r>
            <a:r>
              <a:rPr lang="en-US" sz="3200" dirty="0"/>
              <a:t>=</a:t>
            </a:r>
            <a:r>
              <a:rPr lang="en-US" sz="3200" dirty="0" err="1"/>
              <a:t>glm</a:t>
            </a:r>
            <a:r>
              <a:rPr lang="en-US" sz="3200" dirty="0"/>
              <a:t>(</a:t>
            </a:r>
            <a:r>
              <a:rPr lang="en-US" sz="3200" dirty="0" err="1"/>
              <a:t>ill_mor~private+infantry,family</a:t>
            </a:r>
            <a:r>
              <a:rPr lang="en-US" sz="3200" dirty="0"/>
              <a:t> = "</a:t>
            </a:r>
            <a:r>
              <a:rPr lang="en-US" sz="3200" dirty="0" err="1"/>
              <a:t>binomial",data</a:t>
            </a:r>
            <a:r>
              <a:rPr lang="en-US" sz="3200" dirty="0"/>
              <a:t>=</a:t>
            </a:r>
            <a:r>
              <a:rPr lang="en-US" sz="3200" dirty="0" err="1"/>
              <a:t>civilwar</a:t>
            </a:r>
            <a:r>
              <a:rPr lang="en-US" sz="3200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2301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0513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33" y="1228726"/>
            <a:ext cx="9609743" cy="4109113"/>
          </a:xfrm>
        </p:spPr>
        <p:txBody>
          <a:bodyPr/>
          <a:lstStyle/>
          <a:p>
            <a:r>
              <a:rPr lang="en-US" sz="2000" b="1" dirty="0"/>
              <a:t>Logistic Regression</a:t>
            </a:r>
          </a:p>
          <a:p>
            <a:pPr eaLnBrk="1" hangingPunct="1"/>
            <a:r>
              <a:rPr lang="en-US" sz="2000" b="1" dirty="0"/>
              <a:t>Multiple Regression Practice</a:t>
            </a:r>
          </a:p>
          <a:p>
            <a:pPr eaLnBrk="1" hangingPunct="1"/>
            <a:r>
              <a:rPr lang="en-US" sz="2000" b="1" dirty="0"/>
              <a:t>Analysis of Variance (ANOVA)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07026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875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Civil War Deaths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24259-408A-468C-AE1B-93587CC05070}"/>
              </a:ext>
            </a:extLst>
          </p:cNvPr>
          <p:cNvSpPr/>
          <p:nvPr/>
        </p:nvSpPr>
        <p:spPr>
          <a:xfrm>
            <a:off x="353166" y="1519695"/>
            <a:ext cx="11687346" cy="190930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err="1"/>
              <a:t>civilwarinj.out</a:t>
            </a:r>
            <a:r>
              <a:rPr lang="en-US" sz="3200" dirty="0"/>
              <a:t>=</a:t>
            </a:r>
            <a:r>
              <a:rPr lang="en-US" sz="3200" dirty="0" err="1"/>
              <a:t>glm</a:t>
            </a:r>
            <a:r>
              <a:rPr lang="en-US" sz="3200" dirty="0"/>
              <a:t>(</a:t>
            </a:r>
            <a:r>
              <a:rPr lang="en-US" sz="3200" dirty="0" err="1"/>
              <a:t>inj_mor~private+infantry,family</a:t>
            </a:r>
            <a:r>
              <a:rPr lang="en-US" sz="3200" dirty="0"/>
              <a:t> = "</a:t>
            </a:r>
            <a:r>
              <a:rPr lang="en-US" sz="3200" dirty="0" err="1"/>
              <a:t>binomial",data</a:t>
            </a:r>
            <a:r>
              <a:rPr lang="en-US" sz="3200" dirty="0"/>
              <a:t>=</a:t>
            </a:r>
            <a:r>
              <a:rPr lang="en-US" sz="3200" dirty="0" err="1"/>
              <a:t>civilwar</a:t>
            </a:r>
            <a:r>
              <a:rPr lang="en-US" sz="32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2301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9773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Civil War Deaths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24259-408A-468C-AE1B-93587CC05070}"/>
              </a:ext>
            </a:extLst>
          </p:cNvPr>
          <p:cNvSpPr/>
          <p:nvPr/>
        </p:nvSpPr>
        <p:spPr>
          <a:xfrm>
            <a:off x="594542" y="1743678"/>
            <a:ext cx="11002915" cy="289419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summary(</a:t>
            </a:r>
            <a:r>
              <a:rPr lang="en-US" sz="3200" dirty="0" err="1"/>
              <a:t>civilwarany.out</a:t>
            </a:r>
            <a:r>
              <a:rPr lang="en-US" sz="32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summary(</a:t>
            </a:r>
            <a:r>
              <a:rPr lang="en-US" sz="3200" dirty="0" err="1"/>
              <a:t>civilwarill.out</a:t>
            </a:r>
            <a:r>
              <a:rPr lang="en-US" sz="32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summary(</a:t>
            </a:r>
            <a:r>
              <a:rPr lang="en-US" sz="3200" dirty="0" err="1"/>
              <a:t>civilwarinj.out</a:t>
            </a:r>
            <a:r>
              <a:rPr lang="en-US" sz="32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2301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788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UFOs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24259-408A-468C-AE1B-93587CC05070}"/>
              </a:ext>
            </a:extLst>
          </p:cNvPr>
          <p:cNvSpPr/>
          <p:nvPr/>
        </p:nvSpPr>
        <p:spPr>
          <a:xfrm>
            <a:off x="252327" y="1617743"/>
            <a:ext cx="11687346" cy="289419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err="1"/>
              <a:t>ufo.out</a:t>
            </a:r>
            <a:r>
              <a:rPr lang="en-US" sz="3200" dirty="0"/>
              <a:t>=</a:t>
            </a:r>
            <a:r>
              <a:rPr lang="en-US" sz="3200" dirty="0" err="1"/>
              <a:t>glm</a:t>
            </a:r>
            <a:r>
              <a:rPr lang="en-US" sz="3200" dirty="0"/>
              <a:t>(</a:t>
            </a:r>
            <a:r>
              <a:rPr lang="en-US" sz="3200" dirty="0" err="1"/>
              <a:t>abduction~phys.effects+multimedia+et.contact,family</a:t>
            </a:r>
            <a:r>
              <a:rPr lang="en-US" sz="3200" dirty="0"/>
              <a:t>="</a:t>
            </a:r>
            <a:r>
              <a:rPr lang="en-US" sz="3200" dirty="0" err="1"/>
              <a:t>binomial",data</a:t>
            </a:r>
            <a:r>
              <a:rPr lang="en-US" sz="3200" dirty="0"/>
              <a:t>=</a:t>
            </a:r>
            <a:r>
              <a:rPr lang="en-US" sz="3200" dirty="0" err="1"/>
              <a:t>ufo</a:t>
            </a:r>
            <a:r>
              <a:rPr lang="en-US" sz="32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summary(</a:t>
            </a:r>
            <a:r>
              <a:rPr lang="en-US" sz="3200" dirty="0" err="1"/>
              <a:t>ufo.out</a:t>
            </a:r>
            <a:r>
              <a:rPr lang="en-US" sz="3200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2301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8174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Slasher Movies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24259-408A-468C-AE1B-93587CC05070}"/>
              </a:ext>
            </a:extLst>
          </p:cNvPr>
          <p:cNvSpPr/>
          <p:nvPr/>
        </p:nvSpPr>
        <p:spPr>
          <a:xfrm>
            <a:off x="241515" y="1732727"/>
            <a:ext cx="11687346" cy="289419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err="1"/>
              <a:t>slasher.out</a:t>
            </a:r>
            <a:r>
              <a:rPr lang="en-US" sz="3200" dirty="0"/>
              <a:t>=</a:t>
            </a:r>
            <a:r>
              <a:rPr lang="en-US" sz="3200" dirty="0" err="1"/>
              <a:t>glm</a:t>
            </a:r>
            <a:r>
              <a:rPr lang="en-US" sz="3200" dirty="0"/>
              <a:t>(</a:t>
            </a:r>
            <a:r>
              <a:rPr lang="en-US" sz="3200" dirty="0" err="1"/>
              <a:t>survival~female+sexual.activity,family</a:t>
            </a:r>
            <a:r>
              <a:rPr lang="en-US" sz="3200" dirty="0"/>
              <a:t>="</a:t>
            </a:r>
            <a:r>
              <a:rPr lang="en-US" sz="3200" dirty="0" err="1"/>
              <a:t>binomial",data</a:t>
            </a:r>
            <a:r>
              <a:rPr lang="en-US" sz="3200" dirty="0"/>
              <a:t>=slasher)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summary(</a:t>
            </a:r>
            <a:r>
              <a:rPr lang="en-US" sz="3200" dirty="0" err="1"/>
              <a:t>slasher.out</a:t>
            </a:r>
            <a:r>
              <a:rPr lang="en-US" sz="3200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2301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55208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pPr eaLnBrk="1" hangingPunct="1"/>
            <a:r>
              <a:rPr lang="en-US" dirty="0"/>
              <a:t>What Have We Covered?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887" y="1275347"/>
            <a:ext cx="10911840" cy="418795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Logistic Regression Reasons/Rationale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The Math Behind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Examples and Interpretations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69625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29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Why?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72004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2869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The Odds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E55F9-571E-403B-8F35-375E158D2B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0" r="16427"/>
          <a:stretch/>
        </p:blipFill>
        <p:spPr>
          <a:xfrm rot="5400000">
            <a:off x="3815298" y="1700932"/>
            <a:ext cx="4665080" cy="388048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44330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08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87748" y="310180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/>
              <p:nvPr/>
            </p:nvSpPr>
            <p:spPr>
              <a:xfrm>
                <a:off x="3778623" y="2589853"/>
                <a:ext cx="2557631" cy="1150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𝑺𝒖𝒄𝒄𝒆𝒔𝒔𝒆𝒔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𝑨𝒕𝒕𝒆𝒎𝒑𝒕𝒔</m:t>
                          </m:r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23" y="2589853"/>
                <a:ext cx="2557631" cy="1150315"/>
              </a:xfrm>
              <a:prstGeom prst="rect">
                <a:avLst/>
              </a:prstGeom>
              <a:blipFill>
                <a:blip r:embed="rId3"/>
                <a:stretch>
                  <a:fillRect l="-239" r="-8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44330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45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87748" y="310180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The 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/>
              <p:nvPr/>
            </p:nvSpPr>
            <p:spPr>
              <a:xfrm>
                <a:off x="3778623" y="2589853"/>
                <a:ext cx="2557631" cy="1150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𝑺𝒖𝒄𝒄𝒆𝒔𝒔𝒆𝒔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𝑭𝒂𝒊𝒍𝒖𝒓𝒆𝒔</m:t>
                          </m:r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23" y="2589853"/>
                <a:ext cx="2557631" cy="1150315"/>
              </a:xfrm>
              <a:prstGeom prst="rect">
                <a:avLst/>
              </a:prstGeom>
              <a:blipFill>
                <a:blip r:embed="rId3"/>
                <a:stretch>
                  <a:fillRect l="-239" r="-8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/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6911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87748" y="310180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The 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/>
              <p:nvPr/>
            </p:nvSpPr>
            <p:spPr>
              <a:xfrm>
                <a:off x="1414631" y="2589853"/>
                <a:ext cx="8477025" cy="1150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𝑺𝒖𝒄𝒄𝒆𝒔𝒔𝒆𝒔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𝑭𝒂𝒊𝒍𝒖𝒓𝒆𝒔</m:t>
                          </m:r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31" y="2589853"/>
                <a:ext cx="8477025" cy="1150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44330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6549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87748" y="310180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The 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/>
              <p:nvPr/>
            </p:nvSpPr>
            <p:spPr>
              <a:xfrm>
                <a:off x="344245" y="2589853"/>
                <a:ext cx="11236362" cy="1150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𝑺𝒖𝒄𝒄𝒆𝒔𝒔𝒆𝒔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𝑭𝒂𝒊𝒍𝒖𝒓𝒆𝒔</m:t>
                          </m:r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𝑶𝒅𝒅𝒔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𝑹𝒂𝒕𝒊𝒐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5" y="2589853"/>
                <a:ext cx="11236362" cy="1150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44330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414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87748" y="310180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Logistic Regression – The 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/>
              <p:nvPr/>
            </p:nvSpPr>
            <p:spPr>
              <a:xfrm>
                <a:off x="344245" y="2589853"/>
                <a:ext cx="11236362" cy="1553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𝑶𝒅𝒅𝒔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𝑺𝒖𝒄𝒄𝒆𝒔𝒔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𝑭𝒂𝒊𝒍𝒖𝒓𝒆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𝑺𝒖𝒄𝒄𝒆𝒔𝒔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𝑺𝒖𝒄𝒄𝒆𝒔𝒔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DB72F-D6F3-4821-9B18-1A80A00E2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5" y="2589853"/>
                <a:ext cx="11236362" cy="155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9A69F-FF5D-4E30-BF87-DE8D8503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44330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The Math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9640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1242</TotalTime>
  <Words>710</Words>
  <Application>Microsoft Office PowerPoint</Application>
  <PresentationFormat>Widescreen</PresentationFormat>
  <Paragraphs>206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Open Sans</vt:lpstr>
      <vt:lpstr>Wingdings</vt:lpstr>
      <vt:lpstr>green_gold_ppt_template</vt:lpstr>
      <vt:lpstr>QMB-6304 Logistic Regression </vt:lpstr>
      <vt:lpstr>Plan for This Presentation</vt:lpstr>
      <vt:lpstr>Logistic Regression – Why?</vt:lpstr>
      <vt:lpstr>Logistic Regression – The Odds Ratio</vt:lpstr>
      <vt:lpstr>Logistic Regression – Probability</vt:lpstr>
      <vt:lpstr>Logistic Regression – The Odds Ratio</vt:lpstr>
      <vt:lpstr>Logistic Regression – The Odds Ratio</vt:lpstr>
      <vt:lpstr>Logistic Regression – The Odds Ratio</vt:lpstr>
      <vt:lpstr>Logistic Regression – The Odds Ratio</vt:lpstr>
      <vt:lpstr>Logistic Regression – The Math Behind</vt:lpstr>
      <vt:lpstr>Logistic Regression – Exponentiation</vt:lpstr>
      <vt:lpstr>Logistic Regression</vt:lpstr>
      <vt:lpstr>Logistic Regression – BMW Purchase</vt:lpstr>
      <vt:lpstr>Logistic Regression – BMW Purchase</vt:lpstr>
      <vt:lpstr>Logistic Regression – BMW Purchase</vt:lpstr>
      <vt:lpstr>Logistic Regression – BMW Purchase</vt:lpstr>
      <vt:lpstr>Logistic Regression – Myopia Data</vt:lpstr>
      <vt:lpstr>Logistic Regression – Goodness of Fit Hosmer and Lemeshow Goodness of Fit Test</vt:lpstr>
      <vt:lpstr>Logistic Regression – Civil War Deaths</vt:lpstr>
      <vt:lpstr>Logistic Regression – Civil War Deaths</vt:lpstr>
      <vt:lpstr>Logistic Regression – Civil War Deaths</vt:lpstr>
      <vt:lpstr>Logistic Regression – UFOs</vt:lpstr>
      <vt:lpstr>Logistic Regression – Slasher Movies</vt:lpstr>
      <vt:lpstr>What Have We Covered?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Satterfield, Ron</cp:lastModifiedBy>
  <cp:revision>106</cp:revision>
  <dcterms:created xsi:type="dcterms:W3CDTF">2016-05-01T20:38:57Z</dcterms:created>
  <dcterms:modified xsi:type="dcterms:W3CDTF">2021-03-24T23:38:11Z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