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7" r:id="rId2"/>
    <p:sldId id="398" r:id="rId3"/>
    <p:sldId id="399" r:id="rId4"/>
    <p:sldId id="343" r:id="rId5"/>
    <p:sldId id="339" r:id="rId6"/>
    <p:sldId id="340" r:id="rId7"/>
    <p:sldId id="341" r:id="rId8"/>
    <p:sldId id="342" r:id="rId9"/>
    <p:sldId id="344" r:id="rId10"/>
    <p:sldId id="386" r:id="rId11"/>
    <p:sldId id="389" r:id="rId12"/>
    <p:sldId id="387" r:id="rId13"/>
    <p:sldId id="388" r:id="rId14"/>
    <p:sldId id="390" r:id="rId15"/>
    <p:sldId id="391" r:id="rId16"/>
    <p:sldId id="392" r:id="rId17"/>
    <p:sldId id="400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393"/>
    <a:srgbClr val="006646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1" autoAdjust="0"/>
    <p:restoredTop sz="95906" autoAdjust="0"/>
  </p:normalViewPr>
  <p:slideViewPr>
    <p:cSldViewPr snapToGrid="0">
      <p:cViewPr varScale="1">
        <p:scale>
          <a:sx n="80" d="100"/>
          <a:sy n="80" d="100"/>
        </p:scale>
        <p:origin x="5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-12045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6:5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847 67 4224,'17'-16'1568,"-1"-1"-832,-16 0-448,0 17 512,17 0 32,-17 0 128</inkml:trace>
  <inkml:trace contextRef="#ctx0" brushRef="#br0" timeOffset="535.9119">150 34 6144,'-17'-33'2368,"17"33"-1280,0 0-992,0 0 480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4:49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8251 9911 7296,'0'0'2816,"0"0"-1536,0 0-1440,0 0 544,0 0 192,17 0 192</inkml:trace>
</inkml:ink>
</file>

<file path=ppt/ink/ink3.xml><?xml version="1.0" encoding="utf-8"?>
<inkml:ink xmlns:inkml="http://www.w3.org/2003/InkML">
  <inkml:definitions/>
</inkml:ink>
</file>

<file path=ppt/ink/ink4.xml><?xml version="1.0" encoding="utf-8"?>
<inkml:ink xmlns:inkml="http://www.w3.org/2003/InkML">
  <inkml:definitions/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31T16:24:56.5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 contextRef="#ctx0" brushRef="#br0">16862 11156 1792,'0'0'768,"0"0"-384,0 7-32,0-7 736,0 0-576,0 0 608,0 0-672,0 0 416,0 0-512,0 0 192,0 0-320,0 0 224,0 0-256,0 0 320,0 0-288,0 0 224,0 0-224,0 0 64,0 0-160,0 0 224,0 0-224,0 0 320,0 0-256,0 0 160,11 0-192,-11-7 64,7 7-128,-7-11 0,0 11-32,0-18-64,11 18 32,-11-7 160,0 14-96,0-7 96,0 0-96,0 0 160,0 0-160,0 0 256,0 0-224,0 0 256,0 0-256,0 0 160,0 12-160,0-12 0,0 0-64,0 0 96,0 0-96,0 0 320,0 6-192,0-6 95,0 0-159,0 0 160,0 0-192,0 0 192,0 0-192,0 0 192,0 11-192,0-11 96,0 0-96,0 0-64,0 0 0,0 0 32,0 0-32,0 0 128,0 0-96,0 0-32,0 0 0,0 0-128,0 0 64,0 0 32,0 0 0,0 0-928,0 0 512,0 0-4895,0 0 2911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0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14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6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17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3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9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0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7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6" r:id="rId8"/>
    <p:sldLayoutId id="2147483727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9" Type="http://schemas.openxmlformats.org/officeDocument/2006/relationships/image" Target="../media/image4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75530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Multiple Regression Analysis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MPG</a:t>
            </a:r>
          </a:p>
        </p:txBody>
      </p:sp>
      <p:pic>
        <p:nvPicPr>
          <p:cNvPr id="52226" name="Picture 2" descr="Image result for 2017 ford mustang gt converti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28" y="1496288"/>
            <a:ext cx="6258806" cy="352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577FC7-C313-4AB8-BFED-6E408CC7A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37608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90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Regression Assumptions (L.I.N.E.)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" name="Picture 5" descr="S4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82" y="1804204"/>
            <a:ext cx="8695760" cy="330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9F0F88-E6BE-4345-84CE-5FB64B13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19744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46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Revisiting a Data Set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Child Abuse with Binaries</a:t>
            </a:r>
          </a:p>
        </p:txBody>
      </p:sp>
      <p:pic>
        <p:nvPicPr>
          <p:cNvPr id="2" name="Picture 2" descr="Image result for us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946" y="1730267"/>
            <a:ext cx="5510471" cy="345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C82E07-E259-4A1E-8781-B1FBBF70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45346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9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Revisiting a Data Set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Child Abuse with Binaries</a:t>
            </a:r>
          </a:p>
        </p:txBody>
      </p:sp>
      <p:pic>
        <p:nvPicPr>
          <p:cNvPr id="53250" name="Picture 2" descr="Image result for louisiana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639417"/>
            <a:ext cx="4403918" cy="410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013289" y="3594929"/>
              <a:ext cx="360" cy="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5986289" y="3614369"/>
              <a:ext cx="10800" cy="154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3529" y="3454532"/>
                <a:ext cx="635400" cy="104831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61D4EC1-C3C9-4B05-BC68-2EAA51C9F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49850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3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More Independent Variables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House Appraisals</a:t>
            </a:r>
          </a:p>
        </p:txBody>
      </p:sp>
      <p:pic>
        <p:nvPicPr>
          <p:cNvPr id="53250" name="Picture 2" descr="Image result for house apprais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39" y="1909229"/>
            <a:ext cx="5909327" cy="3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3E760C-6227-47B8-BE83-E50A4655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49850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2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Multiple Regression Analysis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House Appraisals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5574" y="2398820"/>
            <a:ext cx="7340271" cy="27819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Multiple Independent Variables</a:t>
            </a:r>
          </a:p>
          <a:p>
            <a:r>
              <a:rPr lang="en-US" sz="2000" b="1" dirty="0"/>
              <a:t>More About Binary Variables</a:t>
            </a:r>
          </a:p>
        </p:txBody>
      </p:sp>
      <p:pic>
        <p:nvPicPr>
          <p:cNvPr id="12" name="Picture 2" descr="Image result for house apprais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897" y="1417751"/>
            <a:ext cx="4186602" cy="23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73483C-337D-4F49-B499-A5AAAAE5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49850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56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Multiple Regression Analysis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House Appraisals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5574" y="2398820"/>
            <a:ext cx="7340271" cy="27819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Multiple Independent Variables</a:t>
            </a:r>
          </a:p>
          <a:p>
            <a:r>
              <a:rPr lang="en-US" sz="2000" b="1" dirty="0"/>
              <a:t>More About Binary Variables</a:t>
            </a:r>
          </a:p>
        </p:txBody>
      </p:sp>
      <p:pic>
        <p:nvPicPr>
          <p:cNvPr id="12" name="Picture 2" descr="Image result for house apprais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897" y="1417751"/>
            <a:ext cx="4186602" cy="23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DC0BAD-69B3-45F8-960B-29EFEBAC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49850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3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Conclusion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Introduction to Multiple Regression</a:t>
            </a:r>
          </a:p>
          <a:p>
            <a:pPr eaLnBrk="1" hangingPunct="1"/>
            <a:r>
              <a:rPr lang="en-US" sz="2000" b="1" dirty="0"/>
              <a:t>Comparison w/ Simple Regression</a:t>
            </a:r>
          </a:p>
          <a:p>
            <a:pPr eaLnBrk="1" hangingPunct="1"/>
            <a:r>
              <a:rPr lang="en-US" sz="2000" b="1" dirty="0"/>
              <a:t>Basic Examples</a:t>
            </a:r>
          </a:p>
          <a:p>
            <a:pPr eaLnBrk="1" hangingPunct="1"/>
            <a:r>
              <a:rPr lang="en-US" sz="2000" b="1" dirty="0"/>
              <a:t>Assumptions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Non-Linear Relationships</a:t>
            </a:r>
          </a:p>
          <a:p>
            <a:r>
              <a:rPr lang="en-US" sz="2000" b="1" dirty="0"/>
              <a:t>Categorical Independent</a:t>
            </a:r>
          </a:p>
          <a:p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83308B-E4EB-43F1-B70C-8485266BF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87564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625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051" y="1840156"/>
            <a:ext cx="10363200" cy="1828800"/>
          </a:xfrm>
        </p:spPr>
        <p:txBody>
          <a:bodyPr/>
          <a:lstStyle/>
          <a:p>
            <a:r>
              <a:rPr lang="en-US" dirty="0"/>
              <a:t>Multiple Regression</a:t>
            </a:r>
            <a:br>
              <a:rPr lang="en-US" dirty="0"/>
            </a:br>
            <a:r>
              <a:rPr lang="en-US" sz="3200" dirty="0"/>
              <a:t>Explaining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3374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Comparison w/ Simple Regression</a:t>
            </a:r>
          </a:p>
          <a:p>
            <a:pPr eaLnBrk="1" hangingPunct="1"/>
            <a:r>
              <a:rPr lang="en-US" sz="2000" b="1" dirty="0"/>
              <a:t>Explaining More Variation</a:t>
            </a:r>
          </a:p>
          <a:p>
            <a:pPr eaLnBrk="1" hangingPunct="1"/>
            <a:r>
              <a:rPr lang="en-US" sz="2000" b="1" dirty="0"/>
              <a:t>Basic Examples</a:t>
            </a:r>
          </a:p>
          <a:p>
            <a:pPr eaLnBrk="1" hangingPunct="1"/>
            <a:r>
              <a:rPr lang="en-US" sz="2000" b="1" dirty="0"/>
              <a:t>Assumptions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08290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Non-Linear Relationships</a:t>
            </a:r>
          </a:p>
          <a:p>
            <a:r>
              <a:rPr lang="en-US" sz="2000" b="1" dirty="0"/>
              <a:t>Categorical Independent</a:t>
            </a:r>
          </a:p>
        </p:txBody>
      </p:sp>
    </p:spTree>
    <p:extLst>
      <p:ext uri="{BB962C8B-B14F-4D97-AF65-F5344CB8AC3E}">
        <p14:creationId xmlns:p14="http://schemas.microsoft.com/office/powerpoint/2010/main" val="20826875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Multiple Regression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FDB6D2-28D6-4C62-8996-978B27188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21094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14:cNvPr>
              <p14:cNvContentPartPr/>
              <p14:nvPr/>
            </p14:nvContentPartPr>
            <p14:xfrm>
              <a:off x="7608016" y="1738899"/>
              <a:ext cx="275400" cy="24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137" y="1730259"/>
                <a:ext cx="4237198" cy="17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0168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A Graphical Representation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55B1DE-7930-45B1-B6A1-A428D6F5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4903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1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“Explaining” Variation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29B2A3-02E4-4B9C-A8B2-4B8AB6029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4903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9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Simple Regression Models 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>
            <p:extLst/>
          </p:nvPr>
        </p:nvGraphicFramePr>
        <p:xfrm>
          <a:off x="1777680" y="1794933"/>
          <a:ext cx="8179120" cy="158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4" imgW="1066680" imgH="228600" progId="Equation.3">
                  <p:embed/>
                </p:oleObj>
              </mc:Choice>
              <mc:Fallback>
                <p:oleObj name="Equation" r:id="rId4" imgW="1066680" imgH="228600" progId="Equation.3">
                  <p:embed/>
                  <p:pic>
                    <p:nvPicPr>
                      <p:cNvPr id="409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80" y="1794933"/>
                        <a:ext cx="8179120" cy="1581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>
            <p:extLst/>
          </p:nvPr>
        </p:nvGraphicFramePr>
        <p:xfrm>
          <a:off x="2540001" y="3733799"/>
          <a:ext cx="6643359" cy="169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6" imgW="875920" imgH="253890" progId="Equation.3">
                  <p:embed/>
                </p:oleObj>
              </mc:Choice>
              <mc:Fallback>
                <p:oleObj name="Equation" r:id="rId6" imgW="875920" imgH="253890" progId="Equation.3">
                  <p:embed/>
                  <p:pic>
                    <p:nvPicPr>
                      <p:cNvPr id="409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3733799"/>
                        <a:ext cx="6643359" cy="1693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5851FD-62EF-45DE-9551-AA718138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4903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Multiple Regression Models 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>
            <p:extLst/>
          </p:nvPr>
        </p:nvGraphicFramePr>
        <p:xfrm>
          <a:off x="1150938" y="1795463"/>
          <a:ext cx="976788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409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795463"/>
                        <a:ext cx="9767887" cy="1289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>
            <p:extLst/>
          </p:nvPr>
        </p:nvGraphicFramePr>
        <p:xfrm>
          <a:off x="1508177" y="3733801"/>
          <a:ext cx="8969685" cy="150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6" imgW="1333440" imgH="253800" progId="Equation.3">
                  <p:embed/>
                </p:oleObj>
              </mc:Choice>
              <mc:Fallback>
                <p:oleObj name="Equation" r:id="rId6" imgW="1333440" imgH="253800" progId="Equation.3">
                  <p:embed/>
                  <p:pic>
                    <p:nvPicPr>
                      <p:cNvPr id="409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77" y="3733801"/>
                        <a:ext cx="8969685" cy="1502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D84375-2466-4473-888E-26C168290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4903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0418" name="Ink 230417">
                <a:extLst>
                  <a:ext uri="{FF2B5EF4-FFF2-40B4-BE49-F238E27FC236}">
                    <a16:creationId xmlns:a16="http://schemas.microsoft.com/office/drawing/2014/main" id="{0902B838-448C-4277-B190-806C2DD13A9C}"/>
                  </a:ext>
                </a:extLst>
              </p14:cNvPr>
              <p14:cNvContentPartPr/>
              <p14:nvPr/>
            </p14:nvContentPartPr>
            <p14:xfrm>
              <a:off x="8026336" y="5312979"/>
              <a:ext cx="6480" cy="360"/>
            </p14:xfrm>
          </p:contentPart>
        </mc:Choice>
        <mc:Fallback xmlns="">
          <p:pic>
            <p:nvPicPr>
              <p:cNvPr id="230418" name="Ink 230417">
                <a:extLst>
                  <a:ext uri="{FF2B5EF4-FFF2-40B4-BE49-F238E27FC236}">
                    <a16:creationId xmlns:a16="http://schemas.microsoft.com/office/drawing/2014/main" id="{0902B838-448C-4277-B190-806C2DD13A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6976" y="1736019"/>
                <a:ext cx="6233400" cy="39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69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Warehouse Cost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Warehouse Cost</a:t>
            </a:r>
          </a:p>
        </p:txBody>
      </p:sp>
      <p:pic>
        <p:nvPicPr>
          <p:cNvPr id="16386" name="Picture 2" descr="Image result for ware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82" y="1643146"/>
            <a:ext cx="5732343" cy="392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EE3D3A-B4F3-4DAE-B53D-6B07D74C6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27634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4600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2719</TotalTime>
  <Words>320</Words>
  <Application>Microsoft Office PowerPoint</Application>
  <PresentationFormat>Widescreen</PresentationFormat>
  <Paragraphs>162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Open Sans</vt:lpstr>
      <vt:lpstr>Wingdings</vt:lpstr>
      <vt:lpstr>green_gold_ppt_template</vt:lpstr>
      <vt:lpstr>Equation</vt:lpstr>
      <vt:lpstr>Analytical Methods for Business</vt:lpstr>
      <vt:lpstr>Multiple Regression Explaining More</vt:lpstr>
      <vt:lpstr>Plan for This Presentation</vt:lpstr>
      <vt:lpstr>Multiple Regression</vt:lpstr>
      <vt:lpstr>A Graphical Representation</vt:lpstr>
      <vt:lpstr>“Explaining” Variation</vt:lpstr>
      <vt:lpstr>Simple Regression Models </vt:lpstr>
      <vt:lpstr>Multiple Regression Models </vt:lpstr>
      <vt:lpstr>Warehouse Cost</vt:lpstr>
      <vt:lpstr>Conducting a Multiple Regression Analysis</vt:lpstr>
      <vt:lpstr>Regression Assumptions (L.I.N.E.)</vt:lpstr>
      <vt:lpstr>Revisiting a Data Set</vt:lpstr>
      <vt:lpstr>Revisiting a Data Set</vt:lpstr>
      <vt:lpstr>More Independent Variables</vt:lpstr>
      <vt:lpstr>Conducting a Multiple Regression Analysis</vt:lpstr>
      <vt:lpstr>Conducting a Multiple Regression Analysis</vt:lpstr>
      <vt:lpstr>Conclusion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Satterfield, Ron</cp:lastModifiedBy>
  <cp:revision>94</cp:revision>
  <dcterms:created xsi:type="dcterms:W3CDTF">2016-05-01T20:38:57Z</dcterms:created>
  <dcterms:modified xsi:type="dcterms:W3CDTF">2018-09-08T19:06:20Z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