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8" r:id="rId2"/>
    <p:sldId id="349" r:id="rId3"/>
    <p:sldId id="270" r:id="rId4"/>
    <p:sldId id="302" r:id="rId5"/>
    <p:sldId id="326" r:id="rId6"/>
    <p:sldId id="364" r:id="rId7"/>
    <p:sldId id="345" r:id="rId8"/>
    <p:sldId id="358" r:id="rId9"/>
    <p:sldId id="350" r:id="rId10"/>
    <p:sldId id="351" r:id="rId11"/>
    <p:sldId id="352" r:id="rId12"/>
    <p:sldId id="357" r:id="rId13"/>
    <p:sldId id="363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6"/>
    <a:srgbClr val="CEC393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176" autoAdjust="0"/>
    <p:restoredTop sz="95906" autoAdjust="0"/>
  </p:normalViewPr>
  <p:slideViewPr>
    <p:cSldViewPr snapToGrid="0">
      <p:cViewPr varScale="1">
        <p:scale>
          <a:sx n="86" d="100"/>
          <a:sy n="86" d="100"/>
        </p:scale>
        <p:origin x="20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9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5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3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6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95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7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0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9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73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10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8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11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24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12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7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516" y="586562"/>
            <a:ext cx="10911840" cy="105156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419352"/>
            <a:ext cx="5242560" cy="438912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1432052"/>
            <a:ext cx="5242560" cy="438912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942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2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5" r:id="rId8"/>
    <p:sldLayoutId id="2147483726" r:id="rId9"/>
    <p:sldLayoutId id="2147483727" r:id="rId10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91192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Comparing Curves – Normal Distributions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BBA97A-900F-4F1E-A284-DFEA140AA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02651"/>
              </p:ext>
            </p:extLst>
          </p:nvPr>
        </p:nvGraphicFramePr>
        <p:xfrm>
          <a:off x="711199" y="5773271"/>
          <a:ext cx="10609944" cy="61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Distrs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in R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Other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Uniform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The FOR Statement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The Weibull Distribution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660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err="1"/>
              <a:t>Weilbull</a:t>
            </a:r>
            <a:r>
              <a:rPr lang="en-US" dirty="0"/>
              <a:t> Distribution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CD380F-6D2E-4017-9A02-DDBF49BAB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54695"/>
              </p:ext>
            </p:extLst>
          </p:nvPr>
        </p:nvGraphicFramePr>
        <p:xfrm>
          <a:off x="711199" y="5773271"/>
          <a:ext cx="10609944" cy="61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Distrs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in R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Other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Uniform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The FOR Statement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The Weibull Distribution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3214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Basic Data Frames</a:t>
            </a:r>
          </a:p>
        </p:txBody>
      </p:sp>
    </p:spTree>
    <p:extLst>
      <p:ext uri="{BB962C8B-B14F-4D97-AF65-F5344CB8AC3E}">
        <p14:creationId xmlns:p14="http://schemas.microsoft.com/office/powerpoint/2010/main" val="14764111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Assignment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A61FA6-553B-4A83-AF7D-06C27FC078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1199" y="5773271"/>
          <a:ext cx="10609944" cy="61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Distrs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in R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Other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Uniform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The FOR Statement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The Weibull Distribution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7462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Module 2</a:t>
            </a:r>
            <a:br>
              <a:rPr lang="en-US" dirty="0"/>
            </a:br>
            <a:r>
              <a:rPr lang="en-US" dirty="0"/>
              <a:t>Probability Distributions &amp; CLT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39D72-C1CE-4F41-BC5E-A80558EFEDF3}"/>
              </a:ext>
            </a:extLst>
          </p:cNvPr>
          <p:cNvSpPr txBox="1"/>
          <p:nvPr/>
        </p:nvSpPr>
        <p:spPr>
          <a:xfrm>
            <a:off x="7645552" y="4895714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The “Shape” of Data</a:t>
            </a:r>
          </a:p>
        </p:txBody>
      </p:sp>
    </p:spTree>
    <p:extLst>
      <p:ext uri="{BB962C8B-B14F-4D97-AF65-F5344CB8AC3E}">
        <p14:creationId xmlns:p14="http://schemas.microsoft.com/office/powerpoint/2010/main" val="407636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233" y="1228726"/>
            <a:ext cx="5036457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Building on the Video Lecture</a:t>
            </a:r>
          </a:p>
          <a:p>
            <a:pPr eaLnBrk="1" hangingPunct="1"/>
            <a:r>
              <a:rPr lang="en-US" sz="2000" b="1" dirty="0"/>
              <a:t>Concentrating on R</a:t>
            </a:r>
          </a:p>
          <a:p>
            <a:pPr eaLnBrk="1" hangingPunct="1"/>
            <a:r>
              <a:rPr lang="en-US" sz="2000" b="1" dirty="0"/>
              <a:t>Extracting Probabilities</a:t>
            </a:r>
          </a:p>
          <a:p>
            <a:pPr eaLnBrk="1" hangingPunct="1"/>
            <a:r>
              <a:rPr lang="en-US" sz="2000" b="1" dirty="0"/>
              <a:t>Generating Random Numbers</a:t>
            </a:r>
          </a:p>
          <a:p>
            <a:pPr eaLnBrk="1" hangingPunct="1"/>
            <a:r>
              <a:rPr lang="en-US" sz="2000" b="1" dirty="0"/>
              <a:t>Assessing Normality</a:t>
            </a:r>
          </a:p>
          <a:p>
            <a:pPr eaLnBrk="1" hangingPunct="1"/>
            <a:r>
              <a:rPr lang="en-US" sz="2000" b="1" dirty="0"/>
              <a:t>Other Statistical Distributions</a:t>
            </a:r>
          </a:p>
          <a:p>
            <a:pPr eaLnBrk="1" hangingPunct="1"/>
            <a:r>
              <a:rPr lang="en-US" sz="2000" b="1" dirty="0"/>
              <a:t>Module Assignment</a:t>
            </a:r>
          </a:p>
          <a:p>
            <a:pPr eaLnBrk="1" hangingPunct="1"/>
            <a:endParaRPr lang="en-US" sz="2000" b="1" dirty="0"/>
          </a:p>
          <a:p>
            <a:pPr eaLnBrk="1" hangingPunct="1"/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80868"/>
              </p:ext>
            </p:extLst>
          </p:nvPr>
        </p:nvGraphicFramePr>
        <p:xfrm>
          <a:off x="711199" y="5773271"/>
          <a:ext cx="10609944" cy="61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Normal </a:t>
                      </a:r>
                      <a:r>
                        <a:rPr lang="en-US" sz="1400" baseline="0" dirty="0" err="1">
                          <a:solidFill>
                            <a:srgbClr val="CFC493"/>
                          </a:solidFill>
                        </a:rPr>
                        <a:t>Distrs</a:t>
                      </a:r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. in R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Other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Uniform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The FOR Statement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The Weibull Distribution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875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Normal Distributions in R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249738"/>
            <a:ext cx="10438064" cy="4109113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 err="1"/>
              <a:t>rnorm</a:t>
            </a:r>
            <a:r>
              <a:rPr lang="en-US" b="1" dirty="0"/>
              <a:t> – generates random numbers</a:t>
            </a:r>
          </a:p>
          <a:p>
            <a:pPr marL="0" lvl="1" indent="0">
              <a:buNone/>
            </a:pPr>
            <a:r>
              <a:rPr lang="en-US" b="1" dirty="0" err="1"/>
              <a:t>dnorm</a:t>
            </a:r>
            <a:r>
              <a:rPr lang="en-US" b="1" dirty="0"/>
              <a:t> – gives individual probability for a Z value</a:t>
            </a:r>
          </a:p>
          <a:p>
            <a:pPr marL="0" lvl="1" indent="0">
              <a:buNone/>
            </a:pPr>
            <a:r>
              <a:rPr lang="en-US" b="1" dirty="0" err="1"/>
              <a:t>pnorm</a:t>
            </a:r>
            <a:r>
              <a:rPr lang="en-US" b="1" dirty="0"/>
              <a:t> – gives the cumulative probability of a value on a distribution</a:t>
            </a:r>
          </a:p>
          <a:p>
            <a:pPr marL="0" lvl="1" indent="0">
              <a:buNone/>
            </a:pPr>
            <a:r>
              <a:rPr lang="en-US" b="1" dirty="0" err="1"/>
              <a:t>qnorm</a:t>
            </a:r>
            <a:r>
              <a:rPr lang="en-US" b="1" dirty="0"/>
              <a:t> – gives a value associated with a given probability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A61FA6-553B-4A83-AF7D-06C27FC0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988"/>
              </p:ext>
            </p:extLst>
          </p:nvPr>
        </p:nvGraphicFramePr>
        <p:xfrm>
          <a:off x="711199" y="5773271"/>
          <a:ext cx="10609944" cy="61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Normal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Distrs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 in R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Other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Uniform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The FOR Statement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The Weibull Distribution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7690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5952" y="169490"/>
            <a:ext cx="10668000" cy="772885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Putting the Normal Distribution to Work</a:t>
            </a:r>
            <a:br>
              <a:rPr lang="en-US" dirty="0">
                <a:solidFill>
                  <a:srgbClr val="006747"/>
                </a:solidFill>
              </a:rPr>
            </a:br>
            <a:r>
              <a:rPr lang="en-US" dirty="0">
                <a:solidFill>
                  <a:srgbClr val="006747"/>
                </a:solidFill>
              </a:rPr>
              <a:t>Areas Under the Normal Curve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61607" y="2028617"/>
            <a:ext cx="9592562" cy="2800767"/>
          </a:xfrm>
          <a:prstGeom prst="rect">
            <a:avLst/>
          </a:prstGeom>
          <a:solidFill>
            <a:srgbClr val="006747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CFC493"/>
                </a:solidFill>
                <a:latin typeface="Arial" charset="0"/>
              </a:rPr>
              <a:t>Mean = 72</a:t>
            </a:r>
          </a:p>
          <a:p>
            <a:pPr algn="ctr"/>
            <a:r>
              <a:rPr lang="en-US" sz="4400" b="1" dirty="0">
                <a:solidFill>
                  <a:srgbClr val="CFC493"/>
                </a:solidFill>
                <a:latin typeface="Arial" charset="0"/>
              </a:rPr>
              <a:t>Standard Deviation = 14</a:t>
            </a:r>
          </a:p>
          <a:p>
            <a:pPr algn="ctr"/>
            <a:r>
              <a:rPr lang="en-US" sz="4400" b="1" dirty="0">
                <a:solidFill>
                  <a:srgbClr val="CFC493"/>
                </a:solidFill>
                <a:latin typeface="Arial" charset="0"/>
              </a:rPr>
              <a:t>This Year's Sales = 1,000,000 units</a:t>
            </a:r>
          </a:p>
          <a:p>
            <a:pPr algn="ctr"/>
            <a:r>
              <a:rPr lang="en-US" sz="4400" b="1" dirty="0">
                <a:solidFill>
                  <a:srgbClr val="CFC493"/>
                </a:solidFill>
                <a:latin typeface="Arial" charset="0"/>
              </a:rPr>
              <a:t>Warranty Replacement Cost = $200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E5611F-B6CE-42AD-A7A4-E0EAF2359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05015"/>
              </p:ext>
            </p:extLst>
          </p:nvPr>
        </p:nvGraphicFramePr>
        <p:xfrm>
          <a:off x="711199" y="5773271"/>
          <a:ext cx="10609944" cy="61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Normal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Distrs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 in R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Other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Uniform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The FOR Statement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The Weibull Distribution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42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Assessing Normality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99C66A-BF3F-47ED-A40E-786923B668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1199" y="5773271"/>
          <a:ext cx="10609944" cy="61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Distrs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in R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Other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Uniform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The FOR Statement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The Weibull Distribution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5FC0-B5E5-4109-B8DD-D50A0F6E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393" y="1407022"/>
            <a:ext cx="10911840" cy="4187952"/>
          </a:xfrm>
        </p:spPr>
        <p:txBody>
          <a:bodyPr/>
          <a:lstStyle/>
          <a:p>
            <a:r>
              <a:rPr lang="en-US" sz="2000" b="1" dirty="0"/>
              <a:t>Histogram/Density Plot</a:t>
            </a:r>
          </a:p>
          <a:p>
            <a:r>
              <a:rPr lang="en-US" sz="2000" b="1" dirty="0"/>
              <a:t>Q-Q Plot with Line</a:t>
            </a:r>
          </a:p>
        </p:txBody>
      </p:sp>
    </p:spTree>
    <p:extLst>
      <p:ext uri="{BB962C8B-B14F-4D97-AF65-F5344CB8AC3E}">
        <p14:creationId xmlns:p14="http://schemas.microsoft.com/office/powerpoint/2010/main" val="8211676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Distributions in R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233" y="1228726"/>
            <a:ext cx="5036457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Normal</a:t>
            </a:r>
          </a:p>
          <a:p>
            <a:pPr eaLnBrk="1" hangingPunct="1"/>
            <a:r>
              <a:rPr lang="en-US" sz="2000" b="1" dirty="0"/>
              <a:t>t</a:t>
            </a:r>
          </a:p>
          <a:p>
            <a:pPr eaLnBrk="1" hangingPunct="1"/>
            <a:r>
              <a:rPr lang="en-US" sz="2000" b="1" dirty="0"/>
              <a:t>F</a:t>
            </a:r>
          </a:p>
          <a:p>
            <a:pPr eaLnBrk="1" hangingPunct="1"/>
            <a:r>
              <a:rPr lang="en-US" sz="2000" b="1" dirty="0"/>
              <a:t>Uniform</a:t>
            </a:r>
          </a:p>
          <a:p>
            <a:pPr eaLnBrk="1" hangingPunct="1"/>
            <a:r>
              <a:rPr lang="en-US" sz="2000" b="1" dirty="0"/>
              <a:t>Poisson</a:t>
            </a:r>
          </a:p>
          <a:p>
            <a:pPr eaLnBrk="1" hangingPunct="1"/>
            <a:r>
              <a:rPr lang="en-US" sz="2000" b="1" dirty="0"/>
              <a:t>Exponential </a:t>
            </a:r>
          </a:p>
          <a:p>
            <a:pPr eaLnBrk="1" hangingPunct="1"/>
            <a:r>
              <a:rPr lang="en-US" sz="2000" b="1" dirty="0"/>
              <a:t>Weibull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7BD809-5F51-48C5-B83D-CB28B166536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374443"/>
            <a:ext cx="5036457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Binomial</a:t>
            </a:r>
          </a:p>
          <a:p>
            <a:r>
              <a:rPr lang="en-US" sz="2000" b="1" dirty="0"/>
              <a:t>Wilcoxon</a:t>
            </a:r>
          </a:p>
          <a:p>
            <a:r>
              <a:rPr lang="en-US" sz="2000" b="1" dirty="0"/>
              <a:t>Beta</a:t>
            </a:r>
          </a:p>
          <a:p>
            <a:r>
              <a:rPr lang="en-US" sz="2000" b="1" dirty="0"/>
              <a:t>Gamma</a:t>
            </a:r>
          </a:p>
          <a:p>
            <a:r>
              <a:rPr lang="en-US" sz="2000" b="1" dirty="0"/>
              <a:t>Geometric</a:t>
            </a:r>
          </a:p>
          <a:p>
            <a:r>
              <a:rPr lang="en-US" sz="2000" b="1" dirty="0"/>
              <a:t>Logistic</a:t>
            </a:r>
          </a:p>
          <a:p>
            <a:r>
              <a:rPr lang="en-US" sz="2000" b="1" dirty="0"/>
              <a:t>AND OTHERS</a:t>
            </a:r>
          </a:p>
          <a:p>
            <a:endParaRPr lang="en-US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352B88-48B4-41D1-A018-980B96576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34352"/>
              </p:ext>
            </p:extLst>
          </p:nvPr>
        </p:nvGraphicFramePr>
        <p:xfrm>
          <a:off x="711199" y="5773271"/>
          <a:ext cx="10609944" cy="61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Distrs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in R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Other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Uniform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The FOR Statement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The Weibull Distribution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519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3167" y="261266"/>
            <a:ext cx="10668000" cy="718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Biometrika</a:t>
            </a:r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Publishing Statistical Research</a:t>
            </a:r>
          </a:p>
        </p:txBody>
      </p:sp>
      <p:pic>
        <p:nvPicPr>
          <p:cNvPr id="2050" name="Picture 2" descr="Image result for karl pearson">
            <a:extLst>
              <a:ext uri="{FF2B5EF4-FFF2-40B4-BE49-F238E27FC236}">
                <a16:creationId xmlns:a16="http://schemas.microsoft.com/office/drawing/2014/main" id="{C08AA860-6D7D-4965-BA63-D2331F19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29" y="1323550"/>
            <a:ext cx="2094387" cy="274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16F43C-56BC-4A72-ABBB-68CBAB206F01}"/>
              </a:ext>
            </a:extLst>
          </p:cNvPr>
          <p:cNvSpPr txBox="1"/>
          <p:nvPr/>
        </p:nvSpPr>
        <p:spPr>
          <a:xfrm>
            <a:off x="3034402" y="4409121"/>
            <a:ext cx="17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Karl Pearson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9C6F9-8A42-4038-87A4-E96783C392C9}"/>
              </a:ext>
            </a:extLst>
          </p:cNvPr>
          <p:cNvSpPr txBox="1"/>
          <p:nvPr/>
        </p:nvSpPr>
        <p:spPr>
          <a:xfrm>
            <a:off x="5190357" y="4386023"/>
            <a:ext cx="186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Francis Galton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97042-F247-46EA-866D-14EC45A538AA}"/>
              </a:ext>
            </a:extLst>
          </p:cNvPr>
          <p:cNvSpPr txBox="1"/>
          <p:nvPr/>
        </p:nvSpPr>
        <p:spPr>
          <a:xfrm>
            <a:off x="7531012" y="4321957"/>
            <a:ext cx="200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Raphael Weldon</a:t>
            </a:r>
          </a:p>
        </p:txBody>
      </p:sp>
      <p:pic>
        <p:nvPicPr>
          <p:cNvPr id="1026" name="Picture 2" descr="Image result for Francis Galton">
            <a:extLst>
              <a:ext uri="{FF2B5EF4-FFF2-40B4-BE49-F238E27FC236}">
                <a16:creationId xmlns:a16="http://schemas.microsoft.com/office/drawing/2014/main" id="{DF57C57B-BD36-4A69-AF69-9B553459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69" y="1370144"/>
            <a:ext cx="2013793" cy="273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phael Weldon">
            <a:extLst>
              <a:ext uri="{FF2B5EF4-FFF2-40B4-BE49-F238E27FC236}">
                <a16:creationId xmlns:a16="http://schemas.microsoft.com/office/drawing/2014/main" id="{07CF14CA-E810-477F-80BF-2E2C7C62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319" y="1362133"/>
            <a:ext cx="2255135" cy="27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4B7BBE-0E4A-46FB-ABD3-D6C5CE572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00838"/>
              </p:ext>
            </p:extLst>
          </p:nvPr>
        </p:nvGraphicFramePr>
        <p:xfrm>
          <a:off x="711199" y="5773271"/>
          <a:ext cx="10609944" cy="61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Distrs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in R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Other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Uniform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The FOR Statement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The Weibull Distribution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16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The Uniform Distribution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34E283-EE70-4210-9240-402170F81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26578"/>
              </p:ext>
            </p:extLst>
          </p:nvPr>
        </p:nvGraphicFramePr>
        <p:xfrm>
          <a:off x="711199" y="5773271"/>
          <a:ext cx="10609944" cy="61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Distrs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in R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Other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Uniform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The FOR Statement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The Weibull Distribution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4019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954</TotalTime>
  <Words>392</Words>
  <Application>Microsoft Office PowerPoint</Application>
  <PresentationFormat>Widescreen</PresentationFormat>
  <Paragraphs>145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Wingdings</vt:lpstr>
      <vt:lpstr>green_gold_ppt_template</vt:lpstr>
      <vt:lpstr>Analytical Methods for Business</vt:lpstr>
      <vt:lpstr>Module 2 Probability Distributions &amp; CLT </vt:lpstr>
      <vt:lpstr>Plan for This Presentation</vt:lpstr>
      <vt:lpstr>Normal Distributions in R</vt:lpstr>
      <vt:lpstr>Putting the Normal Distribution to Work Areas Under the Normal Curve</vt:lpstr>
      <vt:lpstr>Assessing Normality</vt:lpstr>
      <vt:lpstr>Distributions in R</vt:lpstr>
      <vt:lpstr>PowerPoint Presentation</vt:lpstr>
      <vt:lpstr>The Uniform Distribution</vt:lpstr>
      <vt:lpstr>Comparing Curves – Normal Distributions</vt:lpstr>
      <vt:lpstr>The Weilbull Distribution</vt:lpstr>
      <vt:lpstr>Basic Data Frames</vt:lpstr>
      <vt:lpstr>Assignment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Ron Satterfield</cp:lastModifiedBy>
  <cp:revision>60</cp:revision>
  <dcterms:created xsi:type="dcterms:W3CDTF">2016-05-01T20:38:57Z</dcterms:created>
  <dcterms:modified xsi:type="dcterms:W3CDTF">2019-09-08T16:39:56Z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