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03" r:id="rId3"/>
    <p:sldId id="270" r:id="rId4"/>
    <p:sldId id="344" r:id="rId5"/>
    <p:sldId id="345" r:id="rId6"/>
    <p:sldId id="321" r:id="rId7"/>
    <p:sldId id="322" r:id="rId8"/>
    <p:sldId id="323" r:id="rId9"/>
    <p:sldId id="325" r:id="rId10"/>
    <p:sldId id="326" r:id="rId11"/>
    <p:sldId id="346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393"/>
    <a:srgbClr val="006646"/>
    <a:srgbClr val="9CCB3B"/>
    <a:srgbClr val="BB17AB"/>
    <a:srgbClr val="E4F1ED"/>
    <a:srgbClr val="FFFFFF"/>
    <a:srgbClr val="F0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 autoAdjust="0"/>
    <p:restoredTop sz="95906" autoAdjust="0"/>
  </p:normalViewPr>
  <p:slideViewPr>
    <p:cSldViewPr snapToGrid="0">
      <p:cViewPr varScale="1">
        <p:scale>
          <a:sx n="87" d="100"/>
          <a:sy n="87" d="100"/>
        </p:scale>
        <p:origin x="165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74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3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16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6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17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5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E51AB4E5-8C08-4666-B225-8AD74FA6DA96}" type="slidenum">
              <a:rPr lang="en-US">
                <a:latin typeface="Arial" charset="0"/>
              </a:rPr>
              <a:pPr/>
              <a:t>19</a:t>
            </a:fld>
            <a:endParaRPr lang="en-US" dirty="0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25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4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F50C2EE-7621-48A3-80CF-4C28BFEE5757}" type="slidenum">
              <a:rPr lang="en-US">
                <a:latin typeface="Arial" charset="0"/>
              </a:rPr>
              <a:pPr/>
              <a:t>5</a:t>
            </a:fld>
            <a:endParaRPr lang="en-US" dirty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0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9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3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10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0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11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2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13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14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28F1CDB7-782E-46E1-9B37-020714C1C34B}" type="slidenum">
              <a:rPr lang="en-US">
                <a:latin typeface="Arial" charset="0"/>
              </a:rPr>
              <a:pPr/>
              <a:t>15</a:t>
            </a:fld>
            <a:endParaRPr lang="en-US" dirty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rofessor"/>
          <p:cNvSpPr>
            <a:spLocks noGrp="1"/>
          </p:cNvSpPr>
          <p:nvPr>
            <p:ph type="body" idx="10" hasCustomPrompt="1"/>
          </p:nvPr>
        </p:nvSpPr>
        <p:spPr>
          <a:xfrm>
            <a:off x="863600" y="3826056"/>
            <a:ext cx="10464800" cy="75438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 i="0" baseline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Name of Instructor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" y="2769036"/>
            <a:ext cx="10464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Edit Master Heading</a:t>
            </a: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32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6" y="586562"/>
            <a:ext cx="10911840" cy="105156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4193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1432052"/>
            <a:ext cx="5242560" cy="438912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233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76"/>
            <a:ext cx="11582400" cy="511712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8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28600"/>
            <a:ext cx="11582400" cy="762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359808"/>
            <a:ext cx="5615354" cy="511719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307014" y="1359876"/>
            <a:ext cx="5580185" cy="5124743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220663" algn="l"/>
                <a:tab pos="627063" algn="l"/>
                <a:tab pos="741363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1pPr>
            <a:lvl2pPr marL="285750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2pPr>
            <a:lvl3pPr marL="404813" indent="-233363">
              <a:buFont typeface="Arial" charset="0"/>
              <a:buChar char="•"/>
              <a:tabLst>
                <a:tab pos="396875" algn="l"/>
              </a:tabLst>
              <a:defRPr sz="1600" baseline="0">
                <a:latin typeface="Arial" charset="0"/>
                <a:ea typeface="Arial" charset="0"/>
                <a:cs typeface="Arial" charset="0"/>
              </a:defRPr>
            </a:lvl3pPr>
            <a:lvl4pPr marL="687388" indent="-185738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4pPr>
            <a:lvl5pPr marL="1031875" indent="-187325">
              <a:buFont typeface="Arial" charset="0"/>
              <a:buChar char="•"/>
              <a:tabLst/>
              <a:defRPr sz="1600">
                <a:latin typeface="Arial" charset="0"/>
                <a:ea typeface="Arial" charset="0"/>
                <a:cs typeface="Arial" charset="0"/>
              </a:defRPr>
            </a:lvl5pPr>
            <a:lvl6pPr marL="0" indent="0">
              <a:buFont typeface="Arial" charset="0"/>
              <a:buNone/>
              <a:tabLst/>
              <a:defRPr sz="1600" baseline="0">
                <a:latin typeface="Arial" charset="0"/>
                <a:ea typeface="Arial" charset="0"/>
                <a:cs typeface="Arial" charset="0"/>
              </a:defRPr>
            </a:lvl6pPr>
            <a:lvl7pPr marL="0" indent="0">
              <a:buNone/>
              <a:tabLst>
                <a:tab pos="282575" algn="l"/>
                <a:tab pos="627063" algn="l"/>
                <a:tab pos="735013" algn="l"/>
              </a:tabLst>
              <a:defRPr sz="1600"/>
            </a:lvl7pPr>
            <a:lvl8pPr marL="519113" indent="-283464">
              <a:tabLst/>
              <a:defRPr sz="1600"/>
            </a:lvl8pPr>
            <a:lvl9pPr marL="1033463" indent="-176213">
              <a:buFont typeface="Arial" charset="0"/>
              <a:buChar char="•"/>
              <a:tabLst/>
              <a:defRPr sz="1600"/>
            </a:lvl9pPr>
          </a:lstStyle>
          <a:p>
            <a:pPr lvl="5"/>
            <a:r>
              <a:rPr lang="en-US" dirty="0"/>
              <a:t>Content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32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685800"/>
            <a:ext cx="121920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idx="10" hasCustomPrompt="1"/>
          </p:nvPr>
        </p:nvSpPr>
        <p:spPr>
          <a:xfrm>
            <a:off x="355600" y="3051810"/>
            <a:ext cx="11480800" cy="754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You have reached the end of the presentation.</a:t>
            </a:r>
          </a:p>
        </p:txBody>
      </p:sp>
      <p:sp>
        <p:nvSpPr>
          <p:cNvPr id="5" name="Freeform 4"/>
          <p:cNvSpPr/>
          <p:nvPr userDrawn="1"/>
        </p:nvSpPr>
        <p:spPr>
          <a:xfrm rot="10800000">
            <a:off x="2" y="556596"/>
            <a:ext cx="12191999" cy="1311965"/>
          </a:xfrm>
          <a:custGeom>
            <a:avLst/>
            <a:gdLst>
              <a:gd name="connsiteX0" fmla="*/ 9143999 w 9143999"/>
              <a:gd name="connsiteY0" fmla="*/ 1311965 h 1311965"/>
              <a:gd name="connsiteX1" fmla="*/ 0 w 9143999"/>
              <a:gd name="connsiteY1" fmla="*/ 1311965 h 1311965"/>
              <a:gd name="connsiteX2" fmla="*/ 0 w 9143999"/>
              <a:gd name="connsiteY2" fmla="*/ 137328 h 1311965"/>
              <a:gd name="connsiteX3" fmla="*/ 4388161 w 9143999"/>
              <a:gd name="connsiteY3" fmla="*/ 137328 h 1311965"/>
              <a:gd name="connsiteX4" fmla="*/ 4522306 w 9143999"/>
              <a:gd name="connsiteY4" fmla="*/ 0 h 1311965"/>
              <a:gd name="connsiteX5" fmla="*/ 4656451 w 9143999"/>
              <a:gd name="connsiteY5" fmla="*/ 137328 h 1311965"/>
              <a:gd name="connsiteX6" fmla="*/ 9143999 w 9143999"/>
              <a:gd name="connsiteY6" fmla="*/ 137328 h 131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1311965">
                <a:moveTo>
                  <a:pt x="9143999" y="1311965"/>
                </a:moveTo>
                <a:lnTo>
                  <a:pt x="0" y="1311965"/>
                </a:lnTo>
                <a:lnTo>
                  <a:pt x="0" y="137328"/>
                </a:lnTo>
                <a:lnTo>
                  <a:pt x="4388161" y="137328"/>
                </a:lnTo>
                <a:lnTo>
                  <a:pt x="4522306" y="0"/>
                </a:lnTo>
                <a:lnTo>
                  <a:pt x="4656451" y="137328"/>
                </a:lnTo>
                <a:lnTo>
                  <a:pt x="9143999" y="13732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9737754" y="6253394"/>
            <a:ext cx="23127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2016 Ronald K. Satterfield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762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0" y="5648016"/>
            <a:ext cx="6212115" cy="783772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77816" y="5782801"/>
            <a:ext cx="5798832" cy="514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On screen instructions go here…</a:t>
            </a:r>
          </a:p>
        </p:txBody>
      </p:sp>
      <p:sp>
        <p:nvSpPr>
          <p:cNvPr id="5" name="Round Diagonal Corner Rectangle 4"/>
          <p:cNvSpPr/>
          <p:nvPr userDrawn="1"/>
        </p:nvSpPr>
        <p:spPr>
          <a:xfrm>
            <a:off x="423186" y="1274894"/>
            <a:ext cx="5169629" cy="70414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3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10417" y="1364801"/>
            <a:ext cx="4842489" cy="545745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Definition: goes here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17882" y="2166291"/>
            <a:ext cx="4982399" cy="641181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96000">
                  <a:schemeClr val="tx2"/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28195" y="2164505"/>
            <a:ext cx="564444" cy="500737"/>
            <a:chOff x="246146" y="2164504"/>
            <a:chExt cx="423333" cy="500737"/>
          </a:xfrm>
        </p:grpSpPr>
        <p:sp>
          <p:nvSpPr>
            <p:cNvPr id="9" name="Hexagon 8"/>
            <p:cNvSpPr/>
            <p:nvPr userDrawn="1"/>
          </p:nvSpPr>
          <p:spPr>
            <a:xfrm rot="5400000">
              <a:off x="226553" y="2184097"/>
              <a:ext cx="462519" cy="423333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317389" y="2172798"/>
              <a:ext cx="2106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!</a:t>
              </a:r>
            </a:p>
          </p:txBody>
        </p:sp>
      </p:grpSp>
      <p:sp>
        <p:nvSpPr>
          <p:cNvPr id="11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978729" y="2221151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Consider this…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996809" y="3169649"/>
            <a:ext cx="4474176" cy="514203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Think of this…/Formative question…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22516" y="3971949"/>
            <a:ext cx="5175088" cy="644135"/>
          </a:xfrm>
          <a:prstGeom prst="rect">
            <a:avLst/>
          </a:prstGeom>
          <a:noFill/>
          <a:ln>
            <a:solidFill>
              <a:srgbClr val="BB17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610417" y="3093226"/>
            <a:ext cx="4982399" cy="636612"/>
          </a:xfrm>
          <a:prstGeom prst="rect">
            <a:avLst/>
          </a:prstGeom>
          <a:noFill/>
          <a:ln w="12700"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4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5497" y="3121633"/>
            <a:ext cx="564444" cy="492443"/>
            <a:chOff x="251622" y="3121632"/>
            <a:chExt cx="423333" cy="492443"/>
          </a:xfrm>
        </p:grpSpPr>
        <p:sp>
          <p:nvSpPr>
            <p:cNvPr id="16" name="Hexagon 15"/>
            <p:cNvSpPr/>
            <p:nvPr userDrawn="1"/>
          </p:nvSpPr>
          <p:spPr>
            <a:xfrm rot="5400000">
              <a:off x="232029" y="3141225"/>
              <a:ext cx="462519" cy="423333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91606" y="3121632"/>
              <a:ext cx="2575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7183103" y="1364800"/>
            <a:ext cx="4257524" cy="253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Pentagon 19"/>
          <p:cNvSpPr/>
          <p:nvPr userDrawn="1"/>
        </p:nvSpPr>
        <p:spPr>
          <a:xfrm rot="5400000">
            <a:off x="9019009" y="-437106"/>
            <a:ext cx="585707" cy="4257524"/>
          </a:xfrm>
          <a:prstGeom prst="homePlate">
            <a:avLst>
              <a:gd name="adj" fmla="val 13627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2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284480" y="2071605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Text here for quotes or small pieces of content that aren’t voiced</a:t>
            </a:r>
          </a:p>
        </p:txBody>
      </p:sp>
      <p:sp>
        <p:nvSpPr>
          <p:cNvPr id="22" name="Text Placeholder 2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87157" y="1485900"/>
            <a:ext cx="4257523" cy="34619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ADD HEADING/SUBHEADING HERE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7183101" y="3971951"/>
            <a:ext cx="4257524" cy="1918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22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312713" y="4111943"/>
            <a:ext cx="3998297" cy="1711326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for quotes or small pieces of content that aren’t voiced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0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1415185" y="336606"/>
            <a:ext cx="975359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dirty="0">
                <a:solidFill>
                  <a:schemeClr val="tx2"/>
                </a:solidFill>
                <a:effectLst/>
              </a:rPr>
              <a:t>Assets,</a:t>
            </a:r>
            <a:r>
              <a:rPr lang="en-US" sz="3200" b="0" baseline="0" dirty="0">
                <a:solidFill>
                  <a:schemeClr val="tx2"/>
                </a:solidFill>
                <a:effectLst/>
              </a:rPr>
              <a:t> not a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 Slide</a:t>
            </a:r>
          </a:p>
        </p:txBody>
      </p:sp>
      <p:sp>
        <p:nvSpPr>
          <p:cNvPr id="26" name="Line Callout 1 25"/>
          <p:cNvSpPr/>
          <p:nvPr userDrawn="1"/>
        </p:nvSpPr>
        <p:spPr>
          <a:xfrm>
            <a:off x="1490132" y="1466717"/>
            <a:ext cx="3928533" cy="624115"/>
          </a:xfrm>
          <a:prstGeom prst="borderCallout1">
            <a:avLst>
              <a:gd name="adj1" fmla="val 51308"/>
              <a:gd name="adj2" fmla="val -451"/>
              <a:gd name="adj3" fmla="val 51308"/>
              <a:gd name="adj4" fmla="val -19814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1527949"/>
            <a:ext cx="3683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as callout add content here…</a:t>
            </a:r>
          </a:p>
        </p:txBody>
      </p:sp>
      <p:cxnSp>
        <p:nvCxnSpPr>
          <p:cNvPr id="28" name="Straight Arrow Connector 27"/>
          <p:cNvCxnSpPr/>
          <p:nvPr userDrawn="1"/>
        </p:nvCxnSpPr>
        <p:spPr>
          <a:xfrm>
            <a:off x="1490132" y="2446192"/>
            <a:ext cx="3512451" cy="0"/>
          </a:xfrm>
          <a:prstGeom prst="straightConnector1">
            <a:avLst/>
          </a:prstGeom>
          <a:ln w="38100">
            <a:solidFill>
              <a:srgbClr val="9CC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1490132" y="3120754"/>
            <a:ext cx="2442867" cy="404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1490132" y="3131938"/>
            <a:ext cx="2442867" cy="389120"/>
          </a:xfrm>
          <a:prstGeom prst="rect">
            <a:avLst/>
          </a:prstGeom>
        </p:spPr>
        <p:txBody>
          <a:bodyPr/>
          <a:lstStyle>
            <a:lvl1pPr algn="ctr"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This is a tag</a:t>
            </a:r>
          </a:p>
        </p:txBody>
      </p:sp>
      <p:sp>
        <p:nvSpPr>
          <p:cNvPr id="32" name="Oval 31"/>
          <p:cNvSpPr/>
          <p:nvPr userDrawn="1"/>
        </p:nvSpPr>
        <p:spPr>
          <a:xfrm>
            <a:off x="5776686" y="1561967"/>
            <a:ext cx="638628" cy="478971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7126518" y="1333500"/>
            <a:ext cx="4257524" cy="2532876"/>
          </a:xfrm>
          <a:prstGeom prst="rect">
            <a:avLst/>
          </a:prstGeom>
          <a:solidFill>
            <a:schemeClr val="accent1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7339399" y="1492385"/>
            <a:ext cx="3829384" cy="50165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as a light box….</a:t>
            </a:r>
          </a:p>
        </p:txBody>
      </p:sp>
      <p:sp>
        <p:nvSpPr>
          <p:cNvPr id="35" name="Rounded Rectangle 12"/>
          <p:cNvSpPr/>
          <p:nvPr userDrawn="1"/>
        </p:nvSpPr>
        <p:spPr>
          <a:xfrm>
            <a:off x="566050" y="4459894"/>
            <a:ext cx="3928533" cy="5370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6" name="Rounded Rectangle 54"/>
          <p:cNvSpPr/>
          <p:nvPr userDrawn="1"/>
        </p:nvSpPr>
        <p:spPr>
          <a:xfrm>
            <a:off x="566050" y="5100710"/>
            <a:ext cx="3928533" cy="537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7" name="Rounded Rectangle 57"/>
          <p:cNvSpPr/>
          <p:nvPr userDrawn="1"/>
        </p:nvSpPr>
        <p:spPr>
          <a:xfrm>
            <a:off x="566050" y="5741526"/>
            <a:ext cx="3928533" cy="537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 userDrawn="1"/>
        </p:nvSpPr>
        <p:spPr>
          <a:xfrm>
            <a:off x="4910665" y="4437433"/>
            <a:ext cx="3928533" cy="5370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 userDrawn="1"/>
        </p:nvSpPr>
        <p:spPr>
          <a:xfrm>
            <a:off x="4910665" y="5078249"/>
            <a:ext cx="3928533" cy="53702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 userDrawn="1"/>
        </p:nvSpPr>
        <p:spPr>
          <a:xfrm>
            <a:off x="4910665" y="5719065"/>
            <a:ext cx="3928533" cy="53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9037560" y="4437433"/>
            <a:ext cx="2743200" cy="1818661"/>
          </a:xfrm>
          <a:prstGeom prst="rect">
            <a:avLst/>
          </a:prstGeom>
        </p:spPr>
        <p:txBody>
          <a:bodyPr/>
          <a:lstStyle>
            <a:lvl1pPr>
              <a:defRPr sz="1400" b="0" baseline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Use this type of shapes, colors and effect to build diagrams, unless content requires something different.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66200" y="1472379"/>
            <a:ext cx="350161" cy="3090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 userDrawn="1"/>
        </p:nvSpPr>
        <p:spPr>
          <a:xfrm>
            <a:off x="303154" y="1396651"/>
            <a:ext cx="220421" cy="1653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1490132" y="2714625"/>
            <a:ext cx="3420533" cy="0"/>
          </a:xfrm>
          <a:prstGeom prst="line">
            <a:avLst/>
          </a:prstGeom>
          <a:ln w="38100">
            <a:solidFill>
              <a:srgbClr val="CEC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5657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63168" y="1573468"/>
            <a:ext cx="10363200" cy="1828800"/>
          </a:xfrm>
          <a:prstGeom prst="rect">
            <a:avLst/>
          </a:prstGeom>
        </p:spPr>
        <p:txBody>
          <a:bodyPr lIns="45720" rIns="45720" bIns="45720"/>
          <a:lstStyle>
            <a:lvl1pPr algn="r">
              <a:defRPr sz="4500" b="1" baseline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title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  <a:prstGeom prst="rect">
            <a:avLst/>
          </a:prstGeo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8" y="5671457"/>
            <a:ext cx="2282208" cy="4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005" y="562707"/>
            <a:ext cx="10911840" cy="66846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6747"/>
                </a:solidFill>
              </a:defRPr>
            </a:lvl1pPr>
            <a:extLst/>
          </a:lstStyle>
          <a:p>
            <a:r>
              <a:rPr kumimoji="0" lang="en-US" dirty="0"/>
              <a:t>Click to edit Master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10911840" cy="4187952"/>
          </a:xfrm>
          <a:prstGeom prst="rect">
            <a:avLst/>
          </a:prstGeom>
        </p:spPr>
        <p:txBody>
          <a:bodyPr/>
          <a:lstStyle>
            <a:lvl2pPr>
              <a:defRPr sz="20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4" r:id="rId2"/>
    <p:sldLayoutId id="2147483664" r:id="rId3"/>
    <p:sldLayoutId id="2147483658" r:id="rId4"/>
    <p:sldLayoutId id="2147483710" r:id="rId5"/>
    <p:sldLayoutId id="2147483721" r:id="rId6"/>
    <p:sldLayoutId id="2147483722" r:id="rId7"/>
    <p:sldLayoutId id="2147483725" r:id="rId8"/>
    <p:sldLayoutId id="2147483726" r:id="rId9"/>
    <p:sldLayoutId id="2147483727" r:id="rId10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12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spcBef>
          <a:spcPts val="1200"/>
        </a:spcBef>
        <a:spcAft>
          <a:spcPts val="1200"/>
        </a:spcAft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Analytical Methods</a:t>
            </a:r>
            <a:br>
              <a:rPr lang="en-US" dirty="0"/>
            </a:br>
            <a:r>
              <a:rPr lang="en-US" dirty="0"/>
              <a:t>for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91192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5952" y="169490"/>
            <a:ext cx="10668000" cy="77288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Putting the Normal Distribution to Work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Areas Under the Normal Curve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61607" y="2028617"/>
            <a:ext cx="9592562" cy="2800767"/>
          </a:xfrm>
          <a:prstGeom prst="rect">
            <a:avLst/>
          </a:prstGeom>
          <a:solidFill>
            <a:srgbClr val="006747"/>
          </a:solidFill>
          <a:ln>
            <a:noFill/>
          </a:ln>
          <a:extLst/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Mean = 72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Standard Deviation = 14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This Year's Sales = 1,000,000 units</a:t>
            </a:r>
          </a:p>
          <a:p>
            <a:pPr algn="ctr"/>
            <a:r>
              <a:rPr lang="en-US" sz="4400" b="1" dirty="0">
                <a:solidFill>
                  <a:srgbClr val="CFC493"/>
                </a:solidFill>
                <a:latin typeface="Arial" charset="0"/>
              </a:rPr>
              <a:t>Warranty Replacement Cost = $200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C014E4C-62A8-4BA9-8756-F4A2F566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521878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Assessing Normality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8303" y="1537689"/>
            <a:ext cx="9468195" cy="4187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Histograms</a:t>
            </a:r>
          </a:p>
          <a:p>
            <a:r>
              <a:rPr lang="en-US" sz="2000" b="1" dirty="0"/>
              <a:t>Q-Q Plots</a:t>
            </a:r>
          </a:p>
          <a:p>
            <a:r>
              <a:rPr lang="en-US" sz="2000" b="1" dirty="0"/>
              <a:t>Other Tools We’ll Discuss Later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FB3EE2-80DF-4E6A-A1D9-DEA09C56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8110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7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332164"/>
            <a:ext cx="10363200" cy="1828800"/>
          </a:xfrm>
        </p:spPr>
        <p:txBody>
          <a:bodyPr/>
          <a:lstStyle/>
          <a:p>
            <a:r>
              <a:rPr lang="en-US" dirty="0"/>
              <a:t>Sampling Distributions</a:t>
            </a:r>
            <a:br>
              <a:rPr lang="en-US" dirty="0"/>
            </a:br>
            <a:r>
              <a:rPr lang="en-US" dirty="0"/>
              <a:t>The Central Limit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8378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 Detour into Theory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437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Central Limit Theorem</a:t>
            </a:r>
          </a:p>
          <a:p>
            <a:r>
              <a:rPr lang="en-US" sz="2000" b="1" dirty="0"/>
              <a:t>Sampling Distributions</a:t>
            </a:r>
          </a:p>
          <a:p>
            <a:r>
              <a:rPr lang="en-US" sz="2000" b="1" dirty="0"/>
              <a:t>Basic Theoretical Concepts</a:t>
            </a:r>
          </a:p>
          <a:p>
            <a:r>
              <a:rPr lang="en-US" sz="2000" b="1" dirty="0"/>
              <a:t>Excel Demonstration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F1FFED-80AF-4BC0-AC38-2C98814B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492004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0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The Central Limit Theorem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20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As the sample size (the number of values in each sample) gets </a:t>
            </a:r>
            <a:r>
              <a:rPr lang="en-US" sz="3600" b="1" i="1" dirty="0"/>
              <a:t>large enough</a:t>
            </a:r>
            <a:r>
              <a:rPr lang="en-US" sz="3600" b="1" dirty="0"/>
              <a:t>, the sampling distribution of the mean is approximately normally distributed.  This is true regardless of the shape of the distribution of the individual values in the population.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82194-0012-4676-9B41-D763A1A1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5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The Central Limit Theorem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35037" y="1462436"/>
            <a:ext cx="1042828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800" b="1" dirty="0"/>
              <a:t>Consider a random sample of n observations selected from a population (any population) with mean        and standard deviation        .   Then, when n is sufficiently large, the sampling distribution of       will be approximately a normal distribution with mean                 and </a:t>
            </a:r>
          </a:p>
          <a:p>
            <a:pPr eaLnBrk="1" hangingPunct="1"/>
            <a:r>
              <a:rPr lang="en-US" sz="2800" b="1" dirty="0"/>
              <a:t>standard deviation                 .   The larger the sample size the better will be the normal approximation to the sampling distribution of       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8037513" y="1968500"/>
          <a:ext cx="439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90800" imgH="203040" progId="Equation.3">
                  <p:embed/>
                </p:oleObj>
              </mc:Choice>
              <mc:Fallback>
                <p:oleObj name="Equation" r:id="rId4" imgW="190800" imgH="203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513" y="1968500"/>
                        <a:ext cx="439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22563" y="2379663"/>
          <a:ext cx="4841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190800" imgH="177840" progId="Equation.3">
                  <p:embed/>
                </p:oleObj>
              </mc:Choice>
              <mc:Fallback>
                <p:oleObj name="Equation" r:id="rId6" imgW="190800" imgH="1778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379663"/>
                        <a:ext cx="4841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178425" y="2694781"/>
          <a:ext cx="4889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177840" imgH="203040" progId="Equation.3">
                  <p:embed/>
                </p:oleObj>
              </mc:Choice>
              <mc:Fallback>
                <p:oleObj name="Equation" r:id="rId8" imgW="17784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694781"/>
                        <a:ext cx="4889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4956175" y="3097213"/>
          <a:ext cx="13049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10" imgW="660960" imgH="330120" progId="Equation.3">
                  <p:embed/>
                </p:oleObj>
              </mc:Choice>
              <mc:Fallback>
                <p:oleObj name="Equation" r:id="rId10" imgW="660960" imgH="3301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97213"/>
                        <a:ext cx="13049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324350" y="3584575"/>
          <a:ext cx="1470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12" imgW="966240" imgH="330120" progId="Equation.3">
                  <p:embed/>
                </p:oleObj>
              </mc:Choice>
              <mc:Fallback>
                <p:oleObj name="Equation" r:id="rId12" imgW="966240" imgH="33012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3584575"/>
                        <a:ext cx="1470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29013" y="4437063"/>
          <a:ext cx="4445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4" imgW="177840" imgH="203040" progId="Equation.3">
                  <p:embed/>
                </p:oleObj>
              </mc:Choice>
              <mc:Fallback>
                <p:oleObj name="Equation" r:id="rId14" imgW="177840" imgH="203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437063"/>
                        <a:ext cx="4445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A5586C-3A92-40B0-BD78-38B4A061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3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A Detour into Theory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5" t="23802" r="34259" b="19751"/>
          <a:stretch/>
        </p:blipFill>
        <p:spPr>
          <a:xfrm rot="10860000">
            <a:off x="4230907" y="1246295"/>
            <a:ext cx="3263219" cy="466988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50327B-07A9-48BF-B8A1-C938B583C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37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228607"/>
            <a:ext cx="10668000" cy="77288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Sampling Distributions</a:t>
            </a:r>
            <a:br>
              <a:rPr lang="en-US" dirty="0">
                <a:solidFill>
                  <a:srgbClr val="006747"/>
                </a:solidFill>
              </a:rPr>
            </a:br>
            <a:r>
              <a:rPr lang="en-US" dirty="0">
                <a:solidFill>
                  <a:srgbClr val="006747"/>
                </a:solidFill>
              </a:rPr>
              <a:t>Estimating Mean &amp; Standard Deviation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029075" y="2209800"/>
          <a:ext cx="33448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2209800"/>
                        <a:ext cx="33448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86163" y="3881438"/>
          <a:ext cx="4210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1218960" imgH="253800" progId="Equation.3">
                  <p:embed/>
                </p:oleObj>
              </mc:Choice>
              <mc:Fallback>
                <p:oleObj name="Equation" r:id="rId6" imgW="121896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3881438"/>
                        <a:ext cx="42100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911346" y="5046122"/>
            <a:ext cx="3711272" cy="400110"/>
          </a:xfrm>
          <a:prstGeom prst="rect">
            <a:avLst/>
          </a:prstGeom>
          <a:solidFill>
            <a:srgbClr val="006646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EC393"/>
                </a:solidFill>
              </a:rPr>
              <a:t>Also Called “Standard Error”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0935" y="5504083"/>
            <a:ext cx="5211683" cy="400110"/>
          </a:xfrm>
          <a:prstGeom prst="rect">
            <a:avLst/>
          </a:prstGeom>
          <a:solidFill>
            <a:srgbClr val="006646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EC393"/>
                </a:solidFill>
              </a:rPr>
              <a:t>Also Called “Standard Error of the Mean”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2FCFB8-C8EA-4225-BA0B-0F881EE91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99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79972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 in Excel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4200" y="1314450"/>
            <a:ext cx="10911840" cy="4187952"/>
          </a:xfrm>
          <a:prstGeom prst="rect">
            <a:avLst/>
          </a:prstGeom>
          <a:noFill/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440680-9F98-44AE-86EA-7B478C78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87097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80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16727" y="379164"/>
            <a:ext cx="10668000" cy="1216025"/>
          </a:xfrm>
        </p:spPr>
        <p:txBody>
          <a:bodyPr/>
          <a:lstStyle/>
          <a:p>
            <a:pPr eaLnBrk="1" hangingPunct="1"/>
            <a:r>
              <a:rPr lang="en-US" dirty="0"/>
              <a:t>What Have We Covered?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558" y="1275347"/>
            <a:ext cx="4892842" cy="418795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Statistical Distributions in General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Some Types of Distributions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Normal Distributions in Particular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Empirical Rule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Areas Under the Normal Curve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dirty="0"/>
              <a:t>Sampling Distributions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4BD8F8-7022-4E26-A265-4296C893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60336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006646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168" y="1776664"/>
            <a:ext cx="10363200" cy="1828800"/>
          </a:xfrm>
        </p:spPr>
        <p:txBody>
          <a:bodyPr/>
          <a:lstStyle/>
          <a:p>
            <a:r>
              <a:rPr lang="en-US" dirty="0"/>
              <a:t>Module 2</a:t>
            </a:r>
            <a:br>
              <a:rPr lang="en-US" dirty="0"/>
            </a:br>
            <a:r>
              <a:rPr lang="en-US" dirty="0"/>
              <a:t>Probability Distributions &amp; CLT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Dr. Ronald K. Satterfield</a:t>
            </a:r>
          </a:p>
          <a:p>
            <a:r>
              <a:rPr lang="en-US" dirty="0"/>
              <a:t>Muma College of Business</a:t>
            </a:r>
          </a:p>
          <a:p>
            <a:r>
              <a:rPr lang="en-US" dirty="0"/>
              <a:t>University of South Florida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39D72-C1CE-4F41-BC5E-A80558EFEDF3}"/>
              </a:ext>
            </a:extLst>
          </p:cNvPr>
          <p:cNvSpPr txBox="1"/>
          <p:nvPr/>
        </p:nvSpPr>
        <p:spPr>
          <a:xfrm>
            <a:off x="7645552" y="4895714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747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The “Shape” of Data</a:t>
            </a:r>
          </a:p>
        </p:txBody>
      </p:sp>
    </p:spTree>
    <p:extLst>
      <p:ext uri="{BB962C8B-B14F-4D97-AF65-F5344CB8AC3E}">
        <p14:creationId xmlns:p14="http://schemas.microsoft.com/office/powerpoint/2010/main" val="20452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Plan for This Presentation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Probability Distributions in General</a:t>
            </a:r>
          </a:p>
          <a:p>
            <a:pPr eaLnBrk="1" hangingPunct="1"/>
            <a:r>
              <a:rPr lang="en-US" sz="2000" b="1" dirty="0"/>
              <a:t>Fundamental Types of Distributions</a:t>
            </a:r>
          </a:p>
          <a:p>
            <a:pPr eaLnBrk="1" hangingPunct="1"/>
            <a:r>
              <a:rPr lang="en-US" sz="2000" b="1" dirty="0"/>
              <a:t>Normal Distributions</a:t>
            </a:r>
          </a:p>
          <a:p>
            <a:pPr eaLnBrk="1" hangingPunct="1"/>
            <a:r>
              <a:rPr lang="en-US" sz="2000" b="1" dirty="0"/>
              <a:t>Areas Under the Normal Curve</a:t>
            </a:r>
          </a:p>
          <a:p>
            <a:pPr eaLnBrk="1" hangingPunct="1"/>
            <a:r>
              <a:rPr lang="en-US" sz="2000" b="1" dirty="0"/>
              <a:t>Sampling Distributions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42050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0875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What Is a Statistical Distribution?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Graphical Representation</a:t>
            </a:r>
          </a:p>
          <a:p>
            <a:pPr eaLnBrk="1" hangingPunct="1"/>
            <a:r>
              <a:rPr lang="en-US" sz="2000" b="1" dirty="0"/>
              <a:t>“Shape” of a Distribution</a:t>
            </a:r>
          </a:p>
          <a:p>
            <a:pPr eaLnBrk="1" hangingPunct="1"/>
            <a:r>
              <a:rPr lang="en-US" sz="2000" b="1" dirty="0"/>
              <a:t>Peaks and Tails</a:t>
            </a:r>
          </a:p>
          <a:p>
            <a:pPr eaLnBrk="1" hangingPunct="1"/>
            <a:r>
              <a:rPr lang="en-US" sz="2000" b="1" dirty="0"/>
              <a:t>Skewness</a:t>
            </a:r>
          </a:p>
          <a:p>
            <a:pPr eaLnBrk="1" hangingPunct="1"/>
            <a:r>
              <a:rPr lang="en-US" sz="2000" b="1" dirty="0"/>
              <a:t>Types of Distributions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AD03E-5313-49E3-B282-A1C084B1E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91939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58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233" y="304801"/>
            <a:ext cx="10668000" cy="923925"/>
          </a:xfrm>
        </p:spPr>
        <p:txBody>
          <a:bodyPr/>
          <a:lstStyle/>
          <a:p>
            <a:pPr eaLnBrk="1" hangingPunct="1"/>
            <a:r>
              <a:rPr lang="en-US" dirty="0"/>
              <a:t>Common Types of Distributions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33" y="1228726"/>
            <a:ext cx="5036457" cy="4109113"/>
          </a:xfrm>
        </p:spPr>
        <p:txBody>
          <a:bodyPr/>
          <a:lstStyle/>
          <a:p>
            <a:pPr eaLnBrk="1" hangingPunct="1"/>
            <a:r>
              <a:rPr lang="en-US" sz="2000" b="1" dirty="0"/>
              <a:t>Normal</a:t>
            </a:r>
          </a:p>
          <a:p>
            <a:pPr eaLnBrk="1" hangingPunct="1"/>
            <a:r>
              <a:rPr lang="en-US" sz="2000" b="1" dirty="0"/>
              <a:t>t</a:t>
            </a:r>
          </a:p>
          <a:p>
            <a:pPr eaLnBrk="1" hangingPunct="1"/>
            <a:r>
              <a:rPr lang="en-US" sz="2000" b="1" dirty="0"/>
              <a:t>F</a:t>
            </a:r>
          </a:p>
          <a:p>
            <a:pPr eaLnBrk="1" hangingPunct="1"/>
            <a:r>
              <a:rPr lang="en-US" sz="2000" b="1" dirty="0"/>
              <a:t>Uniform</a:t>
            </a:r>
          </a:p>
          <a:p>
            <a:pPr eaLnBrk="1" hangingPunct="1"/>
            <a:r>
              <a:rPr lang="en-US" sz="2000" b="1" dirty="0"/>
              <a:t>Poisson</a:t>
            </a:r>
          </a:p>
          <a:p>
            <a:pPr eaLnBrk="1" hangingPunct="1"/>
            <a:r>
              <a:rPr lang="en-US" sz="2000" b="1" dirty="0"/>
              <a:t>Exponential </a:t>
            </a:r>
          </a:p>
          <a:p>
            <a:pPr eaLnBrk="1" hangingPunct="1"/>
            <a:r>
              <a:rPr lang="en-US" sz="2000" b="1" dirty="0"/>
              <a:t>Weibull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F76943-DE07-4C73-BD1E-C432B8AD1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93752"/>
              </p:ext>
            </p:extLst>
          </p:nvPr>
        </p:nvGraphicFramePr>
        <p:xfrm>
          <a:off x="711199" y="5773271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8519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 Distribution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43BD0F-E63A-4B47-A029-B98D8529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1116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45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Normal Probability Density Function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706438" y="1951038"/>
          <a:ext cx="10802818" cy="290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980000" imgH="483840" progId="Equation.3">
                  <p:embed/>
                </p:oleObj>
              </mc:Choice>
              <mc:Fallback>
                <p:oleObj name="Equation" r:id="rId3" imgW="1980000" imgH="48384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951038"/>
                        <a:ext cx="10802818" cy="290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56B115-E5BC-4BCD-9D0D-9EED3DA7C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32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147"/>
            <a:ext cx="12192000" cy="4572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7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Deviation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178050" y="1538287"/>
          <a:ext cx="7512050" cy="417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38226600" imgH="21120120" progId="Equation.3">
                  <p:embed/>
                </p:oleObj>
              </mc:Choice>
              <mc:Fallback>
                <p:oleObj name="Equation" r:id="rId3" imgW="38226600" imgH="211201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1538287"/>
                        <a:ext cx="7512050" cy="417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CFEAFD-6DBB-43F1-A7BE-0176CAB2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6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4267" y="393707"/>
            <a:ext cx="10668000" cy="77288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747"/>
                </a:solidFill>
              </a:rPr>
              <a:t>The Empirical Rule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1" y="1469564"/>
            <a:ext cx="5234516" cy="4267200"/>
          </a:xfrm>
        </p:spPr>
        <p:txBody>
          <a:bodyPr/>
          <a:lstStyle/>
          <a:p>
            <a:pPr eaLnBrk="1" hangingPunct="1"/>
            <a:r>
              <a:rPr lang="en-US" sz="2000" b="1" dirty="0"/>
              <a:t>   </a:t>
            </a:r>
            <a:endParaRPr lang="en-US" sz="2600" dirty="0"/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89134" y="1752600"/>
            <a:ext cx="5234517" cy="4267200"/>
          </a:xfrm>
        </p:spPr>
        <p:txBody>
          <a:bodyPr/>
          <a:lstStyle/>
          <a:p>
            <a:pPr eaLnBrk="1" hangingPunct="1"/>
            <a:endParaRPr lang="en-US" sz="2600" b="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  <a:p>
            <a:pPr eaLnBrk="1" hangingPunct="1"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5712" y="1668960"/>
            <a:ext cx="11482316" cy="41879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	</a:t>
            </a:r>
            <a:r>
              <a:rPr lang="en-US" sz="2000" b="1" dirty="0"/>
              <a:t>68% within 1 standard deviation</a:t>
            </a:r>
          </a:p>
          <a:p>
            <a:r>
              <a:rPr lang="en-US" sz="2000" b="1" dirty="0"/>
              <a:t>	95% within 2 standard deviations</a:t>
            </a:r>
          </a:p>
          <a:p>
            <a:r>
              <a:rPr lang="en-US" sz="2000" b="1" dirty="0"/>
              <a:t>	99.7% within 3 standard deviations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2DB778-33AE-46D6-9039-94E6F8F84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3143"/>
              </p:ext>
            </p:extLst>
          </p:nvPr>
        </p:nvGraphicFramePr>
        <p:xfrm>
          <a:off x="711199" y="5939118"/>
          <a:ext cx="10609944" cy="61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2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Lecture Plan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EC393"/>
                          </a:solidFill>
                        </a:rPr>
                        <a:t>Statistical Distributions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006646"/>
                          </a:solidFill>
                        </a:rPr>
                        <a:t>Normal Distributions</a:t>
                      </a:r>
                    </a:p>
                  </a:txBody>
                  <a:tcPr>
                    <a:solidFill>
                      <a:srgbClr val="CEC3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FC493"/>
                          </a:solidFill>
                        </a:rPr>
                        <a:t>Areas Under a Normal Curve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EC393"/>
                          </a:solidFill>
                        </a:rPr>
                        <a:t>Assessing Normality</a:t>
                      </a:r>
                    </a:p>
                  </a:txBody>
                  <a:tcPr>
                    <a:solidFill>
                      <a:srgbClr val="0066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Sampling Distributions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CFC493"/>
                        </a:solidFill>
                      </a:endParaRPr>
                    </a:p>
                  </a:txBody>
                  <a:tcPr>
                    <a:solidFill>
                      <a:srgbClr val="00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>
                          <a:solidFill>
                            <a:srgbClr val="CFC493"/>
                          </a:solidFill>
                        </a:rPr>
                        <a:t>Conclusion</a:t>
                      </a:r>
                    </a:p>
                  </a:txBody>
                  <a:tcPr>
                    <a:solidFill>
                      <a:srgbClr val="0067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485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ARTICULATE_PROJECT_CHECK" val="0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SLIDE_THUMBNAIL_REFRESH" val="1"/>
  <p:tag name="ARTICULATE_PROJECT_OPEN" val="1"/>
  <p:tag name="ARTICULATE_REFERENCE_ID" val="69b2cc72-b4bd-4a2d-b24c-9ce7a9587c40"/>
  <p:tag name="TAG_BACKING_FORM_KEY" val="852324-c:\users\clwoods\documents\custom office templates\green_gold_ppt_template.potx"/>
  <p:tag name="ARTICULATE_PRESENTER_VERSION" val="7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reen_gold_ppt_template">
  <a:themeElements>
    <a:clrScheme name="USF Green and Gold">
      <a:dk1>
        <a:sysClr val="windowText" lastClr="000000"/>
      </a:dk1>
      <a:lt1>
        <a:sysClr val="window" lastClr="FFFFFF"/>
      </a:lt1>
      <a:dk2>
        <a:srgbClr val="006646"/>
      </a:dk2>
      <a:lt2>
        <a:srgbClr val="CEC393"/>
      </a:lt2>
      <a:accent1>
        <a:srgbClr val="009374"/>
      </a:accent1>
      <a:accent2>
        <a:srgbClr val="9CCB3B"/>
      </a:accent2>
      <a:accent3>
        <a:srgbClr val="DBE120"/>
      </a:accent3>
      <a:accent4>
        <a:srgbClr val="7FB0A6"/>
      </a:accent4>
      <a:accent5>
        <a:srgbClr val="28AFCE"/>
      </a:accent5>
      <a:accent6>
        <a:srgbClr val="BB17AB"/>
      </a:accent6>
      <a:hlink>
        <a:srgbClr val="0563C1"/>
      </a:hlink>
      <a:folHlink>
        <a:srgbClr val="954F72"/>
      </a:folHlink>
    </a:clrScheme>
    <a:fontScheme name="Green and Gold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D8D95CE-B785-7947-B1AE-A6B763026EB7}" vid="{14C0309E-0D4E-3F4E-87F9-713BCC1C3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green_gold_ppt_template</Template>
  <TotalTime>820</TotalTime>
  <Words>604</Words>
  <Application>Microsoft Office PowerPoint</Application>
  <PresentationFormat>Widescreen</PresentationFormat>
  <Paragraphs>211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Wingdings</vt:lpstr>
      <vt:lpstr>green_gold_ppt_template</vt:lpstr>
      <vt:lpstr>Equation</vt:lpstr>
      <vt:lpstr>Analytical Methods for Business</vt:lpstr>
      <vt:lpstr>Module 2 Probability Distributions &amp; CLT </vt:lpstr>
      <vt:lpstr>Plan for This Presentation</vt:lpstr>
      <vt:lpstr>What Is a Statistical Distribution?</vt:lpstr>
      <vt:lpstr>Common Types of Distributions</vt:lpstr>
      <vt:lpstr>The Normal Distribution</vt:lpstr>
      <vt:lpstr>The Normal Probability Density Function</vt:lpstr>
      <vt:lpstr>The Standard Deviation</vt:lpstr>
      <vt:lpstr>The Empirical Rule</vt:lpstr>
      <vt:lpstr>Putting the Normal Distribution to Work Areas Under the Normal Curve</vt:lpstr>
      <vt:lpstr>Assessing Normality</vt:lpstr>
      <vt:lpstr>Sampling Distributions The Central Limit Theorem</vt:lpstr>
      <vt:lpstr>Sampling Distributions A Detour into Theory</vt:lpstr>
      <vt:lpstr>Sampling Distributions The Central Limit Theorem</vt:lpstr>
      <vt:lpstr>Sampling Distributions The Central Limit Theorem</vt:lpstr>
      <vt:lpstr>Sampling Distributions A Detour into Theory</vt:lpstr>
      <vt:lpstr>Sampling Distributions Estimating Mean &amp; Standard Deviation</vt:lpstr>
      <vt:lpstr>Demonstration in Excel</vt:lpstr>
      <vt:lpstr>What Have We Covered?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Satterfield, Ron</cp:lastModifiedBy>
  <cp:revision>41</cp:revision>
  <dcterms:created xsi:type="dcterms:W3CDTF">2016-05-01T20:38:57Z</dcterms:created>
  <dcterms:modified xsi:type="dcterms:W3CDTF">2018-08-01T20:14:26Z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GUID">
    <vt:lpwstr>B7117A70-685E-4E4D-A64A-4D22F3034C64</vt:lpwstr>
  </property>
  <property fmtid="{D5CDD505-2E9C-101B-9397-08002B2CF9AE}" pid="5" name="ArticulateProjectVersion">
    <vt:lpwstr>7</vt:lpwstr>
  </property>
  <property fmtid="{D5CDD505-2E9C-101B-9397-08002B2CF9AE}" pid="6" name="ArticulateProjectFull">
    <vt:lpwstr>C:\Users\clwoods\Documents\Custom Office Templates\green_gold_ppt_template.ppta</vt:lpwstr>
  </property>
</Properties>
</file>