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3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9" r:id="rId2"/>
    <p:sldId id="420" r:id="rId3"/>
    <p:sldId id="512" r:id="rId4"/>
    <p:sldId id="358" r:id="rId5"/>
    <p:sldId id="516" r:id="rId6"/>
    <p:sldId id="515" r:id="rId7"/>
    <p:sldId id="472" r:id="rId8"/>
    <p:sldId id="473" r:id="rId9"/>
    <p:sldId id="492" r:id="rId10"/>
    <p:sldId id="475" r:id="rId11"/>
    <p:sldId id="476" r:id="rId12"/>
    <p:sldId id="498" r:id="rId13"/>
    <p:sldId id="506" r:id="rId14"/>
    <p:sldId id="499" r:id="rId15"/>
    <p:sldId id="500" r:id="rId16"/>
    <p:sldId id="501" r:id="rId17"/>
    <p:sldId id="484" r:id="rId18"/>
    <p:sldId id="494" r:id="rId19"/>
    <p:sldId id="486" r:id="rId20"/>
    <p:sldId id="514" r:id="rId21"/>
    <p:sldId id="413" r:id="rId22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46"/>
    <a:srgbClr val="CEC393"/>
    <a:srgbClr val="9CCB3B"/>
    <a:srgbClr val="BB17AB"/>
    <a:srgbClr val="E4F1ED"/>
    <a:srgbClr val="FFFFFF"/>
    <a:srgbClr val="F0F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2988" autoAdjust="0"/>
    <p:restoredTop sz="95906" autoAdjust="0"/>
  </p:normalViewPr>
  <p:slideViewPr>
    <p:cSldViewPr snapToGrid="0">
      <p:cViewPr varScale="1">
        <p:scale>
          <a:sx n="80" d="100"/>
          <a:sy n="80" d="100"/>
        </p:scale>
        <p:origin x="42" y="18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F719B-F475-480E-B538-5B8C43560A8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42A14-DC5F-4CFD-B1CC-C39BFA66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10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08T15:38:37.988"/>
    </inkml:context>
    <inkml:brush xml:id="br0">
      <inkml:brushProperty name="width" value="0.02222" units="cm"/>
      <inkml:brushProperty name="height" value="0.02222" units="cm"/>
      <inkml:brushProperty name="color" value="#ED1C24"/>
    </inkml:brush>
  </inkml:definitions>
  <inkml:trace contextRef="#ctx0" brushRef="#br0">17022 11100 5760,'33'-67'2176,"-16"34"-1152,-1-33-992,1 49 448,-1 0-320,18 1-96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8-22T15:22:22.176"/>
    </inkml:context>
    <inkml:brush xml:id="br0">
      <inkml:brushProperty name="width" value="0.04667" units="cm"/>
      <inkml:brushProperty name="height" value="0.04667" units="cm"/>
      <inkml:brushProperty name="color" value="#ED1C24"/>
    </inkml:brush>
    <inkml:context xml:id="ctx1">
      <inkml:inkSource xml:id="inkSrc2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16-08-22T15:21:21.245"/>
    </inkml:context>
    <inkml:brush xml:id="br1">
      <inkml:brushProperty name="width" value="0.04667" units="cm"/>
      <inkml:brushProperty name="height" value="0.04667" units="cm"/>
      <inkml:brushProperty name="color" value="#ED1C24"/>
      <inkml:brushProperty name="ignorePressure" value="1"/>
    </inkml:brush>
  </inkml:definitions>
  <inkml:traceGroup>
    <inkml:annotationXML>
      <emma:emma xmlns:emma="http://www.w3.org/2003/04/emma" version="1.0">
        <emma:interpretation id="{A8724BB1-7E7A-43EE-A075-BABAC228096C}" emma:medium="tactile" emma:mode="ink">
          <msink:context xmlns:msink="http://schemas.microsoft.com/ink/2010/main" type="writingRegion" rotatedBoundingBox="7504,623 21425,534 21457,5537 7536,5626"/>
        </emma:interpretation>
      </emma:emma>
    </inkml:annotationXML>
    <inkml:traceGroup>
      <inkml:annotationXML>
        <emma:emma xmlns:emma="http://www.w3.org/2003/04/emma" version="1.0">
          <emma:interpretation id="{729B1801-3CB0-49E1-9535-A5FCBDA24C8A}" emma:medium="tactile" emma:mode="ink">
            <msink:context xmlns:msink="http://schemas.microsoft.com/ink/2010/main" type="paragraph" rotatedBoundingBox="7504,623 21425,534 21457,5537 7536,56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0CE5611-E978-420A-9EFD-F987993AC104}" emma:medium="tactile" emma:mode="ink">
              <msink:context xmlns:msink="http://schemas.microsoft.com/ink/2010/main" type="line" rotatedBoundingBox="7504,623 21425,534 21457,5537 7536,5626"/>
            </emma:interpretation>
          </emma:emma>
        </inkml:annotationXML>
        <inkml:traceGroup>
          <inkml:annotationXML>
            <emma:emma xmlns:emma="http://www.w3.org/2003/04/emma" version="1.0">
              <emma:interpretation id="{A8BEB0B6-BD7E-4801-8862-C10D5E11B82F}" emma:medium="tactile" emma:mode="ink">
                <msink:context xmlns:msink="http://schemas.microsoft.com/ink/2010/main" type="inkWord" rotatedBoundingBox="222,894 21390,509 21724,18917 556,19303"/>
              </emma:interpretation>
              <emma:one-of disjunction-type="recognition" id="oneOf0">
                <emma:interpretation id="interp0" emma:lang="en-US" emma:confidence="0">
                  <emma:literal>Homokaryotic</emma:literal>
                </emma:interpretation>
                <emma:interpretation id="interp1" emma:lang="en-US" emma:confidence="0">
                  <emma:literal>Hopkinton:</emma:literal>
                </emma:interpretation>
                <emma:interpretation id="interp2" emma:lang="en-US" emma:confidence="0">
                  <emma:literal>Hopkinton's:</emma:literal>
                </emma:interpretation>
                <emma:interpretation id="interp3" emma:lang="en-US" emma:confidence="0">
                  <emma:literal>Homokaryotic.</emma:literal>
                </emma:interpretation>
                <emma:interpretation id="interp4" emma:lang="en-US" emma:confidence="0">
                  <emma:literal>Homokaryotic:</emma:literal>
                </emma:interpretation>
              </emma:one-of>
            </emma:emma>
          </inkml:annotationXML>
          <inkml:trace contextRef="#ctx0" brushRef="#br0">12688 5742 11776,'5'25'4480,"-5"-17"-2433,5 8-1119,-5-16 1248</inkml:trace>
          <inkml:trace contextRef="#ctx0" brushRef="#br0">12702 5784 21823,'5'-9'-256,"0"1"32,-1-1-2208,1 0-831,-5 6-1921</inkml:trace>
          <inkml:trace contextRef="#ctx1" brushRef="#br1">19487 1629,'21'9,"7"3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8-25T17:12:54.725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 contextRef="#ctx0" brushRef="#br0">20702 6414 1536,'-56'-3'608,"23"-7"-320,0 10-352,23-3 128,0 3-704,-3 0-288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105A7-C230-4FBB-8DCE-F34BFD16411D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6DC9D-B8F8-4B1B-8451-EEF99A8D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5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3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37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15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15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2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16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16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55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17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17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18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18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77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19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19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20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20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02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51AB4E5-8C08-4666-B225-8AD74FA6DA96}" type="slidenum">
              <a:rPr lang="en-US">
                <a:latin typeface="Arial" charset="0"/>
              </a:rPr>
              <a:pPr/>
              <a:t>21</a:t>
            </a:fld>
            <a:endParaRPr lang="en-US" dirty="0">
              <a:latin typeface="Arial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7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7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8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8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9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9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7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10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10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11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11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12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12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3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13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13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06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14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14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87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professor"/>
          <p:cNvSpPr>
            <a:spLocks noGrp="1"/>
          </p:cNvSpPr>
          <p:nvPr>
            <p:ph type="body" idx="10" hasCustomPrompt="1"/>
          </p:nvPr>
        </p:nvSpPr>
        <p:spPr>
          <a:xfrm>
            <a:off x="863600" y="3826056"/>
            <a:ext cx="10464800" cy="75438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 i="0" baseline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Name of Instructor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863600" y="2769036"/>
            <a:ext cx="10464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dirty="0"/>
              <a:t>Click to Edit Master Heading</a:t>
            </a:r>
          </a:p>
        </p:txBody>
      </p:sp>
      <p:sp>
        <p:nvSpPr>
          <p:cNvPr id="12" name="Freeform 11"/>
          <p:cNvSpPr/>
          <p:nvPr userDrawn="1"/>
        </p:nvSpPr>
        <p:spPr>
          <a:xfrm rot="10800000">
            <a:off x="2" y="556596"/>
            <a:ext cx="12191999" cy="1311965"/>
          </a:xfrm>
          <a:custGeom>
            <a:avLst/>
            <a:gdLst>
              <a:gd name="connsiteX0" fmla="*/ 9143999 w 9143999"/>
              <a:gd name="connsiteY0" fmla="*/ 1311965 h 1311965"/>
              <a:gd name="connsiteX1" fmla="*/ 0 w 9143999"/>
              <a:gd name="connsiteY1" fmla="*/ 1311965 h 1311965"/>
              <a:gd name="connsiteX2" fmla="*/ 0 w 9143999"/>
              <a:gd name="connsiteY2" fmla="*/ 137328 h 1311965"/>
              <a:gd name="connsiteX3" fmla="*/ 4388161 w 9143999"/>
              <a:gd name="connsiteY3" fmla="*/ 137328 h 1311965"/>
              <a:gd name="connsiteX4" fmla="*/ 4522306 w 9143999"/>
              <a:gd name="connsiteY4" fmla="*/ 0 h 1311965"/>
              <a:gd name="connsiteX5" fmla="*/ 4656451 w 9143999"/>
              <a:gd name="connsiteY5" fmla="*/ 137328 h 1311965"/>
              <a:gd name="connsiteX6" fmla="*/ 9143999 w 9143999"/>
              <a:gd name="connsiteY6" fmla="*/ 137328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1311965">
                <a:moveTo>
                  <a:pt x="9143999" y="1311965"/>
                </a:moveTo>
                <a:lnTo>
                  <a:pt x="0" y="1311965"/>
                </a:lnTo>
                <a:lnTo>
                  <a:pt x="0" y="137328"/>
                </a:lnTo>
                <a:lnTo>
                  <a:pt x="4388161" y="137328"/>
                </a:lnTo>
                <a:lnTo>
                  <a:pt x="4522306" y="0"/>
                </a:lnTo>
                <a:lnTo>
                  <a:pt x="4656451" y="137328"/>
                </a:lnTo>
                <a:lnTo>
                  <a:pt x="9143999" y="137328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32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28600"/>
            <a:ext cx="11582400" cy="762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359876"/>
            <a:ext cx="11582400" cy="511712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885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28600"/>
            <a:ext cx="11582400" cy="762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359808"/>
            <a:ext cx="5615354" cy="511719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6307014" y="1359876"/>
            <a:ext cx="5580185" cy="512474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205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832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subtitle"/>
          <p:cNvSpPr>
            <a:spLocks noGrp="1"/>
          </p:cNvSpPr>
          <p:nvPr>
            <p:ph type="body" idx="10" hasCustomPrompt="1"/>
          </p:nvPr>
        </p:nvSpPr>
        <p:spPr>
          <a:xfrm>
            <a:off x="355600" y="3051810"/>
            <a:ext cx="11480800" cy="7543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You have reached the end of the presentation.</a:t>
            </a:r>
          </a:p>
        </p:txBody>
      </p:sp>
      <p:sp>
        <p:nvSpPr>
          <p:cNvPr id="5" name="Freeform 4"/>
          <p:cNvSpPr/>
          <p:nvPr userDrawn="1"/>
        </p:nvSpPr>
        <p:spPr>
          <a:xfrm rot="10800000">
            <a:off x="2" y="556596"/>
            <a:ext cx="12191999" cy="1311965"/>
          </a:xfrm>
          <a:custGeom>
            <a:avLst/>
            <a:gdLst>
              <a:gd name="connsiteX0" fmla="*/ 9143999 w 9143999"/>
              <a:gd name="connsiteY0" fmla="*/ 1311965 h 1311965"/>
              <a:gd name="connsiteX1" fmla="*/ 0 w 9143999"/>
              <a:gd name="connsiteY1" fmla="*/ 1311965 h 1311965"/>
              <a:gd name="connsiteX2" fmla="*/ 0 w 9143999"/>
              <a:gd name="connsiteY2" fmla="*/ 137328 h 1311965"/>
              <a:gd name="connsiteX3" fmla="*/ 4388161 w 9143999"/>
              <a:gd name="connsiteY3" fmla="*/ 137328 h 1311965"/>
              <a:gd name="connsiteX4" fmla="*/ 4522306 w 9143999"/>
              <a:gd name="connsiteY4" fmla="*/ 0 h 1311965"/>
              <a:gd name="connsiteX5" fmla="*/ 4656451 w 9143999"/>
              <a:gd name="connsiteY5" fmla="*/ 137328 h 1311965"/>
              <a:gd name="connsiteX6" fmla="*/ 9143999 w 9143999"/>
              <a:gd name="connsiteY6" fmla="*/ 137328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1311965">
                <a:moveTo>
                  <a:pt x="9143999" y="1311965"/>
                </a:moveTo>
                <a:lnTo>
                  <a:pt x="0" y="1311965"/>
                </a:lnTo>
                <a:lnTo>
                  <a:pt x="0" y="137328"/>
                </a:lnTo>
                <a:lnTo>
                  <a:pt x="4388161" y="137328"/>
                </a:lnTo>
                <a:lnTo>
                  <a:pt x="4522306" y="0"/>
                </a:lnTo>
                <a:lnTo>
                  <a:pt x="4656451" y="137328"/>
                </a:lnTo>
                <a:lnTo>
                  <a:pt x="9143999" y="137328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ooter Placeholder 5"/>
          <p:cNvSpPr txBox="1">
            <a:spLocks/>
          </p:cNvSpPr>
          <p:nvPr userDrawn="1"/>
        </p:nvSpPr>
        <p:spPr>
          <a:xfrm>
            <a:off x="9737754" y="6253394"/>
            <a:ext cx="23127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2016 Ronald K. Satterfield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77629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Rectangle 2"/>
          <p:cNvSpPr/>
          <p:nvPr userDrawn="1"/>
        </p:nvSpPr>
        <p:spPr>
          <a:xfrm>
            <a:off x="0" y="5648016"/>
            <a:ext cx="6212115" cy="783772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77816" y="5782801"/>
            <a:ext cx="5798832" cy="5142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On screen instructions go here…</a:t>
            </a:r>
          </a:p>
        </p:txBody>
      </p:sp>
      <p:sp>
        <p:nvSpPr>
          <p:cNvPr id="5" name="Round Diagonal Corner Rectangle 4"/>
          <p:cNvSpPr/>
          <p:nvPr userDrawn="1"/>
        </p:nvSpPr>
        <p:spPr>
          <a:xfrm>
            <a:off x="423186" y="1274894"/>
            <a:ext cx="5169629" cy="704147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610417" y="1364801"/>
            <a:ext cx="4842489" cy="545745"/>
          </a:xfrm>
          <a:prstGeom prst="rect">
            <a:avLst/>
          </a:prstGeom>
        </p:spPr>
        <p:txBody>
          <a:bodyPr/>
          <a:lstStyle>
            <a:lvl1pPr>
              <a:defRPr sz="1400" b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Definition: goes here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17882" y="2166291"/>
            <a:ext cx="4982399" cy="641181"/>
          </a:xfrm>
          <a:prstGeom prst="rect">
            <a:avLst/>
          </a:prstGeom>
          <a:noFill/>
          <a:ln w="12700"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96000">
                  <a:schemeClr val="tx2"/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28195" y="2164505"/>
            <a:ext cx="564444" cy="500737"/>
            <a:chOff x="246146" y="2164504"/>
            <a:chExt cx="423333" cy="500737"/>
          </a:xfrm>
        </p:grpSpPr>
        <p:sp>
          <p:nvSpPr>
            <p:cNvPr id="9" name="Hexagon 8"/>
            <p:cNvSpPr/>
            <p:nvPr userDrawn="1"/>
          </p:nvSpPr>
          <p:spPr>
            <a:xfrm rot="5400000">
              <a:off x="226553" y="2184097"/>
              <a:ext cx="462519" cy="423333"/>
            </a:xfrm>
            <a:prstGeom prst="hexag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317389" y="2172798"/>
              <a:ext cx="21063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!</a:t>
              </a:r>
            </a:p>
          </p:txBody>
        </p:sp>
      </p:grpSp>
      <p:sp>
        <p:nvSpPr>
          <p:cNvPr id="11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978729" y="2221151"/>
            <a:ext cx="4474176" cy="514203"/>
          </a:xfrm>
          <a:prstGeom prst="rect">
            <a:avLst/>
          </a:prstGeom>
        </p:spPr>
        <p:txBody>
          <a:bodyPr/>
          <a:lstStyle>
            <a:lvl1pPr>
              <a:defRPr sz="1400" b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Consider this…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996809" y="3169649"/>
            <a:ext cx="4474176" cy="514203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Think of this…/Formative question…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22516" y="3971949"/>
            <a:ext cx="5175088" cy="644135"/>
          </a:xfrm>
          <a:prstGeom prst="rect">
            <a:avLst/>
          </a:prstGeom>
          <a:noFill/>
          <a:ln>
            <a:solidFill>
              <a:srgbClr val="BB1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610417" y="3093226"/>
            <a:ext cx="4982399" cy="636612"/>
          </a:xfrm>
          <a:prstGeom prst="rect">
            <a:avLst/>
          </a:prstGeom>
          <a:noFill/>
          <a:ln w="12700"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35497" y="3121633"/>
            <a:ext cx="564444" cy="492443"/>
            <a:chOff x="251622" y="3121632"/>
            <a:chExt cx="423333" cy="492443"/>
          </a:xfrm>
        </p:grpSpPr>
        <p:sp>
          <p:nvSpPr>
            <p:cNvPr id="16" name="Hexagon 15"/>
            <p:cNvSpPr/>
            <p:nvPr userDrawn="1"/>
          </p:nvSpPr>
          <p:spPr>
            <a:xfrm rot="5400000">
              <a:off x="232029" y="3141225"/>
              <a:ext cx="462519" cy="423333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91606" y="3121632"/>
              <a:ext cx="25752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?</a:t>
              </a:r>
            </a:p>
          </p:txBody>
        </p:sp>
      </p:grpSp>
      <p:sp>
        <p:nvSpPr>
          <p:cNvPr id="19" name="Rectangle 18"/>
          <p:cNvSpPr/>
          <p:nvPr userDrawn="1"/>
        </p:nvSpPr>
        <p:spPr>
          <a:xfrm>
            <a:off x="7183103" y="1364800"/>
            <a:ext cx="4257524" cy="253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Pentagon 19"/>
          <p:cNvSpPr/>
          <p:nvPr userDrawn="1"/>
        </p:nvSpPr>
        <p:spPr>
          <a:xfrm rot="5400000">
            <a:off x="9019009" y="-437106"/>
            <a:ext cx="585707" cy="4257524"/>
          </a:xfrm>
          <a:prstGeom prst="homePlate">
            <a:avLst>
              <a:gd name="adj" fmla="val 13627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ext Placeholder 2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284480" y="2071605"/>
            <a:ext cx="3998297" cy="1711326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Text here for quotes or small pieces of content that aren’t voiced</a:t>
            </a:r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187157" y="1485900"/>
            <a:ext cx="4257523" cy="346190"/>
          </a:xfrm>
          <a:prstGeom prst="rect">
            <a:avLst/>
          </a:prstGeom>
        </p:spPr>
        <p:txBody>
          <a:bodyPr/>
          <a:lstStyle>
            <a:lvl1pPr algn="ctr"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ADD HEADING/SUBHEADING HERE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7183101" y="3971951"/>
            <a:ext cx="4257524" cy="1918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312713" y="4111943"/>
            <a:ext cx="3998297" cy="1711326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for quotes or small pieces of content that aren’t voiced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1415185" y="336606"/>
            <a:ext cx="97535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dirty="0">
                <a:solidFill>
                  <a:schemeClr val="tx2"/>
                </a:solidFill>
                <a:effectLst/>
              </a:rPr>
              <a:t>Assets,</a:t>
            </a:r>
            <a:r>
              <a:rPr lang="en-US" sz="3200" b="0" baseline="0" dirty="0">
                <a:solidFill>
                  <a:schemeClr val="tx2"/>
                </a:solidFill>
                <a:effectLst/>
              </a:rPr>
              <a:t> not a</a:t>
            </a:r>
            <a:r>
              <a:rPr lang="en-US" sz="3200" b="0" dirty="0">
                <a:solidFill>
                  <a:schemeClr val="tx2"/>
                </a:solidFill>
                <a:effectLst/>
              </a:rPr>
              <a:t>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808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1415185" y="336606"/>
            <a:ext cx="97535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dirty="0">
                <a:solidFill>
                  <a:schemeClr val="tx2"/>
                </a:solidFill>
                <a:effectLst/>
              </a:rPr>
              <a:t>Assets,</a:t>
            </a:r>
            <a:r>
              <a:rPr lang="en-US" sz="3200" b="0" baseline="0" dirty="0">
                <a:solidFill>
                  <a:schemeClr val="tx2"/>
                </a:solidFill>
                <a:effectLst/>
              </a:rPr>
              <a:t> not a</a:t>
            </a:r>
            <a:r>
              <a:rPr lang="en-US" sz="3200" b="0" dirty="0">
                <a:solidFill>
                  <a:schemeClr val="tx2"/>
                </a:solidFill>
                <a:effectLst/>
              </a:rPr>
              <a:t> Slide</a:t>
            </a:r>
          </a:p>
        </p:txBody>
      </p:sp>
      <p:sp>
        <p:nvSpPr>
          <p:cNvPr id="26" name="Line Callout 1 25"/>
          <p:cNvSpPr/>
          <p:nvPr userDrawn="1"/>
        </p:nvSpPr>
        <p:spPr>
          <a:xfrm>
            <a:off x="1490132" y="1466717"/>
            <a:ext cx="3928533" cy="624115"/>
          </a:xfrm>
          <a:prstGeom prst="borderCallout1">
            <a:avLst>
              <a:gd name="adj1" fmla="val 51308"/>
              <a:gd name="adj2" fmla="val -451"/>
              <a:gd name="adj3" fmla="val 51308"/>
              <a:gd name="adj4" fmla="val -19814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1527949"/>
            <a:ext cx="3683000" cy="5016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as callout add content here…</a:t>
            </a:r>
          </a:p>
        </p:txBody>
      </p:sp>
      <p:cxnSp>
        <p:nvCxnSpPr>
          <p:cNvPr id="28" name="Straight Arrow Connector 27"/>
          <p:cNvCxnSpPr/>
          <p:nvPr userDrawn="1"/>
        </p:nvCxnSpPr>
        <p:spPr>
          <a:xfrm>
            <a:off x="1490132" y="2446192"/>
            <a:ext cx="3512451" cy="0"/>
          </a:xfrm>
          <a:prstGeom prst="straightConnector1">
            <a:avLst/>
          </a:prstGeom>
          <a:ln w="38100">
            <a:solidFill>
              <a:srgbClr val="9CC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1490132" y="3120754"/>
            <a:ext cx="2442867" cy="40486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490132" y="3131938"/>
            <a:ext cx="2442867" cy="389120"/>
          </a:xfrm>
          <a:prstGeom prst="rect">
            <a:avLst/>
          </a:prstGeom>
        </p:spPr>
        <p:txBody>
          <a:bodyPr/>
          <a:lstStyle>
            <a:lvl1pPr algn="ctr"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This is a tag</a:t>
            </a:r>
          </a:p>
        </p:txBody>
      </p:sp>
      <p:sp>
        <p:nvSpPr>
          <p:cNvPr id="32" name="Oval 31"/>
          <p:cNvSpPr/>
          <p:nvPr userDrawn="1"/>
        </p:nvSpPr>
        <p:spPr>
          <a:xfrm>
            <a:off x="5776686" y="1561967"/>
            <a:ext cx="638628" cy="478971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7126518" y="1333500"/>
            <a:ext cx="4257524" cy="2532876"/>
          </a:xfrm>
          <a:prstGeom prst="rect">
            <a:avLst/>
          </a:prstGeom>
          <a:solidFill>
            <a:schemeClr val="accent1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7339399" y="1492385"/>
            <a:ext cx="3829384" cy="50165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this as a light box….</a:t>
            </a:r>
          </a:p>
        </p:txBody>
      </p:sp>
      <p:sp>
        <p:nvSpPr>
          <p:cNvPr id="35" name="Rounded Rectangle 12"/>
          <p:cNvSpPr/>
          <p:nvPr userDrawn="1"/>
        </p:nvSpPr>
        <p:spPr>
          <a:xfrm>
            <a:off x="566050" y="4459894"/>
            <a:ext cx="3928533" cy="5370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6" name="Rounded Rectangle 54"/>
          <p:cNvSpPr/>
          <p:nvPr userDrawn="1"/>
        </p:nvSpPr>
        <p:spPr>
          <a:xfrm>
            <a:off x="566050" y="5100710"/>
            <a:ext cx="3928533" cy="537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Rounded Rectangle 57"/>
          <p:cNvSpPr/>
          <p:nvPr userDrawn="1"/>
        </p:nvSpPr>
        <p:spPr>
          <a:xfrm>
            <a:off x="566050" y="5741526"/>
            <a:ext cx="3928533" cy="5370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8" name="Rectangle 37"/>
          <p:cNvSpPr/>
          <p:nvPr userDrawn="1"/>
        </p:nvSpPr>
        <p:spPr>
          <a:xfrm>
            <a:off x="4910665" y="4437433"/>
            <a:ext cx="3928533" cy="5370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9" name="Rectangle 38"/>
          <p:cNvSpPr/>
          <p:nvPr userDrawn="1"/>
        </p:nvSpPr>
        <p:spPr>
          <a:xfrm>
            <a:off x="4910665" y="5078249"/>
            <a:ext cx="3928533" cy="53702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0" name="Rectangle 39"/>
          <p:cNvSpPr/>
          <p:nvPr userDrawn="1"/>
        </p:nvSpPr>
        <p:spPr>
          <a:xfrm>
            <a:off x="4910665" y="5719065"/>
            <a:ext cx="3928533" cy="5370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9037560" y="4437433"/>
            <a:ext cx="2743200" cy="1818661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this type of shapes, colors and effect to build diagrams, unless content requires something different.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66200" y="1472379"/>
            <a:ext cx="350161" cy="30906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 userDrawn="1"/>
        </p:nvSpPr>
        <p:spPr>
          <a:xfrm>
            <a:off x="303154" y="1396651"/>
            <a:ext cx="220421" cy="1653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490132" y="2714625"/>
            <a:ext cx="3420533" cy="0"/>
          </a:xfrm>
          <a:prstGeom prst="line">
            <a:avLst/>
          </a:prstGeom>
          <a:ln w="38100">
            <a:solidFill>
              <a:srgbClr val="CEC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5657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63168" y="1573468"/>
            <a:ext cx="10363200" cy="1828800"/>
          </a:xfrm>
          <a:prstGeom prst="rect">
            <a:avLst/>
          </a:prstGeom>
        </p:spPr>
        <p:txBody>
          <a:bodyPr lIns="45720" rIns="45720" bIns="45720"/>
          <a:lstStyle>
            <a:lvl1pPr algn="r">
              <a:defRPr sz="4500" b="1" baseline="0">
                <a:solidFill>
                  <a:srgbClr val="006747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  <a:prstGeom prst="rect">
            <a:avLst/>
          </a:prstGeo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28" y="5671457"/>
            <a:ext cx="2282208" cy="47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1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005" y="562707"/>
            <a:ext cx="10911840" cy="66846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006747"/>
                </a:solidFill>
              </a:defRPr>
            </a:lvl1pPr>
            <a:extLst/>
          </a:lstStyle>
          <a:p>
            <a:r>
              <a:rPr kumimoji="0" lang="en-US" dirty="0"/>
              <a:t>Click to edit Master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10911840" cy="4187952"/>
          </a:xfrm>
          <a:prstGeom prst="rect">
            <a:avLst/>
          </a:prstGeom>
        </p:spPr>
        <p:txBody>
          <a:bodyPr/>
          <a:lstStyle>
            <a:lvl2pPr>
              <a:defRPr sz="20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3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1"/>
    </p:custDataLst>
    <p:extLst>
      <p:ext uri="{BB962C8B-B14F-4D97-AF65-F5344CB8AC3E}">
        <p14:creationId xmlns:p14="http://schemas.microsoft.com/office/powerpoint/2010/main" val="122461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4" r:id="rId2"/>
    <p:sldLayoutId id="2147483664" r:id="rId3"/>
    <p:sldLayoutId id="2147483658" r:id="rId4"/>
    <p:sldLayoutId id="2147483710" r:id="rId5"/>
    <p:sldLayoutId id="2147483721" r:id="rId6"/>
    <p:sldLayoutId id="2147483722" r:id="rId7"/>
    <p:sldLayoutId id="2147483725" r:id="rId8"/>
    <p:sldLayoutId id="2147483726" r:id="rId9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12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spcBef>
          <a:spcPts val="1200"/>
        </a:spcBef>
        <a:spcAft>
          <a:spcPts val="1200"/>
        </a:spcAft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12" Type="http://schemas.openxmlformats.org/officeDocument/2006/relationships/image" Target="../media/image1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16.png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168" y="1776664"/>
            <a:ext cx="10363200" cy="1828800"/>
          </a:xfrm>
        </p:spPr>
        <p:txBody>
          <a:bodyPr/>
          <a:lstStyle/>
          <a:p>
            <a:r>
              <a:rPr lang="en-US" dirty="0"/>
              <a:t>Analytical Methods</a:t>
            </a:r>
            <a:br>
              <a:rPr lang="en-US" dirty="0"/>
            </a:br>
            <a:r>
              <a:rPr lang="en-US" dirty="0"/>
              <a:t>for Business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Dr. Ronald K. Satterfield</a:t>
            </a:r>
          </a:p>
          <a:p>
            <a:r>
              <a:rPr lang="en-US" dirty="0"/>
              <a:t>Muma College of Business</a:t>
            </a:r>
          </a:p>
          <a:p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2492858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Regression Assumptions (L.I.N.E.)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8" name="Picture 5" descr="S4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867" y="1804204"/>
            <a:ext cx="6908800" cy="262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49300" y="4961996"/>
            <a:ext cx="5211233" cy="366712"/>
          </a:xfrm>
          <a:prstGeom prst="rect">
            <a:avLst/>
          </a:prstGeom>
          <a:solidFill>
            <a:srgbClr val="006646"/>
          </a:solidFill>
          <a:ln>
            <a:noFill/>
          </a:ln>
          <a:extLst/>
        </p:spPr>
        <p:txBody>
          <a:bodyPr wrap="square" anchor="ctr">
            <a:spAutoFit/>
          </a:bodyPr>
          <a:lstStyle/>
          <a:p>
            <a:r>
              <a:rPr lang="en-US" b="1" dirty="0">
                <a:solidFill>
                  <a:srgbClr val="CEC393"/>
                </a:solidFill>
                <a:latin typeface="Arial" charset="0"/>
              </a:rPr>
              <a:t>Be very familiar with the model assumptions.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3776FD7-7D3C-4466-8E7A-A1887C40D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100525"/>
              </p:ext>
            </p:extLst>
          </p:nvPr>
        </p:nvGraphicFramePr>
        <p:xfrm>
          <a:off x="587533" y="5741540"/>
          <a:ext cx="108361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Assumptions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909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Regression Assumptions (L.I.N.E.)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11199" y="1249738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Linearity</a:t>
            </a:r>
          </a:p>
          <a:p>
            <a:r>
              <a:rPr lang="en-US" sz="2000" b="1" dirty="0"/>
              <a:t>Independence</a:t>
            </a:r>
          </a:p>
          <a:p>
            <a:r>
              <a:rPr lang="en-US" sz="2000" b="1" dirty="0"/>
              <a:t>Normality</a:t>
            </a:r>
          </a:p>
          <a:p>
            <a:r>
              <a:rPr lang="en-US" sz="2000" b="1" dirty="0"/>
              <a:t>Equality of Variances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776FD7-7D3C-4466-8E7A-A1887C40D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00377"/>
              </p:ext>
            </p:extLst>
          </p:nvPr>
        </p:nvGraphicFramePr>
        <p:xfrm>
          <a:off x="587533" y="5741540"/>
          <a:ext cx="108361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Assumptions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967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1199" y="1249738"/>
            <a:ext cx="1270001" cy="392795"/>
          </a:xfrm>
          <a:prstGeom prst="rect">
            <a:avLst/>
          </a:prstGeom>
          <a:solidFill>
            <a:srgbClr val="006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Regression Assumptions (L.I.N.E.)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11199" y="1249738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CEC393"/>
                </a:solidFill>
              </a:rPr>
              <a:t>Linearity</a:t>
            </a:r>
          </a:p>
          <a:p>
            <a:r>
              <a:rPr lang="en-US" sz="2000" b="1" dirty="0"/>
              <a:t>Independence</a:t>
            </a:r>
          </a:p>
          <a:p>
            <a:r>
              <a:rPr lang="en-US" sz="2000" b="1" dirty="0"/>
              <a:t>Normality</a:t>
            </a:r>
          </a:p>
          <a:p>
            <a:r>
              <a:rPr lang="en-US" sz="2000" b="1" dirty="0"/>
              <a:t>Equality of Variances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3776FD7-7D3C-4466-8E7A-A1887C40D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00377"/>
              </p:ext>
            </p:extLst>
          </p:nvPr>
        </p:nvGraphicFramePr>
        <p:xfrm>
          <a:off x="587533" y="5741540"/>
          <a:ext cx="108361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Assumptions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816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Regression Assumptions (L.I.N.E.)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17596" y="1506925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Linearity</a:t>
            </a:r>
          </a:p>
          <a:p>
            <a:r>
              <a:rPr lang="en-US" sz="2000" b="1">
                <a:solidFill>
                  <a:srgbClr val="CEC393"/>
                </a:solidFill>
                <a:highlight>
                  <a:srgbClr val="006646"/>
                </a:highlight>
              </a:rPr>
              <a:t>Independence</a:t>
            </a:r>
            <a:endParaRPr lang="en-US" sz="2000" b="1" dirty="0">
              <a:solidFill>
                <a:srgbClr val="CEC393"/>
              </a:solidFill>
              <a:highlight>
                <a:srgbClr val="006646"/>
              </a:highlight>
            </a:endParaRPr>
          </a:p>
          <a:p>
            <a:r>
              <a:rPr lang="en-US" sz="2000" b="1"/>
              <a:t>Normality</a:t>
            </a:r>
          </a:p>
          <a:p>
            <a:r>
              <a:rPr lang="en-US" sz="2000" b="1"/>
              <a:t>Equality </a:t>
            </a:r>
            <a:r>
              <a:rPr lang="en-US" sz="2000" b="1" dirty="0"/>
              <a:t>of Variances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776FD7-7D3C-4466-8E7A-A1887C40D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00377"/>
              </p:ext>
            </p:extLst>
          </p:nvPr>
        </p:nvGraphicFramePr>
        <p:xfrm>
          <a:off x="587533" y="5741540"/>
          <a:ext cx="108361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Assumptions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606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8932" y="2507567"/>
            <a:ext cx="1270001" cy="392795"/>
          </a:xfrm>
          <a:prstGeom prst="rect">
            <a:avLst/>
          </a:prstGeom>
          <a:solidFill>
            <a:srgbClr val="006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11199" y="1249738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Linearity</a:t>
            </a:r>
          </a:p>
          <a:p>
            <a:r>
              <a:rPr lang="en-US" sz="2000" b="1" dirty="0"/>
              <a:t>Independence</a:t>
            </a:r>
          </a:p>
          <a:p>
            <a:r>
              <a:rPr lang="en-US" sz="2000" b="1" dirty="0">
                <a:solidFill>
                  <a:srgbClr val="CEC393"/>
                </a:solidFill>
              </a:rPr>
              <a:t>Normality</a:t>
            </a:r>
          </a:p>
          <a:p>
            <a:r>
              <a:rPr lang="en-US" sz="2000" b="1" dirty="0"/>
              <a:t>Equality of Variances</a:t>
            </a:r>
          </a:p>
        </p:txBody>
      </p:sp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Regression Assumptions (L.I.N.E.)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3776FD7-7D3C-4466-8E7A-A1887C40D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00377"/>
              </p:ext>
            </p:extLst>
          </p:nvPr>
        </p:nvGraphicFramePr>
        <p:xfrm>
          <a:off x="587533" y="5741540"/>
          <a:ext cx="108361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Assumptions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543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1199" y="3085029"/>
            <a:ext cx="2726268" cy="392795"/>
          </a:xfrm>
          <a:prstGeom prst="rect">
            <a:avLst/>
          </a:prstGeom>
          <a:solidFill>
            <a:srgbClr val="006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11199" y="1249738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Linearity</a:t>
            </a:r>
          </a:p>
          <a:p>
            <a:r>
              <a:rPr lang="en-US" sz="2000" b="1" dirty="0"/>
              <a:t>Independence</a:t>
            </a:r>
          </a:p>
          <a:p>
            <a:r>
              <a:rPr lang="en-US" sz="2000" b="1" dirty="0"/>
              <a:t>Normality</a:t>
            </a:r>
          </a:p>
          <a:p>
            <a:r>
              <a:rPr lang="en-US" sz="2000" b="1" dirty="0">
                <a:solidFill>
                  <a:srgbClr val="CEC393"/>
                </a:solidFill>
              </a:rPr>
              <a:t>Equality of Variances</a:t>
            </a:r>
          </a:p>
        </p:txBody>
      </p:sp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Regression Assumptions (L.I.N.E.)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3776FD7-7D3C-4466-8E7A-A1887C40D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00377"/>
              </p:ext>
            </p:extLst>
          </p:nvPr>
        </p:nvGraphicFramePr>
        <p:xfrm>
          <a:off x="587533" y="5741540"/>
          <a:ext cx="108361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Assumptions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283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1199" y="3085029"/>
            <a:ext cx="2726268" cy="392795"/>
          </a:xfrm>
          <a:prstGeom prst="rect">
            <a:avLst/>
          </a:prstGeom>
          <a:solidFill>
            <a:srgbClr val="006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11199" y="1249738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Linearity</a:t>
            </a:r>
          </a:p>
          <a:p>
            <a:r>
              <a:rPr lang="en-US" sz="2000" b="1" dirty="0"/>
              <a:t>Independence</a:t>
            </a:r>
          </a:p>
          <a:p>
            <a:r>
              <a:rPr lang="en-US" sz="2000" b="1" dirty="0"/>
              <a:t>Normality</a:t>
            </a:r>
          </a:p>
          <a:p>
            <a:r>
              <a:rPr lang="en-US" sz="2000" b="1" dirty="0">
                <a:solidFill>
                  <a:srgbClr val="CEC393"/>
                </a:solidFill>
              </a:rPr>
              <a:t>Equality of Variances</a:t>
            </a:r>
          </a:p>
        </p:txBody>
      </p:sp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Regression Assumptions (L.I.N.E.)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3640666" y="3095159"/>
            <a:ext cx="1151467" cy="330200"/>
          </a:xfrm>
          <a:prstGeom prst="leftArrow">
            <a:avLst/>
          </a:prstGeom>
          <a:solidFill>
            <a:srgbClr val="006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5105399" y="2418847"/>
            <a:ext cx="660400" cy="1559970"/>
          </a:xfrm>
          <a:prstGeom prst="leftBrace">
            <a:avLst/>
          </a:prstGeom>
          <a:ln w="34925">
            <a:solidFill>
              <a:srgbClr val="006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723452" y="2626725"/>
            <a:ext cx="3175001" cy="14659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Heteroscedasticity</a:t>
            </a:r>
          </a:p>
          <a:p>
            <a:r>
              <a:rPr lang="en-US" sz="2000" b="1" dirty="0"/>
              <a:t>Homoscedasticity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/>
              <p14:cNvContentPartPr/>
              <p14:nvPr/>
            </p14:nvContentPartPr>
            <p14:xfrm>
              <a:off x="7313249" y="1914449"/>
              <a:ext cx="56160" cy="612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47169" y="1195169"/>
                <a:ext cx="1738080" cy="8992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3776FD7-7D3C-4466-8E7A-A1887C40D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00377"/>
              </p:ext>
            </p:extLst>
          </p:nvPr>
        </p:nvGraphicFramePr>
        <p:xfrm>
          <a:off x="587533" y="5741540"/>
          <a:ext cx="108361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Assumptions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411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Two Kinds of Confidence Intervals on y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11199" y="1249738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Confidence Interval Estimate for the Mean of y</a:t>
            </a:r>
          </a:p>
          <a:p>
            <a:r>
              <a:rPr lang="en-US" sz="2000" b="1" dirty="0"/>
              <a:t>Prediction Interval for an </a:t>
            </a:r>
            <a:r>
              <a:rPr lang="en-US" sz="2000" b="1"/>
              <a:t>Individual Response</a:t>
            </a:r>
            <a:endParaRPr lang="en-US" sz="2000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776FD7-7D3C-4466-8E7A-A1887C40D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43951"/>
              </p:ext>
            </p:extLst>
          </p:nvPr>
        </p:nvGraphicFramePr>
        <p:xfrm>
          <a:off x="587533" y="5761759"/>
          <a:ext cx="10836118" cy="721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62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Assumptions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Confidence </a:t>
                      </a:r>
                      <a:r>
                        <a:rPr lang="en-US" sz="1400" b="1" kern="1200" baseline="0" dirty="0" err="1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Intrvls</a:t>
                      </a: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3776FD7-7D3C-4466-8E7A-A1887C40D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670314"/>
              </p:ext>
            </p:extLst>
          </p:nvPr>
        </p:nvGraphicFramePr>
        <p:xfrm>
          <a:off x="739933" y="5914159"/>
          <a:ext cx="10836118" cy="721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62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Assumptions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Confidence </a:t>
                      </a:r>
                      <a:r>
                        <a:rPr lang="en-US" sz="1400" b="1" kern="1200" baseline="0" dirty="0" err="1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Intrvls</a:t>
                      </a: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435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Being Careful with Regression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41081" y="1298974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Data Set:  Child Abuse</a:t>
            </a:r>
          </a:p>
        </p:txBody>
      </p:sp>
      <p:pic>
        <p:nvPicPr>
          <p:cNvPr id="51202" name="Picture 2" descr="Image result for child abuse">
            <a:extLst>
              <a:ext uri="{FF2B5EF4-FFF2-40B4-BE49-F238E27FC236}">
                <a16:creationId xmlns:a16="http://schemas.microsoft.com/office/drawing/2014/main" id="{C2AA5561-0410-4C0F-9461-79F5E67AF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079" y="1596651"/>
            <a:ext cx="4719544" cy="361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776FD7-7D3C-4466-8E7A-A1887C40D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670314"/>
              </p:ext>
            </p:extLst>
          </p:nvPr>
        </p:nvGraphicFramePr>
        <p:xfrm>
          <a:off x="587533" y="5761759"/>
          <a:ext cx="10836118" cy="721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62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Assumptions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Confidence </a:t>
                      </a:r>
                      <a:r>
                        <a:rPr lang="en-US" sz="1400" b="1" kern="1200" baseline="0" dirty="0" err="1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Intrvls</a:t>
                      </a: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94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Being Careful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11199" y="1249738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Check Assumptions (Degrees of Violation)</a:t>
            </a:r>
          </a:p>
          <a:p>
            <a:r>
              <a:rPr lang="en-US" sz="2000" b="1" dirty="0"/>
              <a:t>Check Residuals</a:t>
            </a:r>
          </a:p>
          <a:p>
            <a:r>
              <a:rPr lang="en-US" sz="2000" b="1" dirty="0"/>
              <a:t>Check Confidence &amp; Prediction Intervals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776FD7-7D3C-4466-8E7A-A1887C40D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03221"/>
              </p:ext>
            </p:extLst>
          </p:nvPr>
        </p:nvGraphicFramePr>
        <p:xfrm>
          <a:off x="587533" y="5761759"/>
          <a:ext cx="10836118" cy="721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62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Assumptions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Confidence </a:t>
                      </a:r>
                      <a:r>
                        <a:rPr lang="en-US" sz="1400" b="1" kern="1200" baseline="0" dirty="0" err="1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Intrvls</a:t>
                      </a: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16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3051" y="1840156"/>
            <a:ext cx="10363200" cy="1828800"/>
          </a:xfrm>
        </p:spPr>
        <p:txBody>
          <a:bodyPr/>
          <a:lstStyle/>
          <a:p>
            <a:r>
              <a:rPr lang="en-US"/>
              <a:t>Simple </a:t>
            </a:r>
            <a:r>
              <a:rPr lang="en-US" dirty="0"/>
              <a:t>Linear Regression</a:t>
            </a:r>
            <a:br>
              <a:rPr lang="en-US" dirty="0"/>
            </a:br>
            <a:r>
              <a:rPr lang="en-US" sz="3200" dirty="0"/>
              <a:t>Everything I Need to Know I Learned in the 7</a:t>
            </a:r>
            <a:r>
              <a:rPr lang="en-US" sz="3200" baseline="30000" dirty="0"/>
              <a:t>th</a:t>
            </a:r>
            <a:r>
              <a:rPr lang="en-US" sz="3200" dirty="0"/>
              <a:t> Grade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Dr. Ronald K. Satterfield</a:t>
            </a:r>
          </a:p>
          <a:p>
            <a:r>
              <a:rPr lang="en-US" dirty="0"/>
              <a:t>Muma College of Business</a:t>
            </a:r>
          </a:p>
          <a:p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1801806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/>
              <a:t>Potential Pitfalls</a:t>
            </a:r>
            <a:endParaRPr lang="en-US" dirty="0"/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11199" y="1249738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Assumptions of Regression (Not Aware, Not Checking for Violations)</a:t>
            </a:r>
          </a:p>
          <a:p>
            <a:r>
              <a:rPr lang="en-US" sz="2000" b="1" dirty="0"/>
              <a:t>Not Knowing How </a:t>
            </a:r>
            <a:r>
              <a:rPr lang="en-US" sz="2000" b="1"/>
              <a:t>to Assess the Impact of Assumption </a:t>
            </a:r>
            <a:r>
              <a:rPr lang="en-US" sz="2000" b="1" dirty="0"/>
              <a:t>Violations</a:t>
            </a:r>
          </a:p>
          <a:p>
            <a:r>
              <a:rPr lang="en-US" sz="2000" b="1" dirty="0"/>
              <a:t>Using Regression Without Understanding Subject Matter</a:t>
            </a:r>
          </a:p>
          <a:p>
            <a:r>
              <a:rPr lang="en-US" sz="2000" b="1" dirty="0"/>
              <a:t>Extrapolating Outside the Relevant Range</a:t>
            </a:r>
          </a:p>
          <a:p>
            <a:r>
              <a:rPr lang="en-US" sz="2000" b="1" dirty="0"/>
              <a:t>Assuming Cause-and-Effect Between x and 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776FD7-7D3C-4466-8E7A-A1887C40D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03221"/>
              </p:ext>
            </p:extLst>
          </p:nvPr>
        </p:nvGraphicFramePr>
        <p:xfrm>
          <a:off x="587533" y="5761759"/>
          <a:ext cx="10836118" cy="721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62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Assumptions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Confidence </a:t>
                      </a:r>
                      <a:r>
                        <a:rPr lang="en-US" sz="1400" b="1" kern="1200" baseline="0" dirty="0" err="1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Intrvls</a:t>
                      </a: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913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816727" y="379164"/>
            <a:ext cx="10668000" cy="1216025"/>
          </a:xfrm>
        </p:spPr>
        <p:txBody>
          <a:bodyPr/>
          <a:lstStyle/>
          <a:p>
            <a:pPr eaLnBrk="1" hangingPunct="1"/>
            <a:r>
              <a:rPr lang="en-US" dirty="0"/>
              <a:t>What Have We Covered?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558" y="1275347"/>
            <a:ext cx="10911840" cy="4187952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Practice with Simple Linear Regression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Examples in 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Interpretation (Correlations, Coefficients, Residual Analyses)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Assumptions of Regression (L.I.N.E.)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776FD7-7D3C-4466-8E7A-A1887C40D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934403"/>
              </p:ext>
            </p:extLst>
          </p:nvPr>
        </p:nvGraphicFramePr>
        <p:xfrm>
          <a:off x="587533" y="5761759"/>
          <a:ext cx="10836118" cy="721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62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Assumptions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Confidence </a:t>
                      </a:r>
                      <a:r>
                        <a:rPr lang="en-US" sz="1400" b="1" kern="1200" baseline="0" dirty="0" err="1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Intrvls</a:t>
                      </a: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47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Plan for This Presentation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199" y="1620278"/>
            <a:ext cx="5036457" cy="2802306"/>
          </a:xfrm>
        </p:spPr>
        <p:txBody>
          <a:bodyPr/>
          <a:lstStyle/>
          <a:p>
            <a:pPr eaLnBrk="1" hangingPunct="1"/>
            <a:r>
              <a:rPr lang="en-US" sz="2000" b="1" dirty="0"/>
              <a:t>Building on Video Lecture</a:t>
            </a:r>
          </a:p>
          <a:p>
            <a:pPr eaLnBrk="1" hangingPunct="1"/>
            <a:r>
              <a:rPr lang="en-US" sz="2000" b="1" dirty="0"/>
              <a:t>Demonstrating Tools in 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4274" name="Ink 54273">
                <a:extLst>
                  <a:ext uri="{FF2B5EF4-FFF2-40B4-BE49-F238E27FC236}">
                    <a16:creationId xmlns:a16="http://schemas.microsoft.com/office/drawing/2014/main" id="{95C57D30-8372-4E14-84D1-EE39908FC119}"/>
                  </a:ext>
                </a:extLst>
              </p14:cNvPr>
              <p14:cNvContentPartPr/>
              <p14:nvPr/>
            </p14:nvContentPartPr>
            <p14:xfrm>
              <a:off x="5091962" y="3137704"/>
              <a:ext cx="48240" cy="78120"/>
            </p14:xfrm>
          </p:contentPart>
        </mc:Choice>
        <mc:Fallback xmlns="">
          <p:pic>
            <p:nvPicPr>
              <p:cNvPr id="54274" name="Ink 54273">
                <a:extLst>
                  <a:ext uri="{FF2B5EF4-FFF2-40B4-BE49-F238E27FC236}">
                    <a16:creationId xmlns:a16="http://schemas.microsoft.com/office/drawing/2014/main" id="{95C57D30-8372-4E14-84D1-EE39908FC11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779042" y="1149425"/>
                <a:ext cx="2040080" cy="2254918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776FD7-7D3C-4466-8E7A-A1887C40D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448820"/>
              </p:ext>
            </p:extLst>
          </p:nvPr>
        </p:nvGraphicFramePr>
        <p:xfrm>
          <a:off x="587533" y="5741540"/>
          <a:ext cx="108361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Assumptions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30265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83167" y="261266"/>
            <a:ext cx="10668000" cy="7184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67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Originator of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B9C6F9-8A42-4038-87A4-E96783C392C9}"/>
              </a:ext>
            </a:extLst>
          </p:cNvPr>
          <p:cNvSpPr txBox="1"/>
          <p:nvPr/>
        </p:nvSpPr>
        <p:spPr>
          <a:xfrm>
            <a:off x="5190357" y="5037455"/>
            <a:ext cx="186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Francis Galton</a:t>
            </a:r>
          </a:p>
        </p:txBody>
      </p:sp>
      <p:pic>
        <p:nvPicPr>
          <p:cNvPr id="1026" name="Picture 2" descr="Image result for Francis Galton">
            <a:extLst>
              <a:ext uri="{FF2B5EF4-FFF2-40B4-BE49-F238E27FC236}">
                <a16:creationId xmlns:a16="http://schemas.microsoft.com/office/drawing/2014/main" id="{DF57C57B-BD36-4A69-AF69-9B553459B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179" y="1370144"/>
            <a:ext cx="2580148" cy="350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CDE138E-407D-4BA3-903C-882D7E373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894750"/>
              </p:ext>
            </p:extLst>
          </p:nvPr>
        </p:nvGraphicFramePr>
        <p:xfrm>
          <a:off x="587533" y="5741540"/>
          <a:ext cx="108361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Assumptions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16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83167" y="261266"/>
            <a:ext cx="10668000" cy="7184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67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Replaced the </a:t>
            </a:r>
            <a:r>
              <a:rPr lang="en-US" b="1" dirty="0" err="1">
                <a:solidFill>
                  <a:srgbClr val="0067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Bertillion</a:t>
            </a:r>
            <a:r>
              <a:rPr lang="en-US" b="1" dirty="0">
                <a:solidFill>
                  <a:srgbClr val="0067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System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CDE138E-407D-4BA3-903C-882D7E3731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7533" y="5741540"/>
          <a:ext cx="108361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Assumptions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1202" name="Picture 2" descr="https://upload.wikimedia.org/wikipedia/commons/thumb/7/74/Bertillon_-_Signalement_Anthropometrique.png/302px-Bertillon_-_Signalement_Anthropometrique.png">
            <a:extLst>
              <a:ext uri="{FF2B5EF4-FFF2-40B4-BE49-F238E27FC236}">
                <a16:creationId xmlns:a16="http://schemas.microsoft.com/office/drawing/2014/main" id="{598AE5D4-E2AA-40BF-A867-AACB7DDC6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203" y="1250784"/>
            <a:ext cx="2627593" cy="41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20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83167" y="261266"/>
            <a:ext cx="10668000" cy="7184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67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Extensions for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B9C6F9-8A42-4038-87A4-E96783C392C9}"/>
              </a:ext>
            </a:extLst>
          </p:cNvPr>
          <p:cNvSpPr txBox="1"/>
          <p:nvPr/>
        </p:nvSpPr>
        <p:spPr>
          <a:xfrm>
            <a:off x="5190357" y="5037455"/>
            <a:ext cx="186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R.A. Fisher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CDE138E-407D-4BA3-903C-882D7E3731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7533" y="5741540"/>
          <a:ext cx="108361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Assumptions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4" descr="Image result for R.A. Fisher">
            <a:extLst>
              <a:ext uri="{FF2B5EF4-FFF2-40B4-BE49-F238E27FC236}">
                <a16:creationId xmlns:a16="http://schemas.microsoft.com/office/drawing/2014/main" id="{BC7E4936-A630-41EF-80AC-88A38DB68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362" y="1458029"/>
            <a:ext cx="2465275" cy="341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393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Conducting a Regression Analysis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11199" y="1249738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Data Set:  Oil and Gas 1</a:t>
            </a:r>
          </a:p>
        </p:txBody>
      </p:sp>
      <p:pic>
        <p:nvPicPr>
          <p:cNvPr id="51202" name="Picture 2" descr="https://a.1stdibscdn.com/archivesE/upload/8120/04_13/gas1/XXX_ga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298" y="1648326"/>
            <a:ext cx="3710525" cy="371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3776FD7-7D3C-4466-8E7A-A1887C40D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805400"/>
              </p:ext>
            </p:extLst>
          </p:nvPr>
        </p:nvGraphicFramePr>
        <p:xfrm>
          <a:off x="587533" y="5741540"/>
          <a:ext cx="108361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Examples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Assumptions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251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Simple Regression Models 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409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217991"/>
              </p:ext>
            </p:extLst>
          </p:nvPr>
        </p:nvGraphicFramePr>
        <p:xfrm>
          <a:off x="1777680" y="1794933"/>
          <a:ext cx="8179120" cy="158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8" name="Equation" r:id="rId4" imgW="1066680" imgH="228600" progId="Equation.3">
                  <p:embed/>
                </p:oleObj>
              </mc:Choice>
              <mc:Fallback>
                <p:oleObj name="Equation" r:id="rId4" imgW="1066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680" y="1794933"/>
                        <a:ext cx="8179120" cy="15816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4096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928627"/>
              </p:ext>
            </p:extLst>
          </p:nvPr>
        </p:nvGraphicFramePr>
        <p:xfrm>
          <a:off x="2540001" y="3733799"/>
          <a:ext cx="6643359" cy="169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9" name="Equation" r:id="rId6" imgW="875920" imgH="253890" progId="Equation.3">
                  <p:embed/>
                </p:oleObj>
              </mc:Choice>
              <mc:Fallback>
                <p:oleObj name="Equation" r:id="rId6" imgW="875920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1" y="3733799"/>
                        <a:ext cx="6643359" cy="16933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0436" name="Ink 230435"/>
              <p14:cNvContentPartPr/>
              <p14:nvPr/>
            </p14:nvContentPartPr>
            <p14:xfrm>
              <a:off x="4484009" y="197609"/>
              <a:ext cx="2465280" cy="1498680"/>
            </p14:xfrm>
          </p:contentPart>
        </mc:Choice>
        <mc:Fallback xmlns="">
          <p:pic>
            <p:nvPicPr>
              <p:cNvPr id="230436" name="Ink 23043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04169" y="189329"/>
                <a:ext cx="5027399" cy="18237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3776FD7-7D3C-4466-8E7A-A1887C40D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040966"/>
              </p:ext>
            </p:extLst>
          </p:nvPr>
        </p:nvGraphicFramePr>
        <p:xfrm>
          <a:off x="587533" y="5741540"/>
          <a:ext cx="108361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Examples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Assumptions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95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Conducting a Regression Analysis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11199" y="1255714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Data Set:  Cutting Tools</a:t>
            </a:r>
          </a:p>
        </p:txBody>
      </p:sp>
      <p:pic>
        <p:nvPicPr>
          <p:cNvPr id="52226" name="Picture 2" descr="Cutting Machi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314" y="1981898"/>
            <a:ext cx="6415185" cy="32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3776FD7-7D3C-4466-8E7A-A1887C40D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040966"/>
              </p:ext>
            </p:extLst>
          </p:nvPr>
        </p:nvGraphicFramePr>
        <p:xfrm>
          <a:off x="587533" y="5741540"/>
          <a:ext cx="108361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Examples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Assumptions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aseline="0" dirty="0">
                        <a:solidFill>
                          <a:srgbClr val="006646"/>
                        </a:solidFill>
                      </a:endParaRP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Intrvls.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Being Careful</a:t>
                      </a:r>
                      <a:endParaRPr lang="en-US" sz="1400" b="1" kern="1200" baseline="0" dirty="0">
                        <a:solidFill>
                          <a:srgbClr val="CFC4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Pitfalls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0339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YERLOGOHEIGHT" val="140"/>
  <p:tag name="PLAYERLOGOWIDTH" val="233"/>
  <p:tag name="ARTICULATE_PROJECT_CHECK" val="0"/>
  <p:tag name="LMS_PUBLISH" val="No"/>
  <p:tag name="ARTICULATE_TEMPLATE" val="eLearning"/>
  <p:tag name="ARTICULATE_TEMPLATE_GUID" val="a1fdf926-7bdf-43cc-8381-83bd9cb77f11"/>
  <p:tag name="ARTICULATE_LOGO" val="(None selected)"/>
  <p:tag name="ARTICULATE_PRESENTER" val="(None selected)"/>
  <p:tag name="ARTICULATE_PRESENTER_GUID" val="9869030842"/>
  <p:tag name="PRESENTER_PREVIEW_MODE_REFRESH" val="0"/>
  <p:tag name="PRESENTER_PREVIEW_MODE" val="0"/>
  <p:tag name="ARTICULATE_SLIDE_THUMBNAIL_REFRESH" val="1"/>
  <p:tag name="ARTICULATE_PROJECT_OPEN" val="1"/>
  <p:tag name="ARTICULATE_REFERENCE_ID" val="69b2cc72-b4bd-4a2d-b24c-9ce7a9587c40"/>
  <p:tag name="TAG_BACKING_FORM_KEY" val="852324-c:\users\clwoods\documents\custom office templates\green_gold_ppt_template.potx"/>
  <p:tag name="ARTICULATE_PRESENTER_VERSION" val="7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ARTICULATE_SLIDE_COUNT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green_gold_ppt_template">
  <a:themeElements>
    <a:clrScheme name="USF Green and Gold">
      <a:dk1>
        <a:sysClr val="windowText" lastClr="000000"/>
      </a:dk1>
      <a:lt1>
        <a:sysClr val="window" lastClr="FFFFFF"/>
      </a:lt1>
      <a:dk2>
        <a:srgbClr val="006646"/>
      </a:dk2>
      <a:lt2>
        <a:srgbClr val="CEC393"/>
      </a:lt2>
      <a:accent1>
        <a:srgbClr val="009374"/>
      </a:accent1>
      <a:accent2>
        <a:srgbClr val="9CCB3B"/>
      </a:accent2>
      <a:accent3>
        <a:srgbClr val="DBE120"/>
      </a:accent3>
      <a:accent4>
        <a:srgbClr val="7FB0A6"/>
      </a:accent4>
      <a:accent5>
        <a:srgbClr val="28AFCE"/>
      </a:accent5>
      <a:accent6>
        <a:srgbClr val="BB17AB"/>
      </a:accent6>
      <a:hlink>
        <a:srgbClr val="0563C1"/>
      </a:hlink>
      <a:folHlink>
        <a:srgbClr val="954F72"/>
      </a:folHlink>
    </a:clrScheme>
    <a:fontScheme name="Green and Gold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D8D95CE-B785-7947-B1AE-A6B763026EB7}" vid="{14C0309E-0D4E-3F4E-87F9-713BCC1C3E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green_gold_ppt_template</Template>
  <TotalTime>2841</TotalTime>
  <Words>560</Words>
  <Application>Microsoft Office PowerPoint</Application>
  <PresentationFormat>Widescreen</PresentationFormat>
  <Paragraphs>245</Paragraphs>
  <Slides>21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Open Sans</vt:lpstr>
      <vt:lpstr>Wingdings</vt:lpstr>
      <vt:lpstr>green_gold_ppt_template</vt:lpstr>
      <vt:lpstr>Equation</vt:lpstr>
      <vt:lpstr>Analytical Methods for Business</vt:lpstr>
      <vt:lpstr>Simple Linear Regression Everything I Need to Know I Learned in the 7th Grade</vt:lpstr>
      <vt:lpstr>Plan for This Presentation</vt:lpstr>
      <vt:lpstr>PowerPoint Presentation</vt:lpstr>
      <vt:lpstr>PowerPoint Presentation</vt:lpstr>
      <vt:lpstr>PowerPoint Presentation</vt:lpstr>
      <vt:lpstr>Conducting a Regression Analysis</vt:lpstr>
      <vt:lpstr>Simple Regression Models </vt:lpstr>
      <vt:lpstr>Conducting a Regression Analysis</vt:lpstr>
      <vt:lpstr>Regression Assumptions (L.I.N.E.)</vt:lpstr>
      <vt:lpstr>Regression Assumptions (L.I.N.E.)</vt:lpstr>
      <vt:lpstr>Regression Assumptions (L.I.N.E.)</vt:lpstr>
      <vt:lpstr>Regression Assumptions (L.I.N.E.)</vt:lpstr>
      <vt:lpstr>Regression Assumptions (L.I.N.E.)</vt:lpstr>
      <vt:lpstr>Regression Assumptions (L.I.N.E.)</vt:lpstr>
      <vt:lpstr>Regression Assumptions (L.I.N.E.)</vt:lpstr>
      <vt:lpstr>Two Kinds of Confidence Intervals on y</vt:lpstr>
      <vt:lpstr>Being Careful with Regression</vt:lpstr>
      <vt:lpstr>Being Careful</vt:lpstr>
      <vt:lpstr>Potential Pitfalls</vt:lpstr>
      <vt:lpstr>What Have We Covered?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</dc:creator>
  <cp:lastModifiedBy>Ron Satterfield</cp:lastModifiedBy>
  <cp:revision>184</cp:revision>
  <dcterms:created xsi:type="dcterms:W3CDTF">2016-05-01T20:38:57Z</dcterms:created>
  <dcterms:modified xsi:type="dcterms:W3CDTF">2019-09-22T22:14:58Z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e-learning_blank_template</vt:lpwstr>
  </property>
  <property fmtid="{D5CDD505-2E9C-101B-9397-08002B2CF9AE}" pid="4" name="ArticulateGUID">
    <vt:lpwstr>B7117A70-685E-4E4D-A64A-4D22F3034C64</vt:lpwstr>
  </property>
  <property fmtid="{D5CDD505-2E9C-101B-9397-08002B2CF9AE}" pid="5" name="ArticulateProjectVersion">
    <vt:lpwstr>7</vt:lpwstr>
  </property>
  <property fmtid="{D5CDD505-2E9C-101B-9397-08002B2CF9AE}" pid="6" name="ArticulateProjectFull">
    <vt:lpwstr>C:\Users\clwoods\Documents\Custom Office Templates\green_gold_ppt_template.ppta</vt:lpwstr>
  </property>
</Properties>
</file>