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7" r:id="rId2"/>
    <p:sldId id="398" r:id="rId3"/>
    <p:sldId id="399" r:id="rId4"/>
    <p:sldId id="416" r:id="rId5"/>
    <p:sldId id="418" r:id="rId6"/>
    <p:sldId id="343" r:id="rId7"/>
    <p:sldId id="417" r:id="rId8"/>
    <p:sldId id="422" r:id="rId9"/>
    <p:sldId id="42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1" autoAdjust="0"/>
    <p:restoredTop sz="95906" autoAdjust="0"/>
  </p:normalViewPr>
  <p:slideViewPr>
    <p:cSldViewPr snapToGrid="0">
      <p:cViewPr varScale="1">
        <p:scale>
          <a:sx n="64" d="100"/>
          <a:sy n="64" d="100"/>
        </p:scale>
        <p:origin x="34" y="1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171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8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6" r:id="rId8"/>
    <p:sldLayoutId id="2147483727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Time Series Modeling</a:t>
            </a:r>
            <a:br>
              <a:rPr lang="en-US" dirty="0"/>
            </a:br>
            <a:r>
              <a:rPr lang="en-US" sz="3200" dirty="0"/>
              <a:t>Regression with Time as the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293" y="1435007"/>
            <a:ext cx="5036457" cy="3740616"/>
          </a:xfrm>
        </p:spPr>
        <p:txBody>
          <a:bodyPr/>
          <a:lstStyle/>
          <a:p>
            <a:pPr eaLnBrk="1" hangingPunct="1"/>
            <a:r>
              <a:rPr lang="en-US" sz="2000" b="1" dirty="0"/>
              <a:t>Seasonal Indices - Excel</a:t>
            </a:r>
          </a:p>
          <a:p>
            <a:pPr eaLnBrk="1" hangingPunct="1"/>
            <a:r>
              <a:rPr lang="en-US" sz="2000" b="1" dirty="0"/>
              <a:t>Non-Regression Forecasting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/>
              <a:t>Moving Average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/>
              <a:t>Measuring Forecast Error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/>
              <a:t>Basic Exponential Smoothing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b="1" dirty="0"/>
              <a:t>Trend-Based Exponential Smoothing</a:t>
            </a:r>
          </a:p>
          <a:p>
            <a:pPr eaLnBrk="1" hangingPunct="1"/>
            <a:r>
              <a:rPr lang="en-US" sz="2000" b="1" dirty="0"/>
              <a:t>Detour:  Stepwise Regression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0599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87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Moving Average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9227672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Smoothing Out Fluctuations</a:t>
            </a:r>
          </a:p>
          <a:p>
            <a:pPr eaLnBrk="1" hangingPunct="1"/>
            <a:r>
              <a:rPr lang="en-US" sz="2000" b="1" dirty="0"/>
              <a:t>Smoothing v. Responsiveness</a:t>
            </a:r>
          </a:p>
          <a:p>
            <a:pPr eaLnBrk="1" hangingPunct="1"/>
            <a:r>
              <a:rPr lang="en-US" sz="2000" b="1" dirty="0"/>
              <a:t>Indicator of a Shift in Data</a:t>
            </a:r>
          </a:p>
          <a:p>
            <a:pPr eaLnBrk="1" hangingPunct="1"/>
            <a:r>
              <a:rPr lang="en-US" sz="2000" b="1" dirty="0"/>
              <a:t>Useful When Policies </a:t>
            </a:r>
            <a:r>
              <a:rPr lang="en-US" sz="2000" b="1" dirty="0" err="1"/>
              <a:t>CanForce</a:t>
            </a:r>
            <a:r>
              <a:rPr lang="en-US" sz="2000" b="1" dirty="0"/>
              <a:t> Sudden Change</a:t>
            </a:r>
          </a:p>
          <a:p>
            <a:pPr eaLnBrk="1" hangingPunct="1"/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2935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511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Measures of Forecast Error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817788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Error = Actual – Forecast</a:t>
            </a:r>
          </a:p>
          <a:p>
            <a:pPr eaLnBrk="1" hangingPunct="1"/>
            <a:r>
              <a:rPr lang="en-US" sz="2000" b="1" dirty="0"/>
              <a:t>MAD:  Mean Absolute Deviation</a:t>
            </a:r>
          </a:p>
          <a:p>
            <a:pPr eaLnBrk="1" hangingPunct="1"/>
            <a:r>
              <a:rPr lang="en-US" sz="2000" b="1" dirty="0"/>
              <a:t>MAPE:  Mean Absolute Percentage Error</a:t>
            </a:r>
          </a:p>
          <a:p>
            <a:pPr eaLnBrk="1" hangingPunct="1"/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01457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3111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Basic 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7023" y="2444097"/>
                <a:ext cx="59991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23" y="2444097"/>
                <a:ext cx="5999147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6044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168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Trend-Based Exponential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50226" y="1699844"/>
                <a:ext cx="689154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4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4800" b="1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8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26" y="1699844"/>
                <a:ext cx="6891546" cy="738664"/>
              </a:xfrm>
              <a:prstGeom prst="rect">
                <a:avLst/>
              </a:prstGeom>
              <a:blipFill>
                <a:blip r:embed="rId3"/>
                <a:stretch>
                  <a:fillRect t="-26446" b="-47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40541" y="3045994"/>
                <a:ext cx="891091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4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4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41" y="3045994"/>
                <a:ext cx="891091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00659" y="4427175"/>
                <a:ext cx="59991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9" y="4427175"/>
                <a:ext cx="59991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05489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828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Stepwise Regression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8D4005BD-13E3-4119-88F0-5E7AB1D7045A}"/>
              </a:ext>
            </a:extLst>
          </p:cNvPr>
          <p:cNvSpPr txBox="1">
            <a:spLocks noChangeArrowheads="1"/>
          </p:cNvSpPr>
          <p:nvPr/>
        </p:nvSpPr>
        <p:spPr>
          <a:xfrm>
            <a:off x="711199" y="1620278"/>
            <a:ext cx="9765554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Forward</a:t>
            </a:r>
          </a:p>
          <a:p>
            <a:r>
              <a:rPr lang="en-US" sz="2000" b="1" dirty="0"/>
              <a:t>Backward (Many Say This Method is Preferred)</a:t>
            </a:r>
          </a:p>
          <a:p>
            <a:r>
              <a:rPr lang="en-US" sz="2000" b="1" dirty="0"/>
              <a:t>Both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24643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4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Stepwise Regression – Variable Selection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8D4005BD-13E3-4119-88F0-5E7AB1D7045A}"/>
              </a:ext>
            </a:extLst>
          </p:cNvPr>
          <p:cNvSpPr txBox="1">
            <a:spLocks noChangeArrowheads="1"/>
          </p:cNvSpPr>
          <p:nvPr/>
        </p:nvSpPr>
        <p:spPr>
          <a:xfrm>
            <a:off x="711199" y="1620278"/>
            <a:ext cx="10572377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AIC – Akaike Information Criterion</a:t>
            </a:r>
          </a:p>
          <a:p>
            <a:r>
              <a:rPr lang="en-US" sz="2000" b="1" dirty="0"/>
              <a:t>p Values</a:t>
            </a:r>
          </a:p>
          <a:p>
            <a:r>
              <a:rPr lang="en-US" sz="2000" b="1" dirty="0"/>
              <a:t>Other Measures of Partial Correlation or Partial Fit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24643"/>
              </p:ext>
            </p:extLst>
          </p:nvPr>
        </p:nvGraphicFramePr>
        <p:xfrm>
          <a:off x="587532" y="5741540"/>
          <a:ext cx="10846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567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Moving Average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Evaluating Error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Exponential Smoothing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Stepwise Regression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90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3051</TotalTime>
  <Words>262</Words>
  <Application>Microsoft Office PowerPoint</Application>
  <PresentationFormat>Widescreen</PresentationFormat>
  <Paragraphs>90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Open Sans</vt:lpstr>
      <vt:lpstr>Wingdings</vt:lpstr>
      <vt:lpstr>green_gold_ppt_template</vt:lpstr>
      <vt:lpstr>Equation</vt:lpstr>
      <vt:lpstr>Analytical Methods for Business</vt:lpstr>
      <vt:lpstr>Time Series Modeling Regression with Time as the X</vt:lpstr>
      <vt:lpstr>Plan for This Presentation</vt:lpstr>
      <vt:lpstr>Moving Average</vt:lpstr>
      <vt:lpstr>Measures of Forecast Error</vt:lpstr>
      <vt:lpstr>Basic Exponential Smoothing</vt:lpstr>
      <vt:lpstr>Trend-Based Exponential Smoothing</vt:lpstr>
      <vt:lpstr>Stepwise Regression</vt:lpstr>
      <vt:lpstr>Stepwise Regression – Variable Selection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125</cp:revision>
  <dcterms:created xsi:type="dcterms:W3CDTF">2016-05-01T20:38:57Z</dcterms:created>
  <dcterms:modified xsi:type="dcterms:W3CDTF">2021-03-24T17:56:38Z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