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7" r:id="rId2"/>
    <p:sldId id="398" r:id="rId3"/>
    <p:sldId id="399" r:id="rId4"/>
    <p:sldId id="343" r:id="rId5"/>
    <p:sldId id="339" r:id="rId6"/>
    <p:sldId id="414" r:id="rId7"/>
    <p:sldId id="401" r:id="rId8"/>
    <p:sldId id="402" r:id="rId9"/>
    <p:sldId id="415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1" autoAdjust="0"/>
    <p:restoredTop sz="95906" autoAdjust="0"/>
  </p:normalViewPr>
  <p:slideViewPr>
    <p:cSldViewPr snapToGrid="0">
      <p:cViewPr varScale="1">
        <p:scale>
          <a:sx n="80" d="100"/>
          <a:sy n="80" d="100"/>
        </p:scale>
        <p:origin x="5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-4968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6:5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67 4224,'17'-16'1568,"-1"-1"-832,-16 0-448,0 17 512,17 0 32,-17 0 128</inkml:trace>
  <inkml:trace contextRef="#ctx0" brushRef="#br0" timeOffset="535.9118">150 34 6144,'-17'-33'2368,"17"33"-1280,0 0-992,0 0 480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6:5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67 4224,'17'-16'1568,"-1"-1"-832,-16 0-448,0 17 512,17 0 32,-17 0 128</inkml:trace>
  <inkml:trace contextRef="#ctx0" brushRef="#br0" timeOffset="535.9118">150 34 6144,'-17'-33'2368,"17"33"-1280,0 0-992,0 0 480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8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0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20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0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0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6" r:id="rId8"/>
    <p:sldLayoutId id="2147483727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75530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Gold Price Data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94149E-5688-48BA-8906-78D773E5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9113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5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Milk Price Data</a:t>
            </a:r>
            <a:br>
              <a:rPr lang="en-US" dirty="0"/>
            </a:br>
            <a:r>
              <a:rPr lang="en-US" sz="2000" dirty="0"/>
              <a:t>Basic Regression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3F75DE-2D96-4E55-A950-EE974ECD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89216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9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The Durbin-Watson Test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9C814F-F1B6-4087-AD43-23757C800565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Test of Autocorrelation.  Testing the “I” in LINE.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1A184-DD40-4D1D-8C2D-39B6CC947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49156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5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The Durbin-Watson Test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9C814F-F1B6-4087-AD43-23757C800565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7"/>
            <a:ext cx="9580283" cy="40155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Test of Autocorrelation.  Testing the “I” in LINE.</a:t>
            </a:r>
          </a:p>
          <a:p>
            <a:r>
              <a:rPr lang="en-US" sz="2000" b="1" dirty="0"/>
              <a:t>Ranges from 0 to 4</a:t>
            </a:r>
          </a:p>
          <a:p>
            <a:r>
              <a:rPr lang="en-US" sz="2000" b="1" dirty="0"/>
              <a:t>2 means no autocorrelation (1.5 to 2.5 is “normal”)</a:t>
            </a:r>
          </a:p>
          <a:p>
            <a:r>
              <a:rPr lang="en-US" sz="2000" b="1" dirty="0"/>
              <a:t>Approaching 0 means positive serial autocorrelation</a:t>
            </a:r>
          </a:p>
          <a:p>
            <a:r>
              <a:rPr lang="en-US" sz="2000" b="1" dirty="0"/>
              <a:t>Approaching 4 means negative serial autocorrelation</a:t>
            </a:r>
          </a:p>
          <a:p>
            <a:r>
              <a:rPr lang="en-US" sz="2000" b="1" dirty="0"/>
              <a:t>Hypothesis test with Ho:  No autocorrelation, Ha: There is autocorrelation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B21526-C603-410E-91A9-408D7713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84542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2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Milk Price Data</a:t>
            </a:r>
            <a:br>
              <a:rPr lang="en-US" dirty="0"/>
            </a:br>
            <a:r>
              <a:rPr lang="en-US" sz="2000" dirty="0"/>
              <a:t>Exhibits Seasonal Fluctuations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13DE99-78AA-457F-9ACF-404F72822DD7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An Approach Using Seasonal Indices</a:t>
            </a:r>
          </a:p>
          <a:p>
            <a:r>
              <a:rPr lang="en-US" sz="2000" b="1" dirty="0"/>
              <a:t>An Approach Using Trigonometric Functions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5AF56E-9BE6-455A-9C2E-9EDB6AB8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6343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22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Demonstrated in Excel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05162E-5A34-4EAC-86D0-DF7253BB2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64985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85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Operationalized in R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19C58F-8C95-48D5-A0A0-CB168D7C6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64985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32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The Trigonometric Approach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054D86-F3C1-4D65-BE91-CE4AB4E64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05943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1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Cycles Interacting with Time?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8E9795-F3BD-448F-ACF9-8E019594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0736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3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95739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Seasonal Indices</a:t>
            </a:r>
            <a:br>
              <a:rPr lang="en-US" dirty="0"/>
            </a:br>
            <a:r>
              <a:rPr lang="en-US" sz="2000" dirty="0"/>
              <a:t>A Squared Term for a Non-Linear Secular Trend?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CDC6F0-2D0A-474B-94FA-BC6ECDD8A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8784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 dirty="0"/>
              <a:t>Time Series Modeling</a:t>
            </a:r>
            <a:br>
              <a:rPr lang="en-US" dirty="0"/>
            </a:br>
            <a:r>
              <a:rPr lang="en-US" sz="3200" dirty="0"/>
              <a:t>Regression with Time as the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What Have We Done?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Define a Time Series</a:t>
            </a:r>
          </a:p>
          <a:p>
            <a:pPr eaLnBrk="1" hangingPunct="1"/>
            <a:r>
              <a:rPr lang="en-US" sz="2000" b="1" dirty="0"/>
              <a:t>Components of a Time Series</a:t>
            </a:r>
          </a:p>
          <a:p>
            <a:pPr eaLnBrk="1" hangingPunct="1"/>
            <a:r>
              <a:rPr lang="en-US" sz="2000" b="1" dirty="0"/>
              <a:t>Really Basic Demonstration</a:t>
            </a:r>
          </a:p>
          <a:p>
            <a:pPr eaLnBrk="1" hangingPunct="1"/>
            <a:r>
              <a:rPr lang="en-US" sz="2000" b="1" dirty="0"/>
              <a:t>Secular Trend Only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The Durbin-Watson Test &amp; Statistic</a:t>
            </a:r>
          </a:p>
          <a:p>
            <a:r>
              <a:rPr lang="en-US" sz="2000" b="1" dirty="0"/>
              <a:t>Approaches for Handling Cyclicality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Seasonal Indices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Just a Little Trigonometry</a:t>
            </a:r>
          </a:p>
          <a:p>
            <a:r>
              <a:rPr lang="en-US" sz="2000" b="1" dirty="0"/>
              <a:t>Compared Approaches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BF1F62-977A-484D-A5C4-3BD72417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6836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84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What is a Time Series?</a:t>
            </a:r>
          </a:p>
          <a:p>
            <a:pPr eaLnBrk="1" hangingPunct="1"/>
            <a:r>
              <a:rPr lang="en-US" sz="2000" b="1" dirty="0"/>
              <a:t>Components of a Time Series</a:t>
            </a:r>
          </a:p>
          <a:p>
            <a:pPr eaLnBrk="1" hangingPunct="1"/>
            <a:r>
              <a:rPr lang="en-US" sz="2000" b="1" dirty="0"/>
              <a:t>Really Basic Demonstration</a:t>
            </a:r>
          </a:p>
          <a:p>
            <a:pPr eaLnBrk="1" hangingPunct="1"/>
            <a:r>
              <a:rPr lang="en-US" sz="2000" b="1" dirty="0"/>
              <a:t>Secular Trend Only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74174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The Durbin-Watson Test &amp; Statistic</a:t>
            </a:r>
          </a:p>
          <a:p>
            <a:r>
              <a:rPr lang="en-US" sz="2000" b="1" dirty="0"/>
              <a:t>Approaches for Handling Cyclicality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Seasonal Indices</a:t>
            </a:r>
          </a:p>
          <a:p>
            <a:r>
              <a:rPr lang="en-US" sz="2000" b="1" dirty="0"/>
              <a:t>	</a:t>
            </a:r>
            <a:r>
              <a:rPr lang="en-US" sz="2000" b="1" i="1" dirty="0"/>
              <a:t>Just a Little Trigonometry</a:t>
            </a:r>
          </a:p>
          <a:p>
            <a:r>
              <a:rPr lang="en-US" sz="2000" b="1" dirty="0"/>
              <a:t>Comparing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0826875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What is a Time Series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14:cNvPr>
              <p14:cNvContentPartPr/>
              <p14:nvPr/>
            </p14:nvContentPartPr>
            <p14:xfrm>
              <a:off x="7608016" y="1738899"/>
              <a:ext cx="275400" cy="24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137" y="1730259"/>
                <a:ext cx="4237198" cy="1757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9A3B3C69-E4B6-4556-BF00-30347577068D}"/>
              </a:ext>
            </a:extLst>
          </p:cNvPr>
          <p:cNvSpPr txBox="1">
            <a:spLocks noChangeArrowheads="1"/>
          </p:cNvSpPr>
          <p:nvPr/>
        </p:nvSpPr>
        <p:spPr>
          <a:xfrm>
            <a:off x="717176" y="163820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time series is a collection of data obtained by observing a dependent variable at periodic (usually equally spaced) points in time.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0CBA00-2E4D-43C0-8E4A-75F82768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66187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0168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Time Series</a:t>
            </a:r>
            <a:br>
              <a:rPr lang="en-US" dirty="0"/>
            </a:br>
            <a:r>
              <a:rPr lang="en-US" sz="2000" dirty="0"/>
              <a:t>“Let’s do the time-warp again”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122" name="Picture 2" descr="Image result for time warp rocky horror">
            <a:extLst>
              <a:ext uri="{FF2B5EF4-FFF2-40B4-BE49-F238E27FC236}">
                <a16:creationId xmlns:a16="http://schemas.microsoft.com/office/drawing/2014/main" id="{816C3A45-4BB0-473A-8187-B1488BB3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79" y="1406711"/>
            <a:ext cx="7415383" cy="41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93F1B1-5B42-441D-B686-BB80048F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3186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1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Time Series</a:t>
            </a:r>
            <a:br>
              <a:rPr lang="en-US" dirty="0"/>
            </a:br>
            <a:r>
              <a:rPr lang="en-US" sz="2000" dirty="0"/>
              <a:t>“Let’s do the time-warp again”</a:t>
            </a:r>
            <a:endParaRPr lang="en-US" dirty="0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5122" name="Picture 2" descr="Image result for time warp rocky horror">
            <a:extLst>
              <a:ext uri="{FF2B5EF4-FFF2-40B4-BE49-F238E27FC236}">
                <a16:creationId xmlns:a16="http://schemas.microsoft.com/office/drawing/2014/main" id="{816C3A45-4BB0-473A-8187-B1488BB3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11" y="1458818"/>
            <a:ext cx="6765558" cy="375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5F65B96-3DD4-4786-9CAB-C19E710307E8}"/>
              </a:ext>
            </a:extLst>
          </p:cNvPr>
          <p:cNvSpPr txBox="1">
            <a:spLocks noChangeArrowheads="1"/>
          </p:cNvSpPr>
          <p:nvPr/>
        </p:nvSpPr>
        <p:spPr>
          <a:xfrm>
            <a:off x="466167" y="1327433"/>
            <a:ext cx="5036457" cy="38900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It’s a jump to the left</a:t>
            </a:r>
          </a:p>
          <a:p>
            <a:r>
              <a:rPr lang="en-US" b="1" dirty="0"/>
              <a:t>And then a step to the right</a:t>
            </a:r>
          </a:p>
          <a:p>
            <a:r>
              <a:rPr lang="en-US" b="1" dirty="0"/>
              <a:t>With your hands on your hips</a:t>
            </a:r>
          </a:p>
          <a:p>
            <a:r>
              <a:rPr lang="en-US" b="1" dirty="0"/>
              <a:t>You bring your knees in tight</a:t>
            </a:r>
          </a:p>
          <a:p>
            <a:r>
              <a:rPr lang="en-US" b="1" dirty="0"/>
              <a:t>But it's the pelvic thrust</a:t>
            </a:r>
          </a:p>
          <a:p>
            <a:r>
              <a:rPr lang="en-US" b="1" dirty="0"/>
              <a:t>That really drives you insane</a:t>
            </a:r>
            <a:endParaRPr lang="en-US" sz="2000" b="1" dirty="0"/>
          </a:p>
          <a:p>
            <a:r>
              <a:rPr lang="en-US" b="1" dirty="0"/>
              <a:t>Let's do the time-warp again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49622F-FDD5-409E-9985-0362792C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3186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3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Time Series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14:cNvPr>
              <p14:cNvContentPartPr/>
              <p14:nvPr/>
            </p14:nvContentPartPr>
            <p14:xfrm>
              <a:off x="7608016" y="1738899"/>
              <a:ext cx="275400" cy="24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137" y="1730259"/>
                <a:ext cx="4237198" cy="1757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9A3B3C69-E4B6-4556-BF00-30347577068D}"/>
              </a:ext>
            </a:extLst>
          </p:cNvPr>
          <p:cNvSpPr txBox="1">
            <a:spLocks noChangeArrowheads="1"/>
          </p:cNvSpPr>
          <p:nvPr/>
        </p:nvSpPr>
        <p:spPr>
          <a:xfrm>
            <a:off x="711199" y="1620278"/>
            <a:ext cx="9580283" cy="2802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Secular Trend:  The long-term trend.  The tendency of a variable to increase or decrease regularly over a extended time periods.</a:t>
            </a:r>
          </a:p>
          <a:p>
            <a:r>
              <a:rPr lang="en-US" sz="2000" b="1" dirty="0"/>
              <a:t>Cyclical Effect:  Describes a fluctuation around a secular trend.  Usually the cyclical effect is regular or semi-regular and occurs over an extended time.</a:t>
            </a:r>
          </a:p>
          <a:p>
            <a:r>
              <a:rPr lang="en-US" sz="2000" b="1" dirty="0"/>
              <a:t>Seasonal Variation:  Similar to a cyclical effect, but occurring over a shorter time such as one year.</a:t>
            </a:r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91ACEC-5D0C-4E8F-9166-03BA8604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66187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25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An Excel Example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CCC28E-7D38-4B64-9C99-5F9887658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91139"/>
              </p:ext>
            </p:extLst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“Let’s Do the Time Series Again” (in R)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CCC28E-7D38-4B64-9C99-5F98876583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2" y="5741540"/>
          <a:ext cx="1090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  <a:gridCol w="2726359">
                  <a:extLst>
                    <a:ext uri="{9D8B030D-6E8A-4147-A177-3AD203B41FA5}">
                      <a16:colId xmlns:a16="http://schemas.microsoft.com/office/drawing/2014/main" val="294996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Demonstrations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More Complexity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Durbin-Watson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Seasonal Indices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Some Trigonometry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Nonlinearity?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06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2834</TotalTime>
  <Words>609</Words>
  <Application>Microsoft Office PowerPoint</Application>
  <PresentationFormat>Widescreen</PresentationFormat>
  <Paragraphs>245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green_gold_ppt_template</vt:lpstr>
      <vt:lpstr>Analytical Methods for Business</vt:lpstr>
      <vt:lpstr>Time Series Modeling Regression with Time as the X</vt:lpstr>
      <vt:lpstr>Plan for This Presentation</vt:lpstr>
      <vt:lpstr>What is a Time Series</vt:lpstr>
      <vt:lpstr>Time Series “Let’s do the time-warp again”</vt:lpstr>
      <vt:lpstr>Time Series “Let’s do the time-warp again”</vt:lpstr>
      <vt:lpstr>Time Series Components</vt:lpstr>
      <vt:lpstr>An Excel Example</vt:lpstr>
      <vt:lpstr>“Let’s Do the Time Series Again” (in R)</vt:lpstr>
      <vt:lpstr>Gold Price Data</vt:lpstr>
      <vt:lpstr>Milk Price Data Basic Regression</vt:lpstr>
      <vt:lpstr>The Durbin-Watson Test</vt:lpstr>
      <vt:lpstr>The Durbin-Watson Test</vt:lpstr>
      <vt:lpstr>Milk Price Data Exhibits Seasonal Fluctuations</vt:lpstr>
      <vt:lpstr>Seasonal Indices Demonstrated in Excel</vt:lpstr>
      <vt:lpstr>Seasonal Indices Operationalized in R</vt:lpstr>
      <vt:lpstr>Seasonal Indices The Trigonometric Approach</vt:lpstr>
      <vt:lpstr>Seasonal Indices Cycles Interacting with Time?</vt:lpstr>
      <vt:lpstr>Seasonal Indices A Squared Term for a Non-Linear Secular Trend?</vt:lpstr>
      <vt:lpstr>What Have We Done?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114</cp:revision>
  <dcterms:created xsi:type="dcterms:W3CDTF">2016-05-01T20:38:57Z</dcterms:created>
  <dcterms:modified xsi:type="dcterms:W3CDTF">2018-10-12T14:47:08Z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