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324" r:id="rId2"/>
    <p:sldId id="344" r:id="rId3"/>
    <p:sldId id="325" r:id="rId4"/>
    <p:sldId id="326" r:id="rId5"/>
    <p:sldId id="327" r:id="rId6"/>
    <p:sldId id="328" r:id="rId7"/>
    <p:sldId id="347" r:id="rId8"/>
    <p:sldId id="329" r:id="rId9"/>
    <p:sldId id="330" r:id="rId10"/>
    <p:sldId id="335" r:id="rId11"/>
    <p:sldId id="336" r:id="rId12"/>
    <p:sldId id="338" r:id="rId13"/>
    <p:sldId id="339" r:id="rId14"/>
    <p:sldId id="340" r:id="rId15"/>
    <p:sldId id="333" r:id="rId16"/>
    <p:sldId id="332" r:id="rId17"/>
    <p:sldId id="334" r:id="rId18"/>
    <p:sldId id="33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4A424"/>
    <a:srgbClr val="0F583A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18" autoAdjust="0"/>
  </p:normalViewPr>
  <p:slideViewPr>
    <p:cSldViewPr snapToGrid="0" snapToObjects="1">
      <p:cViewPr>
        <p:scale>
          <a:sx n="72" d="100"/>
          <a:sy n="72" d="100"/>
        </p:scale>
        <p:origin x="2800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5EC49E-10D9-1D42-A04F-F2C11D7CD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Balaji </a:t>
            </a:r>
            <a:r>
              <a:rPr lang="en-US" dirty="0" err="1" smtClean="0"/>
              <a:t>Padmanabhan</a:t>
            </a:r>
            <a:r>
              <a:rPr lang="en-US" dirty="0" smtClean="0"/>
              <a:t>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Chapter 3 Classification (Evaluation)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Balaji Padmanabhan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Professor, Information Systems &amp; Decision Sciences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Director, Center for Analytics &amp; Creativity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err="1" smtClean="0"/>
              <a:t>Muma</a:t>
            </a:r>
            <a:r>
              <a:rPr lang="en-US" sz="2400" dirty="0" smtClean="0"/>
              <a:t> College of Business, USF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/>
              <a:t>bp@usf.edu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Confusion Matrix of Counts on Test Set</a:t>
            </a:r>
            <a:endParaRPr lang="en-US" altLang="en-US" sz="3600" dirty="0"/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315026"/>
              </p:ext>
            </p:extLst>
          </p:nvPr>
        </p:nvGraphicFramePr>
        <p:xfrm>
          <a:off x="2779058" y="2008095"/>
          <a:ext cx="4347882" cy="4135997"/>
        </p:xfrm>
        <a:graphic>
          <a:graphicData uri="http://schemas.openxmlformats.org/drawingml/2006/table">
            <a:tbl>
              <a:tblPr/>
              <a:tblGrid>
                <a:gridCol w="1449294"/>
                <a:gridCol w="1449294"/>
                <a:gridCol w="1449294"/>
              </a:tblGrid>
              <a:tr h="13781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9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81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34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66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753" y="412376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Actual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1011" y="1264024"/>
            <a:ext cx="18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Predicted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1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True Positives and False Positives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6106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3000" dirty="0"/>
              <a:t>True Positive rate = Of all the true positives how many are we identifying as positive?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True Negative rate = Of all the true negatives how many are we identifying as negative?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False Positive rate = Of all the true negatives how many are we falsely identifying as positive?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False Negative rate = Of all the true positives how many are we falsely identifying as negative</a:t>
            </a:r>
            <a:r>
              <a:rPr lang="en-US" altLang="en-US" sz="3000" dirty="0" smtClean="0"/>
              <a:t>?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45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199" y="1600200"/>
            <a:ext cx="7198659" cy="4513729"/>
          </a:xfrm>
        </p:spPr>
        <p:txBody>
          <a:bodyPr/>
          <a:lstStyle/>
          <a:p>
            <a:r>
              <a:rPr lang="en-US" dirty="0" smtClean="0"/>
              <a:t>Precision = TP / (TP + FP)</a:t>
            </a:r>
          </a:p>
          <a:p>
            <a:endParaRPr lang="en-US" dirty="0"/>
          </a:p>
          <a:p>
            <a:r>
              <a:rPr lang="en-US" dirty="0" smtClean="0"/>
              <a:t>Recall = TP / (TP + FN)</a:t>
            </a:r>
          </a:p>
          <a:p>
            <a:endParaRPr lang="en-US" dirty="0"/>
          </a:p>
          <a:p>
            <a:r>
              <a:rPr lang="en-US" dirty="0" smtClean="0"/>
              <a:t>F1  = harmonic mean</a:t>
            </a:r>
          </a:p>
          <a:p>
            <a:pPr marL="0" indent="0">
              <a:buNone/>
            </a:pPr>
            <a:r>
              <a:rPr lang="en-US" dirty="0" smtClean="0"/>
              <a:t>= (2 / (1/Precision) + (1/Recall) )</a:t>
            </a:r>
          </a:p>
          <a:p>
            <a:pPr marL="0" indent="0">
              <a:buNone/>
            </a:pPr>
            <a:r>
              <a:rPr lang="en-US" dirty="0" smtClean="0"/>
              <a:t>= 2 * P.R/(P+R)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49E-10D9-1D42-A04F-F2C11D7CD02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3718" cy="1392797"/>
          </a:xfrm>
        </p:spPr>
        <p:txBody>
          <a:bodyPr>
            <a:normAutofit/>
          </a:bodyPr>
          <a:lstStyle/>
          <a:p>
            <a:r>
              <a:rPr lang="en-US" dirty="0" smtClean="0"/>
              <a:t>Decision Threshold &amp; Classifier Performance: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7" y="2102970"/>
            <a:ext cx="8617721" cy="27738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49E-10D9-1D42-A04F-F2C11D7CD02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137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Plots </a:t>
            </a:r>
          </a:p>
          <a:p>
            <a:pPr lvl="1"/>
            <a:r>
              <a:rPr lang="en-US" dirty="0" smtClean="0"/>
              <a:t>TP Rate</a:t>
            </a:r>
          </a:p>
          <a:p>
            <a:pPr lvl="2"/>
            <a:r>
              <a:rPr lang="en-US" dirty="0" smtClean="0"/>
              <a:t>or Recall/Sensitivity vs</a:t>
            </a:r>
          </a:p>
          <a:p>
            <a:pPr lvl="1"/>
            <a:r>
              <a:rPr lang="en-US" dirty="0" smtClean="0"/>
              <a:t>FP Rate</a:t>
            </a:r>
          </a:p>
          <a:p>
            <a:pPr lvl="2"/>
            <a:r>
              <a:rPr lang="en-US" dirty="0" smtClean="0"/>
              <a:t>1-TN Rate</a:t>
            </a:r>
          </a:p>
          <a:p>
            <a:pPr lvl="2"/>
            <a:r>
              <a:rPr lang="en-US" dirty="0" smtClean="0"/>
              <a:t>1-Specificity</a:t>
            </a:r>
          </a:p>
          <a:p>
            <a:endParaRPr lang="en-US" dirty="0"/>
          </a:p>
          <a:p>
            <a:r>
              <a:rPr lang="en-US" dirty="0" smtClean="0"/>
              <a:t>Looks like a lift curve but captures the tradeoff in choosing a decision point – as TP Rate increases, FP rate increases as well.</a:t>
            </a:r>
          </a:p>
          <a:p>
            <a:endParaRPr lang="en-US" dirty="0"/>
          </a:p>
          <a:p>
            <a:r>
              <a:rPr lang="en-US" dirty="0" smtClean="0"/>
              <a:t>The AUC (Area Under Curve) captures the goodness of the classifier with a given ROC curve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49E-10D9-1D42-A04F-F2C11D7CD02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85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Evaluation Metric</a:t>
            </a:r>
          </a:p>
          <a:p>
            <a:pPr lvl="1"/>
            <a:r>
              <a:rPr lang="en-US" dirty="0" smtClean="0"/>
              <a:t>MAE/MSE/Norms/Confusion Matrices/ROC</a:t>
            </a:r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How You Compute It</a:t>
            </a:r>
          </a:p>
          <a:p>
            <a:pPr lvl="1"/>
            <a:r>
              <a:rPr lang="en-US" b="1" u="sng" dirty="0" smtClean="0"/>
              <a:t>Train/test validate</a:t>
            </a:r>
          </a:p>
          <a:p>
            <a:pPr lvl="1"/>
            <a:r>
              <a:rPr lang="en-US" b="1" u="sng" dirty="0" smtClean="0"/>
              <a:t>Cross validation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Tuning 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0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Test Vs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train-test evaluation the data is partitioned into a train (e.g. 70%) and test (30%) split</a:t>
            </a:r>
          </a:p>
          <a:p>
            <a:pPr lvl="1"/>
            <a:r>
              <a:rPr lang="en-US" dirty="0" smtClean="0"/>
              <a:t>Most commonly as random</a:t>
            </a:r>
          </a:p>
          <a:p>
            <a:pPr lvl="1"/>
            <a:r>
              <a:rPr lang="en-US" dirty="0" smtClean="0"/>
              <a:t>But chapter 2 had an example of stratified samples</a:t>
            </a:r>
          </a:p>
          <a:p>
            <a:pPr lvl="1"/>
            <a:endParaRPr lang="en-US" dirty="0"/>
          </a:p>
          <a:p>
            <a:r>
              <a:rPr lang="en-US" dirty="0" smtClean="0"/>
              <a:t>In cross validation, the data is separated in K-folds or “partitions”, each fold is used in testing once and the results averaged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Evaluation Metric</a:t>
            </a:r>
          </a:p>
          <a:p>
            <a:pPr lvl="1"/>
            <a:r>
              <a:rPr lang="en-US" dirty="0" smtClean="0"/>
              <a:t>MAE/MSE/Norms/Confusion Matrices/ROC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You Compute It</a:t>
            </a:r>
          </a:p>
          <a:p>
            <a:pPr lvl="1"/>
            <a:r>
              <a:rPr lang="en-US" dirty="0" smtClean="0"/>
              <a:t>Train/test validate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Performance Tuning </a:t>
            </a:r>
          </a:p>
          <a:p>
            <a:pPr lvl="1"/>
            <a:r>
              <a:rPr lang="en-US" b="1" u="sng" dirty="0" err="1" smtClean="0"/>
              <a:t>Hyperparameter</a:t>
            </a:r>
            <a:r>
              <a:rPr lang="en-US" b="1" u="sng" dirty="0" smtClean="0"/>
              <a:t> search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Hyper-parameters?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Hyper-parameters are parameters of the machine learning algorithm that are tweaked in the process of building a “best” classifier</a:t>
            </a:r>
          </a:p>
          <a:p>
            <a:endParaRPr lang="en-US" dirty="0"/>
          </a:p>
          <a:p>
            <a:r>
              <a:rPr lang="en-US" dirty="0" smtClean="0"/>
              <a:t>For instance, search over different sets of attributes, or different ways to split nodes or different activation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3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The Evaluation Metric</a:t>
            </a:r>
          </a:p>
          <a:p>
            <a:pPr lvl="1"/>
            <a:r>
              <a:rPr lang="en-US" b="1" u="sng" dirty="0" smtClean="0"/>
              <a:t>MAE/MSE/Norms/Confusion Matrices/ROC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How You Compute It</a:t>
            </a:r>
          </a:p>
          <a:p>
            <a:pPr lvl="1"/>
            <a:r>
              <a:rPr lang="en-US" dirty="0" smtClean="0"/>
              <a:t>Train/test validate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Tuning 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Binary Classification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1</a:t>
            </a:r>
            <a:r>
              <a:rPr lang="en-US" altLang="en-US" dirty="0"/>
              <a:t>. </a:t>
            </a:r>
            <a:r>
              <a:rPr lang="en-US" altLang="en-US" dirty="0" smtClean="0"/>
              <a:t>Assume </a:t>
            </a:r>
            <a:r>
              <a:rPr lang="en-US" altLang="en-US" dirty="0"/>
              <a:t>that a classifier comes up with a  0 or 1 </a:t>
            </a:r>
            <a:r>
              <a:rPr lang="en-US" altLang="en-US" dirty="0" smtClean="0"/>
              <a:t>score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2. </a:t>
            </a:r>
            <a:r>
              <a:rPr lang="en-US" altLang="en-US" dirty="0" smtClean="0"/>
              <a:t>Assume </a:t>
            </a:r>
            <a:r>
              <a:rPr lang="en-US" altLang="en-US" dirty="0"/>
              <a:t>that a classifier comes up with a </a:t>
            </a:r>
            <a:r>
              <a:rPr lang="en-US" altLang="en-US" b="1" u="sng" dirty="0"/>
              <a:t>continuous</a:t>
            </a:r>
            <a:r>
              <a:rPr lang="en-US" altLang="en-US" dirty="0"/>
              <a:t> score between 0 and </a:t>
            </a:r>
            <a:r>
              <a:rPr lang="en-US" altLang="en-US" dirty="0" smtClean="0"/>
              <a:t>1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is a good evaluation metric to use?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7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Evaluating a Binary Classifier</a:t>
            </a:r>
            <a:br>
              <a:rPr lang="en-US" sz="3200" smtClean="0"/>
            </a:br>
            <a:r>
              <a:rPr lang="en-US" sz="3200" smtClean="0"/>
              <a:t>Overall Misclassification Rate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76962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Overall misclassification rate is one metric.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Percentage of correctly classified examples in the training/validation/test sets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80000"/>
              </a:lnSpc>
            </a:pPr>
            <a:endParaRPr lang="en-US" altLang="en-US" sz="1200"/>
          </a:p>
        </p:txBody>
      </p:sp>
      <p:graphicFrame>
        <p:nvGraphicFramePr>
          <p:cNvPr id="6148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974975"/>
          <a:ext cx="803910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5650845" imgH="2353461" progId="Word.Document.8">
                  <p:embed/>
                </p:oleObj>
              </mc:Choice>
              <mc:Fallback>
                <p:oleObj name="Document" r:id="rId3" imgW="5650845" imgH="23534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4975"/>
                        <a:ext cx="803910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6003925" y="4075113"/>
            <a:ext cx="281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20% misclassification 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(or 80% accuracy)</a:t>
            </a:r>
          </a:p>
        </p:txBody>
      </p:sp>
    </p:spTree>
    <p:extLst>
      <p:ext uri="{BB962C8B-B14F-4D97-AF65-F5344CB8AC3E}">
        <p14:creationId xmlns:p14="http://schemas.microsoft.com/office/powerpoint/2010/main" val="618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Evaluating a Classifier</a:t>
            </a:r>
            <a:br>
              <a:rPr lang="en-US" sz="3200" smtClean="0"/>
            </a:br>
            <a:r>
              <a:rPr lang="en-US" sz="3200" smtClean="0"/>
              <a:t>When predicted values are continuous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153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How can a misclassification rate be determined for your binary classifier that scores each individual from 0-1?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 eaLnBrk="1" hangingPunct="1">
              <a:lnSpc>
                <a:spcPct val="80000"/>
              </a:lnSpc>
            </a:pPr>
            <a:endParaRPr lang="en-US" altLang="en-US" sz="120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286000"/>
          <a:ext cx="80772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5641465" imgH="2353461" progId="Word.Document.8">
                  <p:embed/>
                </p:oleObj>
              </mc:Choice>
              <mc:Fallback>
                <p:oleObj name="Document" r:id="rId3" imgW="5641465" imgH="23534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077200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8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Mean (S and A) Errors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Mean squared error = mean of all the squared errors in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i.e. mean of (predicted-actual)^2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Mean absolute error = mean of all the absolute values of the errors in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i.e. mean of | predicted-actual </a:t>
            </a:r>
            <a:r>
              <a:rPr lang="en-US" altLang="en-US" dirty="0" smtClean="0"/>
              <a:t>|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59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Formalisms in book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 is a matrix of feature values without labels</a:t>
            </a:r>
          </a:p>
          <a:p>
            <a:endParaRPr lang="en-US" dirty="0" smtClean="0"/>
          </a:p>
          <a:p>
            <a:r>
              <a:rPr lang="en-US" dirty="0" smtClean="0"/>
              <a:t>h is the “model” or “hypothesis” that makes predictions given a feature vector</a:t>
            </a:r>
            <a:r>
              <a:rPr lang="en-US" b="1" dirty="0" smtClean="0"/>
              <a:t> 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actual value of label is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If there are m observations, write down formulas for RMSE and MAE</a:t>
            </a:r>
            <a:endParaRPr lang="en-US" dirty="0"/>
          </a:p>
          <a:p>
            <a:endParaRPr lang="en-US" baseline="30000" dirty="0" smtClean="0"/>
          </a:p>
          <a:p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Broader Metrics: 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i="1" dirty="0" smtClean="0"/>
              <a:t>, l</a:t>
            </a:r>
            <a:r>
              <a:rPr lang="en-US" baseline="-25000" dirty="0" smtClean="0"/>
              <a:t>2</a:t>
            </a:r>
            <a:r>
              <a:rPr lang="en-US" dirty="0" smtClean="0"/>
              <a:t>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v be a vector capturing the ”distance” between two vectors:</a:t>
            </a:r>
          </a:p>
          <a:p>
            <a:pPr lvl="1"/>
            <a:r>
              <a:rPr lang="en-US" dirty="0" smtClean="0"/>
              <a:t>Set of target values</a:t>
            </a:r>
          </a:p>
          <a:p>
            <a:pPr lvl="1"/>
            <a:r>
              <a:rPr lang="en-US" dirty="0" smtClean="0"/>
              <a:t>Set of predicted values</a:t>
            </a:r>
          </a:p>
          <a:p>
            <a:endParaRPr lang="en-US" dirty="0"/>
          </a:p>
          <a:p>
            <a:r>
              <a:rPr lang="en-US" dirty="0" smtClean="0"/>
              <a:t>MAE is the 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smtClean="0"/>
              <a:t>norm</a:t>
            </a:r>
            <a:r>
              <a:rPr lang="en-US" dirty="0" smtClean="0"/>
              <a:t> written as </a:t>
            </a:r>
            <a:r>
              <a:rPr lang="en-US" spc="-600" dirty="0" smtClean="0"/>
              <a:t>||</a:t>
            </a:r>
            <a:r>
              <a:rPr lang="en-US" dirty="0" smtClean="0"/>
              <a:t> </a:t>
            </a:r>
            <a:r>
              <a:rPr lang="en-US" baseline="10000" dirty="0" smtClean="0"/>
              <a:t>.</a:t>
            </a:r>
            <a:r>
              <a:rPr lang="en-US" spc="-600" dirty="0" smtClean="0"/>
              <a:t>|| </a:t>
            </a:r>
            <a:r>
              <a:rPr lang="en-US" baseline="-50000" dirty="0"/>
              <a:t>1</a:t>
            </a:r>
            <a:endParaRPr lang="en-US" baseline="-50000" dirty="0" smtClean="0"/>
          </a:p>
          <a:p>
            <a:endParaRPr lang="en-US" dirty="0" smtClean="0"/>
          </a:p>
          <a:p>
            <a:r>
              <a:rPr lang="en-US" dirty="0" smtClean="0"/>
              <a:t>RMSE is </a:t>
            </a:r>
            <a:r>
              <a:rPr lang="en-US" dirty="0"/>
              <a:t>the 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i="1" dirty="0"/>
              <a:t>norm</a:t>
            </a:r>
            <a:r>
              <a:rPr lang="en-US" dirty="0"/>
              <a:t> written as </a:t>
            </a:r>
            <a:r>
              <a:rPr lang="en-US" spc="-600" dirty="0"/>
              <a:t>||</a:t>
            </a:r>
            <a:r>
              <a:rPr lang="en-US" dirty="0"/>
              <a:t> </a:t>
            </a:r>
            <a:r>
              <a:rPr lang="en-US" baseline="10000" dirty="0"/>
              <a:t>.</a:t>
            </a:r>
            <a:r>
              <a:rPr lang="en-US" spc="-600" dirty="0"/>
              <a:t>|| </a:t>
            </a:r>
            <a:r>
              <a:rPr lang="en-US" baseline="-50000" dirty="0" smtClean="0"/>
              <a:t>2</a:t>
            </a:r>
            <a:endParaRPr lang="en-US" baseline="-50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pc="-600" dirty="0" smtClean="0"/>
          </a:p>
          <a:p>
            <a:pPr marL="0" indent="0" algn="ctr">
              <a:buNone/>
            </a:pPr>
            <a:r>
              <a:rPr lang="en-US" spc="-600" dirty="0" smtClean="0"/>
              <a:t>||</a:t>
            </a:r>
            <a:r>
              <a:rPr lang="en-US" dirty="0" smtClean="0"/>
              <a:t> </a:t>
            </a:r>
            <a:r>
              <a:rPr lang="en-US" sz="4800" b="1" baseline="10000" dirty="0" smtClean="0"/>
              <a:t>v</a:t>
            </a:r>
            <a:r>
              <a:rPr lang="en-US" spc="-600" dirty="0" smtClean="0"/>
              <a:t>|| </a:t>
            </a:r>
            <a:r>
              <a:rPr lang="en-US" baseline="-50000" dirty="0" smtClean="0"/>
              <a:t>K</a:t>
            </a:r>
            <a:endParaRPr lang="en-US" baseline="-5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=  </a:t>
            </a:r>
            <a:r>
              <a:rPr lang="en-US" sz="4500" dirty="0" smtClean="0"/>
              <a:t>(</a:t>
            </a:r>
            <a:r>
              <a:rPr lang="en-US" spc="-600" dirty="0" smtClean="0"/>
              <a:t>|</a:t>
            </a:r>
            <a:r>
              <a:rPr lang="en-US" dirty="0" smtClean="0"/>
              <a:t> </a:t>
            </a:r>
            <a:r>
              <a:rPr lang="en-US" sz="4800" b="1" baseline="10000" dirty="0"/>
              <a:t>v</a:t>
            </a:r>
            <a:r>
              <a:rPr lang="en-US" sz="3600" b="1" baseline="-25000" dirty="0"/>
              <a:t>0</a:t>
            </a:r>
            <a:r>
              <a:rPr lang="en-US" spc="-600" dirty="0"/>
              <a:t>|   </a:t>
            </a:r>
            <a:r>
              <a:rPr lang="en-US" sz="5400" spc="-600" baseline="30000" dirty="0" smtClean="0"/>
              <a:t>k   </a:t>
            </a:r>
            <a:r>
              <a:rPr lang="en-US" sz="5400" spc="-600" dirty="0" smtClean="0"/>
              <a:t> +</a:t>
            </a:r>
            <a:r>
              <a:rPr lang="en-US" dirty="0" smtClean="0"/>
              <a:t> </a:t>
            </a:r>
            <a:r>
              <a:rPr lang="en-US" spc="-600" dirty="0" smtClean="0"/>
              <a:t>|</a:t>
            </a:r>
            <a:r>
              <a:rPr lang="en-US" dirty="0" smtClean="0"/>
              <a:t> </a:t>
            </a:r>
            <a:r>
              <a:rPr lang="en-US" sz="4800" b="1" baseline="10000" dirty="0" smtClean="0"/>
              <a:t>v</a:t>
            </a:r>
            <a:r>
              <a:rPr lang="en-US" sz="3600" b="1" baseline="-25000" dirty="0"/>
              <a:t>1</a:t>
            </a:r>
            <a:r>
              <a:rPr lang="en-US" spc="-600" dirty="0" smtClean="0"/>
              <a:t>|   </a:t>
            </a:r>
            <a:r>
              <a:rPr lang="en-US" sz="5400" spc="-600" baseline="30000" dirty="0" smtClean="0"/>
              <a:t>k </a:t>
            </a:r>
            <a:r>
              <a:rPr lang="en-US" sz="5400" spc="-600" dirty="0" smtClean="0"/>
              <a:t> +</a:t>
            </a:r>
            <a:r>
              <a:rPr lang="is-IS" sz="5400" spc="-600" dirty="0" smtClean="0"/>
              <a:t>…+</a:t>
            </a:r>
            <a:r>
              <a:rPr lang="en-US" sz="5400" spc="-600" dirty="0" smtClean="0"/>
              <a:t>  </a:t>
            </a:r>
            <a:r>
              <a:rPr lang="en-US" dirty="0" smtClean="0"/>
              <a:t> </a:t>
            </a:r>
            <a:r>
              <a:rPr lang="en-US" spc="-600" dirty="0"/>
              <a:t>|</a:t>
            </a:r>
            <a:r>
              <a:rPr lang="en-US" dirty="0"/>
              <a:t> </a:t>
            </a:r>
            <a:r>
              <a:rPr lang="en-US" sz="4800" b="1" baseline="10000" dirty="0" err="1" smtClean="0"/>
              <a:t>v</a:t>
            </a:r>
            <a:r>
              <a:rPr lang="en-US" sz="3600" b="1" baseline="-25000" dirty="0" err="1" smtClean="0"/>
              <a:t>n</a:t>
            </a:r>
            <a:r>
              <a:rPr lang="en-US" spc="-600" dirty="0" smtClean="0"/>
              <a:t>|   </a:t>
            </a:r>
            <a:r>
              <a:rPr lang="en-US" sz="5400" spc="-600" baseline="30000" dirty="0" smtClean="0"/>
              <a:t>k</a:t>
            </a:r>
            <a:r>
              <a:rPr lang="en-US" sz="5400" spc="-600" dirty="0" smtClean="0"/>
              <a:t>  </a:t>
            </a:r>
            <a:r>
              <a:rPr lang="en-US" sz="4500" dirty="0" smtClean="0"/>
              <a:t>) </a:t>
            </a:r>
            <a:r>
              <a:rPr lang="en-US" sz="4800" baseline="50000" dirty="0" smtClean="0"/>
              <a:t>(1/k)   </a:t>
            </a:r>
            <a:endParaRPr lang="en-US" sz="4800" baseline="5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678</Words>
  <Application>Microsoft Macintosh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Arial</vt:lpstr>
      <vt:lpstr>Office Theme</vt:lpstr>
      <vt:lpstr>Document</vt:lpstr>
      <vt:lpstr>Chapter 3 Classification (Evaluation)</vt:lpstr>
      <vt:lpstr>Three Concepts</vt:lpstr>
      <vt:lpstr>Binary Classification</vt:lpstr>
      <vt:lpstr>Evaluating a Binary Classifier Overall Misclassification Rate</vt:lpstr>
      <vt:lpstr>Evaluating a Classifier When predicted values are continuous</vt:lpstr>
      <vt:lpstr>Mean (S and A) Errors</vt:lpstr>
      <vt:lpstr>Formalisms in book </vt:lpstr>
      <vt:lpstr>Broader Metrics: l1, l2 Norms</vt:lpstr>
      <vt:lpstr>lk Norm</vt:lpstr>
      <vt:lpstr>Confusion Matrix of Counts on Test Set</vt:lpstr>
      <vt:lpstr>True Positives and False Positives</vt:lpstr>
      <vt:lpstr>Precision and Recall</vt:lpstr>
      <vt:lpstr>Decision Threshold &amp; Classifier Performance: Example</vt:lpstr>
      <vt:lpstr>ROC Curve</vt:lpstr>
      <vt:lpstr>Three Concepts</vt:lpstr>
      <vt:lpstr>Train Test Vs Cross Validation</vt:lpstr>
      <vt:lpstr>Three Concepts</vt:lpstr>
      <vt:lpstr>What are Hyper-parameters?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Microsoft Office User</cp:lastModifiedBy>
  <cp:revision>189</cp:revision>
  <dcterms:created xsi:type="dcterms:W3CDTF">2012-01-11T16:22:55Z</dcterms:created>
  <dcterms:modified xsi:type="dcterms:W3CDTF">2018-09-08T20:19:41Z</dcterms:modified>
</cp:coreProperties>
</file>