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353" r:id="rId2"/>
    <p:sldId id="410" r:id="rId3"/>
    <p:sldId id="411" r:id="rId4"/>
    <p:sldId id="272" r:id="rId5"/>
    <p:sldId id="273" r:id="rId6"/>
    <p:sldId id="259" r:id="rId7"/>
    <p:sldId id="261" r:id="rId8"/>
    <p:sldId id="276" r:id="rId9"/>
    <p:sldId id="277" r:id="rId10"/>
    <p:sldId id="278" r:id="rId11"/>
    <p:sldId id="412" r:id="rId12"/>
    <p:sldId id="283" r:id="rId13"/>
    <p:sldId id="264" r:id="rId14"/>
    <p:sldId id="279" r:id="rId15"/>
    <p:sldId id="413" r:id="rId16"/>
    <p:sldId id="414" r:id="rId17"/>
    <p:sldId id="40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A424"/>
    <a:srgbClr val="73B632"/>
    <a:srgbClr val="FF9900"/>
    <a:srgbClr val="0F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810" autoAdjust="0"/>
  </p:normalViewPr>
  <p:slideViewPr>
    <p:cSldViewPr snapToGrid="0" snapToObjects="1">
      <p:cViewPr varScale="1">
        <p:scale>
          <a:sx n="119" d="100"/>
          <a:sy n="119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2423-77FD-425B-B2FA-33AC7E397C4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A3DD0-60ED-4DA1-9988-E1F43454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6FBA6B-8F01-47C1-B8F7-06E775388F37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1F6A2-6B96-48FE-B2C5-DB242A1CFD97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6FD855-8932-4B42-8A11-3AC5588EBB11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Balaji </a:t>
            </a:r>
            <a:r>
              <a:rPr lang="en-US" dirty="0" err="1"/>
              <a:t>Padmanabhan</a:t>
            </a:r>
            <a:r>
              <a:rPr lang="en-US" dirty="0"/>
              <a:t> ©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E388A3-FA73-4746-9CF5-55B44070AA0A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D0CF75-1EEE-4A5E-9F73-B21846836790}" type="datetime1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AE1DCB-8563-45A5-B008-B90A4269995F}" type="datetime1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74EA8F-7663-4AFF-8CDD-BD590DE42EC9}" type="datetime1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006C9-DFB0-44E4-B2E8-3F84C1A871FE}" type="datetime1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E64A0E-A670-41DF-88A0-271422A8DB81}" type="datetime1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CCEB7-C28E-4E00-9755-A2575D7A27D6}" type="datetime1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F58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tEhw5t6rh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theverge.com/tldr/2017/7/10/15946542/deepmind-parkour-agent-reinforcement-learnin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8850"/>
          </a:xfrm>
        </p:spPr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327"/>
            <a:ext cx="8229600" cy="4525963"/>
          </a:xfrm>
        </p:spPr>
        <p:txBody>
          <a:bodyPr/>
          <a:lstStyle/>
          <a:p>
            <a:r>
              <a:rPr lang="en-US" dirty="0"/>
              <a:t>One of the sub-fields in machine learning, focused on learning what action to make at any point in time.</a:t>
            </a:r>
          </a:p>
          <a:p>
            <a:endParaRPr lang="en-US" dirty="0"/>
          </a:p>
          <a:p>
            <a:r>
              <a:rPr lang="en-US" dirty="0"/>
              <a:t>Agents, state, action and reward framework.</a:t>
            </a:r>
          </a:p>
          <a:p>
            <a:endParaRPr lang="en-US" dirty="0"/>
          </a:p>
          <a:p>
            <a:r>
              <a:rPr lang="en-US" dirty="0"/>
              <a:t>Goal is to learn an optimal policy, or the algorithm that decides which action to take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1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116F-6884-4D97-88FC-6343C82C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Cartpole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633A-8E77-4394-91D0-3707CD85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is letting an algorithm (Neural Network) FIGURE OUT the action itself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7EC50-33A9-4063-A14D-C4D097A5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56" y="3275357"/>
            <a:ext cx="3320228" cy="2044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F838E-C502-4722-813E-754D6B60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37" y="3102338"/>
            <a:ext cx="2415527" cy="22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97" y="151148"/>
            <a:ext cx="8229600" cy="41673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 Neural Network </a:t>
            </a:r>
            <a:r>
              <a:rPr lang="en-US"/>
              <a:t>to Predict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 descr="https://uc556f45348254e4b055b89ad1b3.previews.dropboxusercontent.com/p/thumb/AAYlIjhGVORufwqVZsMpz9wbfx342ALMo1WkVI4uJ29Reymdjx7tpzc7kjHgpOrN9UiUPFKWHt6x1jzQaFzBAhZkPgz63OKgOxynTx3zTzoIaqS5szFaEd61mo_WQslYQfdxM09lboNODSh2L_3cS1tdBY1O1qIJ9QJxeNJNdrgRW1nlb1Mi9ROkWqpA-0dC2uJhU37WxL5vS38fxDn4w_sgqi1lGQ7R0UZzH1MV1x84PQabnE-7ljb82y5vYlNDcrBkxX829ECH_3cVmgWCCMSULVSXYQGVcB7KMdB6GC7W1Cw6DWhnezD-yWqIYHIl_-dWbKCBRJgL-G1lKynjq-S4FRz_TPVQIAqyf_aQWd3tO455lIot8UeQA3PfSs6_GNFobUjqf_o8H103VUohYCfUwzJZgU7SRBzM90Dg5fB4AfKeWOeS1hXp7CMWEXdKGLaDNbRbODT2e4vANvaG7SJI/p.png?size_mode=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43360"/>
            <a:ext cx="467654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795" y="702493"/>
            <a:ext cx="441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Evaluate based on discounted future rewards</a:t>
            </a:r>
          </a:p>
        </p:txBody>
      </p:sp>
    </p:spTree>
    <p:extLst>
      <p:ext uri="{BB962C8B-B14F-4D97-AF65-F5344CB8AC3E}">
        <p14:creationId xmlns:p14="http://schemas.microsoft.com/office/powerpoint/2010/main" val="126696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8CBB-ABB5-447E-B95D-47F784EE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BE0C-4B73-405A-8341-6EB7810E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train the NN?</a:t>
            </a:r>
          </a:p>
          <a:p>
            <a:r>
              <a:rPr lang="en-US" dirty="0"/>
              <a:t>(We need to know the rewards)</a:t>
            </a:r>
          </a:p>
          <a:p>
            <a:r>
              <a:rPr lang="en-US" dirty="0"/>
              <a:t>Solution: Credit (reward) assignment</a:t>
            </a:r>
          </a:p>
        </p:txBody>
      </p:sp>
    </p:spTree>
    <p:extLst>
      <p:ext uri="{BB962C8B-B14F-4D97-AF65-F5344CB8AC3E}">
        <p14:creationId xmlns:p14="http://schemas.microsoft.com/office/powerpoint/2010/main" val="308425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78B7-DDED-4919-A771-F43028F9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Assignment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45AD-9E7D-4473-88CC-1F77C14B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Imagine the </a:t>
            </a:r>
            <a:r>
              <a:rPr lang="en-US" dirty="0" err="1"/>
              <a:t>CartPole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NN managed to balance for 99 steps.</a:t>
            </a:r>
          </a:p>
          <a:p>
            <a:pPr lvl="1"/>
            <a:r>
              <a:rPr lang="en-US" dirty="0"/>
              <a:t>It fell at 100th step</a:t>
            </a:r>
          </a:p>
          <a:p>
            <a:r>
              <a:rPr lang="en-US" dirty="0"/>
              <a:t>Which step(s) is/are to blame?</a:t>
            </a:r>
          </a:p>
          <a:p>
            <a:r>
              <a:rPr lang="en-US" dirty="0"/>
              <a:t>Which step(s) was/were good?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Rewards are sparse</a:t>
            </a:r>
          </a:p>
          <a:p>
            <a:pPr lvl="1"/>
            <a:r>
              <a:rPr lang="en-US" dirty="0"/>
              <a:t>Rewards are delayed</a:t>
            </a:r>
          </a:p>
          <a:p>
            <a:pPr lvl="1"/>
            <a:r>
              <a:rPr lang="en-US" dirty="0"/>
              <a:t>Which step should get credit?</a:t>
            </a:r>
          </a:p>
          <a:p>
            <a:pPr lvl="1"/>
            <a:r>
              <a:rPr lang="en-US" dirty="0"/>
              <a:t>Which step should get the blame?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6FF80-486E-4AD2-B7EB-12271734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678" y="2226469"/>
            <a:ext cx="1068797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3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78B7-DDED-4919-A771-F43028F9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Assignment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45AD-9E7D-4473-88CC-1F77C14B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Evaluate each action based on sum of all rewards before it.</a:t>
            </a:r>
          </a:p>
          <a:p>
            <a:pPr lvl="1"/>
            <a:r>
              <a:rPr lang="en-US" dirty="0"/>
              <a:t>Apply a discount factor (gamma) at each step. 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72BBA-D2D9-4B36-B50B-221965914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31" y="3525096"/>
            <a:ext cx="3883479" cy="2119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DCA0AE-3136-49A5-B1A4-34C1A0A5A8A8}"/>
              </a:ext>
            </a:extLst>
          </p:cNvPr>
          <p:cNvSpPr txBox="1"/>
          <p:nvPr/>
        </p:nvSpPr>
        <p:spPr>
          <a:xfrm>
            <a:off x="6687766" y="3858221"/>
            <a:ext cx="1930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you play long enough, good actions, on average, will get higher scores</a:t>
            </a:r>
          </a:p>
        </p:txBody>
      </p:sp>
    </p:spTree>
    <p:extLst>
      <p:ext uri="{BB962C8B-B14F-4D97-AF65-F5344CB8AC3E}">
        <p14:creationId xmlns:p14="http://schemas.microsoft.com/office/powerpoint/2010/main" val="355446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82" y="713679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Markov Chains and Markov Decision Processes: Q-Learning is a method of computing optimal policies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15</a:t>
            </a:fld>
            <a:endParaRPr lang="en-US" dirty="0"/>
          </a:p>
        </p:txBody>
      </p:sp>
      <p:pic>
        <p:nvPicPr>
          <p:cNvPr id="3074" name="Picture 2" descr="https://uc5aa55e90f1309e698e4a6e36bd.previews.dropboxusercontent.com/p/thumb/AAZWPb5XybTrNBqLETTcb1yzaf55QYBkb1iBqpWFsqLrMCC6hc1O7gT46aCT6x2WqBqaqj90sErOIrfxRO6R7JhUx_OEIlv_DY2Pfh1XOslift2Ins_R5M-G0pzrLBhfO6eF0Bpp7BzwS0D8L-botiZ3lPjO_SifFmi8003IFfQGiLlLz-M6-QeQjpp8YiN5a1krvcpdRqRNK07aQdcUuVpalLG_eZ6fShOL-8ja9a5qvfkoAph6oiWNbx7JHbx8FjNq9Bje8272G5P2WNnsD_vcYLyaDzQ7YmADkhoShwqwJprNAcrcWwHImK4x79CL2iRMCUmWSFJOq56XRmyJgEyTYdTPCaegdIMuxMNq_DtUCzyG0kBEgDJFLCi5KH54aXQjQvgElau3lMUXpdLjrevzVZn8EH81vCFr3RgDojFtKpk9J-O6hhRKjLEfEBpKzCzGrM4WAFnhVIbPy694DkJL/p.png?size_mode=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17" y="1856679"/>
            <a:ext cx="6519566" cy="359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82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Future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Combining RL with DL</a:t>
            </a:r>
          </a:p>
          <a:p>
            <a:endParaRPr lang="en-US" dirty="0"/>
          </a:p>
          <a:p>
            <a:r>
              <a:rPr lang="en-US" dirty="0"/>
              <a:t>Google Deep Mind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/>
              <a:t> Director of AI Research at Facebook DL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600200"/>
            <a:ext cx="8374566" cy="4733693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sz="2800" dirty="0">
                <a:hlinkClick r:id="rId2"/>
              </a:rPr>
              <a:t>https://www.youtube.com/watch?v=0tEhw5t6rhc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Robot Example Policy: Move Forward (p) or Rotate Random (1-p)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s://uc2e7ea02d585aa5095eb1002c0e.previews.dropboxusercontent.com/p/thumb/AAbEi4RHi6jU7p75D5mPh5N8tX7U-edIonjciMI8x768Ad4B_Fssx2naIlVFcKoNb28oJHayv50Ke4O9oucBGRqN0SzyHJfZJc6PHjrphg8bvvetXjHy-xmqCDKKzhk1FxKrzVXA8oHfKjDdjjUQvsrweTimTX7XUk3yF2RpdAPzMBT3b0pt5jmn9uS76QH6l7clqQ74NWt6i0LQqzblBLHqZDG8bnjTkA4uvsS37TZkOWhALkY6UhN2UUA2hGEDXz4JXaPa5UhtNJbTcZrjw6RSI_kLlqsXD9OIKX91BuPQ1eFIZDk5A4A_b0Uxbl4ObSLZrlQXpp-Uz5GL_qCFaH8NyDQfew4ZRb2kSTwxM5XbiqNwvgpXakf-XwplMG_7kaKtDjxDVSMSH4izBUHN-SQKi1U-gVQiJmKMvbJHNnRqPh9Lt3Y9X2Avd62x1tQlzVlUHWMW0175IzV79ECN8C-p/p.png?size_mode=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8341"/>
            <a:ext cx="8229600" cy="412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07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Optimal Policy?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Try out different values of parameters and run/simulate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testbed</a:t>
            </a:r>
            <a:r>
              <a:rPr lang="en-US" dirty="0"/>
              <a:t> </a:t>
            </a:r>
            <a:r>
              <a:rPr lang="en-US" dirty="0" err="1"/>
              <a:t>OpenAIgym</a:t>
            </a:r>
            <a:endParaRPr lang="en-US" dirty="0"/>
          </a:p>
          <a:p>
            <a:endParaRPr lang="en-US" dirty="0"/>
          </a:p>
          <a:p>
            <a:r>
              <a:rPr lang="en-US" dirty="0"/>
              <a:t>Policy Gradients</a:t>
            </a:r>
          </a:p>
          <a:p>
            <a:endParaRPr lang="en-US" dirty="0"/>
          </a:p>
          <a:p>
            <a:r>
              <a:rPr lang="en-US" dirty="0"/>
              <a:t>Q-Learning Framework</a:t>
            </a:r>
          </a:p>
          <a:p>
            <a:endParaRPr lang="en-US" dirty="0"/>
          </a:p>
          <a:p>
            <a:r>
              <a:rPr lang="en-US" dirty="0"/>
              <a:t>Deep Learning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1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2A3F-10B2-44EB-8A3E-378F77C0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DeepMind’s AlphaGo</a:t>
            </a:r>
          </a:p>
        </p:txBody>
      </p:sp>
      <p:pic>
        <p:nvPicPr>
          <p:cNvPr id="1026" name="Picture 2" descr="Training time graphic">
            <a:extLst>
              <a:ext uri="{FF2B5EF4-FFF2-40B4-BE49-F238E27FC236}">
                <a16:creationId xmlns:a16="http://schemas.microsoft.com/office/drawing/2014/main" id="{6A2E5A82-E66E-4428-8066-BC390C8322D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38" y="2680793"/>
            <a:ext cx="3992900" cy="218722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B8375-84C3-4B5A-AA9E-D3A176A7C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63" y="2390725"/>
            <a:ext cx="4410277" cy="295218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91342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EE69-7A69-4EA0-A776-CC20D6F7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Course</a:t>
            </a:r>
          </a:p>
        </p:txBody>
      </p:sp>
      <p:pic>
        <p:nvPicPr>
          <p:cNvPr id="4" name="deepmind_parkour.0">
            <a:hlinkClick r:id="" action="ppaction://media"/>
            <a:extLst>
              <a:ext uri="{FF2B5EF4-FFF2-40B4-BE49-F238E27FC236}">
                <a16:creationId xmlns:a16="http://schemas.microsoft.com/office/drawing/2014/main" id="{9D591C80-C6BD-4BE3-A0AE-8B084836706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1119" y="2226469"/>
            <a:ext cx="6481763" cy="326350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79A89-F702-40C4-9D26-012368A76931}"/>
              </a:ext>
            </a:extLst>
          </p:cNvPr>
          <p:cNvSpPr txBox="1"/>
          <p:nvPr/>
        </p:nvSpPr>
        <p:spPr>
          <a:xfrm>
            <a:off x="7228332" y="5726906"/>
            <a:ext cx="1865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Source: </a:t>
            </a:r>
            <a:r>
              <a:rPr lang="en-US" sz="900" dirty="0">
                <a:hlinkClick r:id="rId5"/>
              </a:rPr>
              <a:t>TheVerge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531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F537-932B-4391-A5D9-B88E8F49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97AE-DD58-4B54-B156-EFF72F60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“agent” uses an algorithm to determine its actions.</a:t>
            </a:r>
          </a:p>
          <a:p>
            <a:pPr lvl="1"/>
            <a:r>
              <a:rPr lang="en-US" sz="2400" dirty="0"/>
              <a:t>This algorithm is called a “policy”</a:t>
            </a:r>
          </a:p>
          <a:p>
            <a:r>
              <a:rPr lang="en-US" sz="2800" dirty="0"/>
              <a:t>Policy can be any algorithm such as neural network, decision tree, etc. (and even a rule-based deterministic algorithm)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0FBAF-F9D0-4B8A-9D6F-9037E2A2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41" y="4359741"/>
            <a:ext cx="5452583" cy="19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6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116F-6884-4D97-88FC-6343C82C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Gym: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633A-8E77-4394-91D0-3707CD85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“environments” for </a:t>
            </a:r>
            <a:br>
              <a:rPr lang="en-US" dirty="0"/>
            </a:br>
            <a:r>
              <a:rPr lang="en-US" dirty="0"/>
              <a:t>reinforcement learning</a:t>
            </a:r>
          </a:p>
          <a:p>
            <a:r>
              <a:rPr lang="en-US" dirty="0"/>
              <a:t>Has a python API </a:t>
            </a:r>
          </a:p>
          <a:p>
            <a:r>
              <a:rPr lang="en-US" dirty="0"/>
              <a:t>There are many different </a:t>
            </a:r>
            <a:br>
              <a:rPr lang="en-US" dirty="0"/>
            </a:br>
            <a:r>
              <a:rPr lang="en-US" dirty="0"/>
              <a:t>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6AD9A-47C4-4BF2-857D-38FC6A5B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219" y="2737801"/>
            <a:ext cx="3218744" cy="29426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9237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116F-6884-4D97-88FC-6343C82C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CartPole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633A-8E77-4394-91D0-3707CD85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a pole placed on a cart by moving it vertically and horizontally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7EC50-33A9-4063-A14D-C4D097A5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86" y="3277436"/>
            <a:ext cx="3320228" cy="20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116F-6884-4D97-88FC-6343C82C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Cartpole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633A-8E77-4394-91D0-3707CD85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is NOT “hard-coding”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7EC50-33A9-4063-A14D-C4D097A5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18" y="3102338"/>
            <a:ext cx="3320228" cy="2044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9CB53-FF76-42A2-BC56-AB6640BB5892}"/>
              </a:ext>
            </a:extLst>
          </p:cNvPr>
          <p:cNvSpPr txBox="1"/>
          <p:nvPr/>
        </p:nvSpPr>
        <p:spPr>
          <a:xfrm>
            <a:off x="5661498" y="3362122"/>
            <a:ext cx="2947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angle &lt;85 AND angular velocity &gt; 1:</a:t>
            </a:r>
          </a:p>
          <a:p>
            <a:r>
              <a:rPr lang="en-US" sz="1350" dirty="0"/>
              <a:t>	move cart to right:</a:t>
            </a:r>
          </a:p>
          <a:p>
            <a:r>
              <a:rPr lang="en-US" sz="1350" dirty="0"/>
              <a:t>		velocity = 2 units,</a:t>
            </a:r>
          </a:p>
          <a:p>
            <a:r>
              <a:rPr lang="en-US" sz="1350" dirty="0"/>
              <a:t>		position = 1 unit</a:t>
            </a:r>
          </a:p>
        </p:txBody>
      </p:sp>
    </p:spTree>
    <p:extLst>
      <p:ext uri="{BB962C8B-B14F-4D97-AF65-F5344CB8AC3E}">
        <p14:creationId xmlns:p14="http://schemas.microsoft.com/office/powerpoint/2010/main" val="70315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18111</TotalTime>
  <Words>407</Words>
  <Application>Microsoft Macintosh PowerPoint</Application>
  <PresentationFormat>On-screen Show (4:3)</PresentationFormat>
  <Paragraphs>76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Reinforcement Learning</vt:lpstr>
      <vt:lpstr>Simple Robot Example Policy: Move Forward (p) or Rotate Random (1-p)</vt:lpstr>
      <vt:lpstr>How to Calculate Optimal Policy? </vt:lpstr>
      <vt:lpstr>DeepMind’s AlphaGo</vt:lpstr>
      <vt:lpstr>Obstacle Course</vt:lpstr>
      <vt:lpstr>Policy Search</vt:lpstr>
      <vt:lpstr>OpenAI Gym:</vt:lpstr>
      <vt:lpstr>CartPole environment</vt:lpstr>
      <vt:lpstr>Cartpole Example</vt:lpstr>
      <vt:lpstr>Optimizing Cartpole</vt:lpstr>
      <vt:lpstr>Using a Neural Network to Predict Action</vt:lpstr>
      <vt:lpstr>Neural Network Policies</vt:lpstr>
      <vt:lpstr>Credit Assignment Problem</vt:lpstr>
      <vt:lpstr>Credit Assignment Problem</vt:lpstr>
      <vt:lpstr>Markov Chains and Markov Decision Processes: Q-Learning is a method of computing optimal policies here</vt:lpstr>
      <vt:lpstr>Lots of Future Opportunities</vt:lpstr>
      <vt:lpstr>Yann LeCun Director of AI Research at Facebook DL Talk</vt:lpstr>
    </vt:vector>
  </TitlesOfParts>
  <Company>University of South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Todd</dc:creator>
  <cp:lastModifiedBy>Padmanabhan, Balaji</cp:lastModifiedBy>
  <cp:revision>280</cp:revision>
  <dcterms:created xsi:type="dcterms:W3CDTF">2012-01-11T16:22:55Z</dcterms:created>
  <dcterms:modified xsi:type="dcterms:W3CDTF">2019-11-05T17:44:41Z</dcterms:modified>
</cp:coreProperties>
</file>