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24" r:id="rId2"/>
    <p:sldId id="353" r:id="rId3"/>
    <p:sldId id="354" r:id="rId4"/>
    <p:sldId id="373" r:id="rId5"/>
    <p:sldId id="374" r:id="rId6"/>
    <p:sldId id="375" r:id="rId7"/>
    <p:sldId id="376" r:id="rId8"/>
    <p:sldId id="377" r:id="rId9"/>
    <p:sldId id="355" r:id="rId10"/>
    <p:sldId id="379" r:id="rId11"/>
    <p:sldId id="380" r:id="rId12"/>
    <p:sldId id="356" r:id="rId13"/>
    <p:sldId id="357" r:id="rId14"/>
    <p:sldId id="3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424"/>
    <a:srgbClr val="73B632"/>
    <a:srgbClr val="FF9900"/>
    <a:srgbClr val="0F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854"/>
    <p:restoredTop sz="92810" autoAdjust="0"/>
  </p:normalViewPr>
  <p:slideViewPr>
    <p:cSldViewPr snapToGrid="0" snapToObjects="1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Balaji </a:t>
            </a:r>
            <a:r>
              <a:rPr lang="en-US" dirty="0" err="1"/>
              <a:t>Padmanabhan</a:t>
            </a:r>
            <a:r>
              <a:rPr lang="en-US" dirty="0"/>
              <a:t> ©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system/files/conference/osdi16/osdi16-abadi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TensorFlow and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marL="0" indent="0" algn="ctr">
              <a:buFontTx/>
              <a:buNone/>
              <a:defRPr/>
            </a:pPr>
            <a:r>
              <a:rPr lang="en-US" sz="2400" dirty="0"/>
              <a:t>Balaji Padmanabhan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/>
              <a:t>Professor, Information Systems &amp; Decision Sciences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/>
              <a:t>Director, Center for Analytics &amp; Creativity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err="1"/>
              <a:t>Muma</a:t>
            </a:r>
            <a:r>
              <a:rPr lang="en-US" sz="2400" dirty="0"/>
              <a:t> College of Business, USF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/>
              <a:t>bp@usf.edu</a:t>
            </a:r>
          </a:p>
        </p:txBody>
      </p:sp>
    </p:spTree>
    <p:extLst>
      <p:ext uri="{BB962C8B-B14F-4D97-AF65-F5344CB8AC3E}">
        <p14:creationId xmlns:p14="http://schemas.microsoft.com/office/powerpoint/2010/main" val="3697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RECALL: Linear Regression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1" y="1162144"/>
            <a:ext cx="7082118" cy="177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538281"/>
            <a:ext cx="22643773" cy="174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11290" y="3193258"/>
            <a:ext cx="14966580" cy="124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357" y="3458530"/>
            <a:ext cx="19606579" cy="12568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555521"/>
            <a:ext cx="3125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MSE (Cost function)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082" y="1898307"/>
            <a:ext cx="3626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Model (parameterized)</a:t>
            </a:r>
          </a:p>
        </p:txBody>
      </p:sp>
    </p:spTree>
    <p:extLst>
      <p:ext uri="{BB962C8B-B14F-4D97-AF65-F5344CB8AC3E}">
        <p14:creationId xmlns:p14="http://schemas.microsoft.com/office/powerpoint/2010/main" val="108455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Normal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i="1" dirty="0">
              <a:sym typeface="Symbol" charset="2"/>
            </a:endParaRPr>
          </a:p>
          <a:p>
            <a:r>
              <a:rPr lang="en-US" i="1" dirty="0">
                <a:sym typeface="Symbol" charset="2"/>
              </a:rPr>
              <a:t>-hat</a:t>
            </a:r>
            <a:r>
              <a:rPr lang="en-US" dirty="0"/>
              <a:t> = (</a:t>
            </a:r>
            <a:r>
              <a:rPr lang="en-US" b="1" dirty="0"/>
              <a:t>X</a:t>
            </a:r>
            <a:r>
              <a:rPr lang="en-US" baseline="30000" dirty="0"/>
              <a:t>T</a:t>
            </a:r>
            <a:r>
              <a:rPr lang="en-US" dirty="0"/>
              <a:t>.</a:t>
            </a:r>
            <a:r>
              <a:rPr lang="en-US" b="1" dirty="0"/>
              <a:t>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.</a:t>
            </a:r>
            <a:r>
              <a:rPr lang="en-US" b="1" dirty="0"/>
              <a:t>X</a:t>
            </a:r>
            <a:r>
              <a:rPr lang="en-US" baseline="30000" dirty="0"/>
              <a:t>T</a:t>
            </a:r>
            <a:r>
              <a:rPr lang="en-US" dirty="0"/>
              <a:t>.</a:t>
            </a:r>
            <a:r>
              <a:rPr lang="en-US" b="1" dirty="0"/>
              <a:t>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optimal parameters can be solved in closed form through matrix operations</a:t>
            </a:r>
          </a:p>
          <a:p>
            <a:endParaRPr lang="en-US" dirty="0"/>
          </a:p>
          <a:p>
            <a:r>
              <a:rPr lang="en-US" dirty="0"/>
              <a:t>See implementation in code of the normal equation to optimize parameters and compare with </a:t>
            </a:r>
            <a:r>
              <a:rPr lang="en-US" dirty="0" err="1"/>
              <a:t>sklearn’s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the interest in tensors in data science? Answer: Both tensors and tensor-flow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691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Tensors in math and physics are arbitrary mappings from vector spaces to real number spaces</a:t>
            </a:r>
          </a:p>
          <a:p>
            <a:pPr lvl="1"/>
            <a:r>
              <a:rPr lang="en-US" dirty="0"/>
              <a:t>Some types of data: video specifically, is much more natural to represent as tensors, with multiple images represented as pixels.</a:t>
            </a:r>
          </a:p>
          <a:p>
            <a:pPr lvl="1"/>
            <a:r>
              <a:rPr lang="en-US" dirty="0"/>
              <a:t>As matrix algebra implementations get fast, operations on these matrices (or multi-dimensional arrays) are 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3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the interest in tensors in data science? Answer: Both tensors and tensor-flow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691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Representing operations as a graph lends itself to parallelism</a:t>
            </a:r>
          </a:p>
          <a:p>
            <a:pPr lvl="1"/>
            <a:r>
              <a:rPr lang="en-US" dirty="0"/>
              <a:t>As GPUs have become widespread, the ability to compute on them has become very attractive</a:t>
            </a:r>
          </a:p>
          <a:p>
            <a:pPr lvl="1"/>
            <a:r>
              <a:rPr lang="en-US" dirty="0"/>
              <a:t>Massively compute intensive platforms can now execute very fast tensor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8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https://www.usenix.org/system/files/conference/osdi16/osdi16-abadi.pdf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Deep learning library open-sourced by Google</a:t>
            </a:r>
          </a:p>
          <a:p>
            <a:endParaRPr lang="en-US" dirty="0"/>
          </a:p>
          <a:p>
            <a:r>
              <a:rPr lang="en-US" dirty="0"/>
              <a:t>Idea is to define a computational graph that captures how computations should be done.</a:t>
            </a:r>
          </a:p>
          <a:p>
            <a:pPr lvl="1"/>
            <a:r>
              <a:rPr lang="en-US" dirty="0"/>
              <a:t>Inputs and outputs of this graph are “tensors”</a:t>
            </a:r>
          </a:p>
          <a:p>
            <a:endParaRPr lang="en-US" dirty="0"/>
          </a:p>
          <a:p>
            <a:r>
              <a:rPr lang="en-US" dirty="0"/>
              <a:t>“Tensors” are multidimensional structures</a:t>
            </a:r>
          </a:p>
          <a:p>
            <a:pPr lvl="1"/>
            <a:r>
              <a:rPr lang="en-US" dirty="0"/>
              <a:t>Represented as multidimensional arrays, but they are more general that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8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Computational Graph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542" y="1600200"/>
            <a:ext cx="7504916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8118" y="6360459"/>
            <a:ext cx="47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and output tensors are just “scalars” here</a:t>
            </a:r>
          </a:p>
        </p:txBody>
      </p:sp>
    </p:spTree>
    <p:extLst>
      <p:ext uri="{BB962C8B-B14F-4D97-AF65-F5344CB8AC3E}">
        <p14:creationId xmlns:p14="http://schemas.microsoft.com/office/powerpoint/2010/main" val="15847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TRY: Your First </a:t>
            </a:r>
            <a:r>
              <a:rPr lang="en-US" dirty="0" err="1"/>
              <a:t>TensorFlow</a:t>
            </a:r>
            <a:r>
              <a:rPr lang="en-US" dirty="0"/>
              <a:t> “Hello World”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91" y="1555595"/>
            <a:ext cx="8229600" cy="4525963"/>
          </a:xfrm>
        </p:spPr>
        <p:txBody>
          <a:bodyPr/>
          <a:lstStyle/>
          <a:p>
            <a:pPr marL="800100" lvl="2" indent="0" algn="just">
              <a:buNone/>
            </a:pPr>
            <a:r>
              <a:rPr lang="en-US" sz="3200" dirty="0"/>
              <a:t>import </a:t>
            </a:r>
            <a:r>
              <a:rPr lang="en-US" sz="3200" dirty="0" err="1"/>
              <a:t>tensorflow</a:t>
            </a:r>
            <a:r>
              <a:rPr lang="en-US" sz="3200" dirty="0"/>
              <a:t> as </a:t>
            </a:r>
            <a:r>
              <a:rPr lang="en-US" sz="3200" dirty="0" err="1"/>
              <a:t>tf</a:t>
            </a:r>
            <a:endParaRPr lang="en-US" sz="3200" dirty="0"/>
          </a:p>
          <a:p>
            <a:pPr marL="800100" lvl="2" indent="0" algn="just">
              <a:buNone/>
            </a:pPr>
            <a:r>
              <a:rPr lang="en-US" sz="3200" dirty="0"/>
              <a:t>x = </a:t>
            </a:r>
            <a:r>
              <a:rPr lang="en-US" sz="3200" dirty="0" err="1"/>
              <a:t>tf.Variable</a:t>
            </a:r>
            <a:r>
              <a:rPr lang="en-US" sz="3200" dirty="0"/>
              <a:t>(3, name="x")</a:t>
            </a:r>
          </a:p>
          <a:p>
            <a:pPr marL="800100" lvl="2" indent="0" algn="just">
              <a:buNone/>
            </a:pPr>
            <a:r>
              <a:rPr lang="en-US" sz="3200" dirty="0"/>
              <a:t>y = </a:t>
            </a:r>
            <a:r>
              <a:rPr lang="en-US" sz="3200" dirty="0" err="1"/>
              <a:t>tf.Variable</a:t>
            </a:r>
            <a:r>
              <a:rPr lang="en-US" sz="3200" dirty="0"/>
              <a:t>(4, name="y")</a:t>
            </a:r>
          </a:p>
          <a:p>
            <a:pPr marL="800100" lvl="2" indent="0" algn="just">
              <a:buNone/>
            </a:pPr>
            <a:r>
              <a:rPr lang="en-US" sz="3200" dirty="0"/>
              <a:t>f = x*x*y + y + 2</a:t>
            </a:r>
          </a:p>
          <a:p>
            <a:endParaRPr lang="en-US" dirty="0"/>
          </a:p>
          <a:p>
            <a:r>
              <a:rPr lang="en-US" dirty="0"/>
              <a:t>What does this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TRY: Initializing and running 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tf.Session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x.initializer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y.initializer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result = </a:t>
            </a:r>
            <a:r>
              <a:rPr lang="en-US" dirty="0" err="1"/>
              <a:t>sess.run</a:t>
            </a:r>
            <a:r>
              <a:rPr lang="en-US" dirty="0"/>
              <a:t>(f)</a:t>
            </a:r>
          </a:p>
          <a:p>
            <a:pPr marL="400050" lvl="1" indent="0">
              <a:buNone/>
            </a:pPr>
            <a:r>
              <a:rPr lang="en-US" dirty="0"/>
              <a:t>print(result)</a:t>
            </a:r>
          </a:p>
          <a:p>
            <a:pPr marL="400050" lvl="1" indent="0">
              <a:buNone/>
            </a:pPr>
            <a:r>
              <a:rPr lang="en-US" dirty="0" err="1"/>
              <a:t>sess.close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Creates a new </a:t>
            </a:r>
            <a:r>
              <a:rPr lang="en-US" dirty="0" err="1"/>
              <a:t>tensorflow</a:t>
            </a:r>
            <a:r>
              <a:rPr lang="en-US" dirty="0"/>
              <a:t> “session”, initializes tensors and then runs the function that is to be computed. You can print “x”, “y” and “f” as well, what are 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TRY: (A little more readable, with all calls assuming a “default session”)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7" y="1692275"/>
            <a:ext cx="8229600" cy="452596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dirty="0"/>
              <a:t>with </a:t>
            </a:r>
            <a:r>
              <a:rPr lang="en-US" sz="3600" dirty="0" err="1"/>
              <a:t>tf.Session</a:t>
            </a:r>
            <a:r>
              <a:rPr lang="en-US" sz="3600" dirty="0"/>
              <a:t>() as </a:t>
            </a:r>
            <a:r>
              <a:rPr lang="en-US" sz="3600" dirty="0" err="1"/>
              <a:t>sess</a:t>
            </a:r>
            <a:r>
              <a:rPr lang="en-US" sz="3600" dirty="0"/>
              <a:t>:    </a:t>
            </a:r>
          </a:p>
          <a:p>
            <a:pPr marL="1314450" lvl="3" indent="0">
              <a:buNone/>
            </a:pPr>
            <a:r>
              <a:rPr lang="en-US" sz="3200" dirty="0" err="1"/>
              <a:t>x.initializer.run</a:t>
            </a:r>
            <a:r>
              <a:rPr lang="en-US" sz="3200" dirty="0"/>
              <a:t>()    </a:t>
            </a:r>
          </a:p>
          <a:p>
            <a:pPr marL="1314450" lvl="3" indent="0">
              <a:buNone/>
            </a:pPr>
            <a:r>
              <a:rPr lang="en-US" sz="3200" dirty="0" err="1"/>
              <a:t>y.initializer.run</a:t>
            </a:r>
            <a:r>
              <a:rPr lang="en-US" sz="3200" dirty="0"/>
              <a:t>()    </a:t>
            </a:r>
          </a:p>
          <a:p>
            <a:pPr marL="1314450" lvl="3" indent="0">
              <a:buNone/>
            </a:pPr>
            <a:r>
              <a:rPr lang="en-US" sz="3200" dirty="0"/>
              <a:t>result = </a:t>
            </a:r>
            <a:r>
              <a:rPr lang="en-US" sz="3200" dirty="0" err="1"/>
              <a:t>f.eval</a:t>
            </a:r>
            <a:r>
              <a:rPr lang="en-US" sz="3200" dirty="0"/>
              <a:t>()    </a:t>
            </a:r>
          </a:p>
          <a:p>
            <a:pPr marL="1314450" lvl="3" indent="0">
              <a:buNone/>
            </a:pPr>
            <a:r>
              <a:rPr lang="en-US" sz="3200" dirty="0"/>
              <a:t>print(result)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9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TRY: What does this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0" lvl="4" indent="0">
              <a:buNone/>
            </a:pPr>
            <a:r>
              <a:rPr lang="en-US" sz="3200" dirty="0"/>
              <a:t>w = </a:t>
            </a:r>
            <a:r>
              <a:rPr lang="en-US" sz="3200" dirty="0" err="1"/>
              <a:t>tf.constant</a:t>
            </a:r>
            <a:r>
              <a:rPr lang="en-US" sz="3200" dirty="0"/>
              <a:t>(3)</a:t>
            </a:r>
          </a:p>
          <a:p>
            <a:pPr marL="1714500" lvl="4" indent="0">
              <a:buNone/>
            </a:pPr>
            <a:r>
              <a:rPr lang="en-US" sz="3200" dirty="0"/>
              <a:t>x = w+2</a:t>
            </a:r>
          </a:p>
          <a:p>
            <a:pPr marL="1714500" lvl="4" indent="0">
              <a:buNone/>
            </a:pPr>
            <a:r>
              <a:rPr lang="en-US" sz="3200" dirty="0"/>
              <a:t>y = x+5</a:t>
            </a:r>
          </a:p>
          <a:p>
            <a:pPr marL="1714500" lvl="4" indent="0">
              <a:buNone/>
            </a:pPr>
            <a:r>
              <a:rPr lang="en-US" sz="3200" dirty="0"/>
              <a:t>z = x*3</a:t>
            </a:r>
          </a:p>
          <a:p>
            <a:pPr marL="1714500" lvl="4" indent="0">
              <a:buNone/>
            </a:pPr>
            <a:r>
              <a:rPr lang="en-US" sz="3200" dirty="0"/>
              <a:t>with </a:t>
            </a:r>
            <a:r>
              <a:rPr lang="en-US" sz="3200" dirty="0" err="1"/>
              <a:t>tf.Session</a:t>
            </a:r>
            <a:r>
              <a:rPr lang="en-US" sz="3200" dirty="0"/>
              <a:t>() as </a:t>
            </a:r>
            <a:r>
              <a:rPr lang="en-US" sz="3200" dirty="0" err="1"/>
              <a:t>sess</a:t>
            </a:r>
            <a:r>
              <a:rPr lang="en-US" sz="3200" dirty="0"/>
              <a:t>:    </a:t>
            </a:r>
          </a:p>
          <a:p>
            <a:pPr marL="2228850" lvl="5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y.eval</a:t>
            </a:r>
            <a:r>
              <a:rPr lang="en-US" sz="3200" dirty="0"/>
              <a:t>())    </a:t>
            </a:r>
          </a:p>
          <a:p>
            <a:pPr marL="2228850" lvl="5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z.eval</a:t>
            </a:r>
            <a:r>
              <a:rPr lang="en-US" sz="3200" dirty="0"/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6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TRY: What does this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0" lvl="4" indent="0">
              <a:buNone/>
            </a:pPr>
            <a:r>
              <a:rPr lang="en-US" sz="3200" dirty="0"/>
              <a:t>w = </a:t>
            </a:r>
            <a:r>
              <a:rPr lang="en-US" sz="3200" dirty="0" err="1"/>
              <a:t>tf.constant</a:t>
            </a:r>
            <a:r>
              <a:rPr lang="en-US" sz="3200" dirty="0"/>
              <a:t>(3)</a:t>
            </a:r>
          </a:p>
          <a:p>
            <a:pPr marL="1714500" lvl="4" indent="0">
              <a:buNone/>
            </a:pPr>
            <a:r>
              <a:rPr lang="en-US" sz="3200" dirty="0"/>
              <a:t>x = w+2</a:t>
            </a:r>
          </a:p>
          <a:p>
            <a:pPr marL="1714500" lvl="4" indent="0">
              <a:buNone/>
            </a:pPr>
            <a:r>
              <a:rPr lang="en-US" sz="3200" dirty="0"/>
              <a:t>y = x+5</a:t>
            </a:r>
          </a:p>
          <a:p>
            <a:pPr marL="1714500" lvl="4" indent="0">
              <a:buNone/>
            </a:pPr>
            <a:r>
              <a:rPr lang="en-US" sz="3200" dirty="0"/>
              <a:t>z = x*3</a:t>
            </a:r>
          </a:p>
          <a:p>
            <a:pPr marL="1714500" lvl="4" indent="0">
              <a:buNone/>
            </a:pPr>
            <a:r>
              <a:rPr lang="en-US" sz="3200" dirty="0"/>
              <a:t>with </a:t>
            </a:r>
            <a:r>
              <a:rPr lang="en-US" sz="3200" dirty="0" err="1"/>
              <a:t>tf.Session</a:t>
            </a:r>
            <a:r>
              <a:rPr lang="en-US" sz="3200" dirty="0"/>
              <a:t>() as </a:t>
            </a:r>
            <a:r>
              <a:rPr lang="en-US" sz="3200" dirty="0" err="1"/>
              <a:t>sess</a:t>
            </a:r>
            <a:r>
              <a:rPr lang="en-US" sz="3200" dirty="0"/>
              <a:t>:    </a:t>
            </a:r>
          </a:p>
          <a:p>
            <a:pPr marL="2228850" lvl="5" indent="0">
              <a:buNone/>
            </a:pPr>
            <a:r>
              <a:rPr lang="en-US" sz="3200" dirty="0" err="1"/>
              <a:t>y_val</a:t>
            </a:r>
            <a:r>
              <a:rPr lang="en-US" sz="3200" dirty="0"/>
              <a:t>, </a:t>
            </a:r>
            <a:r>
              <a:rPr lang="en-US" sz="3200" dirty="0" err="1"/>
              <a:t>z_val</a:t>
            </a:r>
            <a:r>
              <a:rPr lang="en-US" sz="3200" dirty="0"/>
              <a:t> = </a:t>
            </a:r>
            <a:r>
              <a:rPr lang="en-US" sz="3200" dirty="0" err="1"/>
              <a:t>sess.run</a:t>
            </a:r>
            <a:r>
              <a:rPr lang="en-US" sz="3200" dirty="0"/>
              <a:t>([</a:t>
            </a:r>
            <a:r>
              <a:rPr lang="en-US" sz="3200" dirty="0" err="1"/>
              <a:t>y,z</a:t>
            </a:r>
            <a:r>
              <a:rPr lang="en-US" sz="3200" dirty="0"/>
              <a:t>])    print(</a:t>
            </a:r>
            <a:r>
              <a:rPr lang="en-US" sz="3200" dirty="0" err="1"/>
              <a:t>y_val</a:t>
            </a:r>
            <a:r>
              <a:rPr lang="en-US" sz="3200" dirty="0"/>
              <a:t>)    </a:t>
            </a:r>
          </a:p>
          <a:p>
            <a:pPr marL="2228850" lvl="5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z_val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Weights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13648" y="1852192"/>
            <a:ext cx="779929" cy="403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79178" y="2504001"/>
            <a:ext cx="914399" cy="400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5547" y="2228054"/>
            <a:ext cx="21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Multiplication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825" y="3644153"/>
            <a:ext cx="85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Bias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 flipV="1">
            <a:off x="1358153" y="2904704"/>
            <a:ext cx="3711388" cy="939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</p:cNvCxnSpPr>
          <p:nvPr/>
        </p:nvCxnSpPr>
        <p:spPr>
          <a:xfrm>
            <a:off x="4495562" y="2412720"/>
            <a:ext cx="573979" cy="317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90566" y="259738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>
            <a:off x="5751938" y="2782052"/>
            <a:ext cx="527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3557" y="2571236"/>
            <a:ext cx="5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8220" y="3481588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0389" y="2966718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Eval</a:t>
            </a:r>
            <a:endParaRPr lang="en-US" dirty="0"/>
          </a:p>
        </p:txBody>
      </p:sp>
      <p:cxnSp>
        <p:nvCxnSpPr>
          <p:cNvPr id="23" name="Straight Connector 22"/>
          <p:cNvCxnSpPr>
            <a:endCxn id="21" idx="1"/>
          </p:cNvCxnSpPr>
          <p:nvPr/>
        </p:nvCxnSpPr>
        <p:spPr>
          <a:xfrm>
            <a:off x="6804212" y="2904704"/>
            <a:ext cx="336177" cy="246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</p:cNvCxnSpPr>
          <p:nvPr/>
        </p:nvCxnSpPr>
        <p:spPr>
          <a:xfrm flipV="1">
            <a:off x="6622161" y="3389845"/>
            <a:ext cx="518228" cy="276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7166" y="4583659"/>
            <a:ext cx="6562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a more general purpose NN </a:t>
            </a:r>
            <a:r>
              <a:rPr lang="en-US"/>
              <a:t>training computational graph </a:t>
            </a:r>
          </a:p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</a:t>
            </a:r>
            <a:r>
              <a:rPr lang="en-US" dirty="0" err="1"/>
              <a:t>programmers_guide</a:t>
            </a:r>
            <a:r>
              <a:rPr lang="en-US" dirty="0"/>
              <a:t>/graphs</a:t>
            </a:r>
          </a:p>
        </p:txBody>
      </p:sp>
    </p:spTree>
    <p:extLst>
      <p:ext uri="{BB962C8B-B14F-4D97-AF65-F5344CB8AC3E}">
        <p14:creationId xmlns:p14="http://schemas.microsoft.com/office/powerpoint/2010/main" val="104009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</TotalTime>
  <Words>651</Words>
  <Application>Microsoft Macintosh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Office Theme</vt:lpstr>
      <vt:lpstr>TensorFlow and Deep Learning</vt:lpstr>
      <vt:lpstr>TensorFlow</vt:lpstr>
      <vt:lpstr>Example of a Computational Graph</vt:lpstr>
      <vt:lpstr>TRY: Your First TensorFlow “Hello World”</vt:lpstr>
      <vt:lpstr>TRY: Initializing and running a session</vt:lpstr>
      <vt:lpstr>TRY: (A little more readable, with all calls assuming a “default session”) </vt:lpstr>
      <vt:lpstr>TRY: What does this do?</vt:lpstr>
      <vt:lpstr>TRY: What does this do?</vt:lpstr>
      <vt:lpstr>Another Example</vt:lpstr>
      <vt:lpstr>RECALL: Linear Regression Example</vt:lpstr>
      <vt:lpstr>RECALL: The Normal Equation</vt:lpstr>
      <vt:lpstr>Why the interest in tensors in data science? Answer: Both tensors and tensor-flow</vt:lpstr>
      <vt:lpstr>Why the interest in tensors in data science? Answer: Both tensors and tensor-flow</vt:lpstr>
      <vt:lpstr>Read and Discuss</vt:lpstr>
    </vt:vector>
  </TitlesOfParts>
  <Company>University of South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Padmanabhan, Balaji</cp:lastModifiedBy>
  <cp:revision>244</cp:revision>
  <dcterms:created xsi:type="dcterms:W3CDTF">2012-01-11T16:22:55Z</dcterms:created>
  <dcterms:modified xsi:type="dcterms:W3CDTF">2020-04-15T04:58:59Z</dcterms:modified>
</cp:coreProperties>
</file>