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324" r:id="rId2"/>
    <p:sldId id="325" r:id="rId3"/>
    <p:sldId id="326" r:id="rId4"/>
    <p:sldId id="327" r:id="rId5"/>
    <p:sldId id="328" r:id="rId6"/>
    <p:sldId id="331" r:id="rId7"/>
    <p:sldId id="332" r:id="rId8"/>
    <p:sldId id="333" r:id="rId9"/>
    <p:sldId id="329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3" r:id="rId18"/>
    <p:sldId id="344" r:id="rId19"/>
    <p:sldId id="345" r:id="rId20"/>
    <p:sldId id="346" r:id="rId21"/>
    <p:sldId id="347" r:id="rId22"/>
    <p:sldId id="348" r:id="rId23"/>
    <p:sldId id="350" r:id="rId24"/>
    <p:sldId id="351" r:id="rId25"/>
    <p:sldId id="352" r:id="rId26"/>
    <p:sldId id="353" r:id="rId27"/>
    <p:sldId id="354" r:id="rId28"/>
    <p:sldId id="35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4A424"/>
    <a:srgbClr val="0F583A"/>
    <a:srgbClr val="73B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751" autoAdjust="0"/>
  </p:normalViewPr>
  <p:slideViewPr>
    <p:cSldViewPr snapToGrid="0" snapToObjects="1">
      <p:cViewPr>
        <p:scale>
          <a:sx n="129" d="100"/>
          <a:sy n="129" d="100"/>
        </p:scale>
        <p:origin x="1160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32423-77FD-425B-B2FA-33AC7E397C4F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A3DD0-60ED-4DA1-9988-E1F43454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61ECEE-BEE2-4B2B-8E54-3D1F8E17FD00}" type="datetime1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6FBA6B-8F01-47C1-B8F7-06E775388F37}" type="datetime1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1F6A2-6B96-48FE-B2C5-DB242A1CFD97}" type="datetime1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6FD855-8932-4B42-8A11-3AC5588EBB11}" type="datetime1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Balaji </a:t>
            </a:r>
            <a:r>
              <a:rPr lang="en-US" dirty="0" err="1" smtClean="0"/>
              <a:t>Padmanabhan</a:t>
            </a:r>
            <a:r>
              <a:rPr lang="en-US" dirty="0" smtClean="0"/>
              <a:t> ©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0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E388A3-FA73-4746-9CF5-55B44070AA0A}" type="datetime1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D0CF75-1EEE-4A5E-9F73-B21846836790}" type="datetime1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AE1DCB-8563-45A5-B008-B90A4269995F}" type="datetime1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74EA8F-7663-4AFF-8CDD-BD590DE42EC9}" type="datetime1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006C9-DFB0-44E4-B2E8-3F84C1A871FE}" type="datetime1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E64A0E-A670-41DF-88A0-271422A8DB81}" type="datetime1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CCCEB7-C28E-4E00-9755-A2575D7A27D6}" type="datetime1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1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0F58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/>
              <a:t>Introduction to Python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marL="0" indent="0" algn="ctr">
              <a:buFontTx/>
              <a:buNone/>
              <a:defRPr/>
            </a:pPr>
            <a:r>
              <a:rPr lang="en-US" sz="2400" dirty="0" smtClean="0"/>
              <a:t>Balaji Padmanabhan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 smtClean="0"/>
              <a:t>Professor, Information Systems &amp; Decision Sciences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 smtClean="0"/>
              <a:t>Director, Center for Analytics &amp; Creativity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 err="1" smtClean="0"/>
              <a:t>Muma</a:t>
            </a:r>
            <a:r>
              <a:rPr lang="en-US" sz="2400" dirty="0" smtClean="0"/>
              <a:t> College of Business, USF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 smtClean="0"/>
              <a:t>bp@usf.edu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7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name = “Matt”</a:t>
            </a:r>
          </a:p>
          <a:p>
            <a:pPr marL="0" indent="0" algn="ctr">
              <a:buNone/>
            </a:pPr>
            <a:r>
              <a:rPr lang="en-US" dirty="0"/>
              <a:t>p</a:t>
            </a:r>
            <a:r>
              <a:rPr lang="en-US" dirty="0" smtClean="0"/>
              <a:t>rint(id(name))</a:t>
            </a:r>
          </a:p>
          <a:p>
            <a:pPr marL="0" indent="0" algn="ctr">
              <a:buNone/>
            </a:pPr>
            <a:r>
              <a:rPr lang="en-US" dirty="0" smtClean="0"/>
              <a:t>x = name</a:t>
            </a:r>
          </a:p>
          <a:p>
            <a:endParaRPr lang="en-US" dirty="0"/>
          </a:p>
          <a:p>
            <a:r>
              <a:rPr lang="en-US" dirty="0" smtClean="0"/>
              <a:t>Will Python create a “copy” of the string object? How can you find out?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5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Properties: ID, Type,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type(x) command to test the types of various objects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Floats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4471" y="2179796"/>
            <a:ext cx="428513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</a:t>
            </a:r>
            <a:r>
              <a:rPr lang="en-US" sz="2800" b="1" dirty="0" err="1" smtClean="0"/>
              <a:t>ir</a:t>
            </a:r>
            <a:r>
              <a:rPr lang="en-US" sz="2800" b="1" dirty="0" smtClean="0"/>
              <a:t> and help are very useful to explore what functions can be invoked on any object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In REPL mode try:</a:t>
            </a:r>
          </a:p>
          <a:p>
            <a:endParaRPr lang="en-US" sz="2800" b="1" dirty="0"/>
          </a:p>
          <a:p>
            <a:r>
              <a:rPr lang="en-US" sz="2800" b="1" dirty="0" err="1" smtClean="0"/>
              <a:t>dir</a:t>
            </a:r>
            <a:r>
              <a:rPr lang="en-US" sz="2800" b="1" dirty="0" smtClean="0"/>
              <a:t>(‘NYC’)</a:t>
            </a:r>
          </a:p>
          <a:p>
            <a:endParaRPr lang="en-US" sz="2800" b="1" dirty="0"/>
          </a:p>
          <a:p>
            <a:r>
              <a:rPr lang="en-US" sz="2800" b="1" dirty="0" smtClean="0"/>
              <a:t>help(‘NYC’.</a:t>
            </a:r>
            <a:r>
              <a:rPr lang="en-US" sz="2800" b="1" dirty="0" err="1" smtClean="0"/>
              <a:t>endswith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 and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=“</a:t>
            </a:r>
            <a:r>
              <a:rPr lang="en-US" dirty="0" err="1" smtClean="0"/>
              <a:t>myfile.xls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x.endswith</a:t>
            </a:r>
            <a:r>
              <a:rPr lang="en-US" dirty="0" smtClean="0"/>
              <a:t>(“.</a:t>
            </a:r>
            <a:r>
              <a:rPr lang="en-US" dirty="0" err="1" smtClean="0"/>
              <a:t>xls</a:t>
            </a:r>
            <a:r>
              <a:rPr lang="en-US" dirty="0" smtClean="0"/>
              <a:t>”):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rint(“Excel file”)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rint(“not excel file”)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940423"/>
            <a:ext cx="3926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Python uses indentations to group lines</a:t>
            </a:r>
          </a:p>
          <a:p>
            <a:r>
              <a:rPr lang="en-US" sz="2800" b="1" dirty="0" smtClean="0"/>
              <a:t>(not parentheses)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190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&amp;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 what “defaults” to TRUE</a:t>
            </a:r>
          </a:p>
          <a:p>
            <a:pPr lvl="1"/>
            <a:r>
              <a:rPr lang="en-US" dirty="0" smtClean="0"/>
              <a:t>Most non-zero and non-empty “things”</a:t>
            </a:r>
          </a:p>
          <a:p>
            <a:pPr lvl="1"/>
            <a:endParaRPr lang="en-US" dirty="0"/>
          </a:p>
          <a:p>
            <a:r>
              <a:rPr lang="en-US" dirty="0" smtClean="0"/>
              <a:t>And what “defaults” to FALSE</a:t>
            </a:r>
          </a:p>
          <a:p>
            <a:pPr lvl="1"/>
            <a:r>
              <a:rPr lang="en-US" dirty="0" smtClean="0"/>
              <a:t>Most empty or zero things</a:t>
            </a:r>
          </a:p>
          <a:p>
            <a:pPr lvl="1"/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bool</a:t>
            </a:r>
            <a:r>
              <a:rPr lang="en-US" dirty="0" smtClean="0"/>
              <a:t>(3.2) for example to test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bool</a:t>
            </a:r>
            <a:r>
              <a:rPr lang="en-US" dirty="0" smtClean="0"/>
              <a:t>” is the method that can be applied to any object to return its </a:t>
            </a:r>
            <a:r>
              <a:rPr lang="en-US" dirty="0" err="1" smtClean="0"/>
              <a:t>boolean</a:t>
            </a:r>
            <a:r>
              <a:rPr lang="en-US" dirty="0" smtClean="0"/>
              <a:t> equivalent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Conditionals: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“matt”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(x == “matt”):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print(“Hi Matt”)</a:t>
            </a:r>
          </a:p>
          <a:p>
            <a:pPr marL="0" indent="0">
              <a:buNone/>
            </a:pPr>
            <a:r>
              <a:rPr lang="en-US" dirty="0" smtClean="0"/>
              <a:t>if (x != “joe”):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rint(“Hi Matt”)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=93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90 &lt; y &lt;= 100: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print(”You get an A”)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Scalars Vs Containers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Scalars are single values</a:t>
            </a:r>
          </a:p>
          <a:p>
            <a:pPr lvl="1"/>
            <a:r>
              <a:rPr lang="en-US" dirty="0" smtClean="0"/>
              <a:t>An integer</a:t>
            </a:r>
          </a:p>
          <a:p>
            <a:pPr lvl="1"/>
            <a:r>
              <a:rPr lang="en-US" dirty="0" smtClean="0"/>
              <a:t>A string</a:t>
            </a:r>
          </a:p>
          <a:p>
            <a:pPr lvl="1"/>
            <a:r>
              <a:rPr lang="is-IS" dirty="0" smtClean="0"/>
              <a:t>…</a:t>
            </a:r>
          </a:p>
          <a:p>
            <a:pPr lvl="1"/>
            <a:endParaRPr lang="is-IS" dirty="0"/>
          </a:p>
          <a:p>
            <a:r>
              <a:rPr lang="is-IS" dirty="0" smtClean="0"/>
              <a:t>Containers contain many objects</a:t>
            </a:r>
          </a:p>
          <a:p>
            <a:pPr lvl="1"/>
            <a:r>
              <a:rPr lang="en-US" dirty="0" smtClean="0"/>
              <a:t>L</a:t>
            </a:r>
            <a:r>
              <a:rPr lang="is-IS" dirty="0" smtClean="0"/>
              <a:t>ist</a:t>
            </a:r>
          </a:p>
          <a:p>
            <a:pPr lvl="1"/>
            <a:r>
              <a:rPr lang="en-US" dirty="0" smtClean="0"/>
              <a:t>D</a:t>
            </a:r>
            <a:r>
              <a:rPr lang="is-IS" dirty="0" smtClean="0"/>
              <a:t>ictionary</a:t>
            </a:r>
          </a:p>
          <a:p>
            <a:pPr lvl="1"/>
            <a:r>
              <a:rPr lang="en-US" dirty="0" smtClean="0"/>
              <a:t>S</a:t>
            </a:r>
            <a:r>
              <a:rPr lang="is-IS" dirty="0" smtClean="0"/>
              <a:t>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[14, 3, 8, 2]</a:t>
            </a:r>
          </a:p>
          <a:p>
            <a:pPr marL="0" indent="0">
              <a:buNone/>
            </a:pPr>
            <a:r>
              <a:rPr lang="en-US" dirty="0" smtClean="0"/>
              <a:t>y = [‘</a:t>
            </a:r>
            <a:r>
              <a:rPr lang="en-US" dirty="0" err="1" smtClean="0"/>
              <a:t>ringo</a:t>
            </a:r>
            <a:r>
              <a:rPr lang="en-US" dirty="0" smtClean="0"/>
              <a:t>’, ‘</a:t>
            </a:r>
            <a:r>
              <a:rPr lang="en-US" dirty="0" err="1" smtClean="0"/>
              <a:t>paul</a:t>
            </a:r>
            <a:r>
              <a:rPr lang="en-US" dirty="0" smtClean="0"/>
              <a:t>’, ‘john’]</a:t>
            </a:r>
          </a:p>
          <a:p>
            <a:pPr marL="0" indent="0">
              <a:buNone/>
            </a:pPr>
            <a:r>
              <a:rPr lang="en-US" dirty="0" err="1"/>
              <a:t>x</a:t>
            </a:r>
            <a:r>
              <a:rPr lang="en-US" dirty="0" err="1" smtClean="0"/>
              <a:t>.append</a:t>
            </a:r>
            <a:r>
              <a:rPr lang="en-US" dirty="0" smtClean="0"/>
              <a:t>(16)</a:t>
            </a:r>
          </a:p>
          <a:p>
            <a:pPr marL="0" indent="0">
              <a:buNone/>
            </a:pPr>
            <a:r>
              <a:rPr lang="en-US" dirty="0" err="1"/>
              <a:t>y</a:t>
            </a:r>
            <a:r>
              <a:rPr lang="en-US" dirty="0" err="1" smtClean="0"/>
              <a:t>.append</a:t>
            </a:r>
            <a:r>
              <a:rPr lang="en-US" dirty="0" smtClean="0"/>
              <a:t>(‘</a:t>
            </a:r>
            <a:r>
              <a:rPr lang="en-US" dirty="0" err="1" smtClean="0"/>
              <a:t>george</a:t>
            </a:r>
            <a:r>
              <a:rPr lang="en-US" dirty="0" smtClean="0"/>
              <a:t>’)</a:t>
            </a:r>
          </a:p>
          <a:p>
            <a:endParaRPr lang="en-US" dirty="0"/>
          </a:p>
          <a:p>
            <a:r>
              <a:rPr lang="en-US" dirty="0" smtClean="0"/>
              <a:t>How do you know if a list is mutable?</a:t>
            </a:r>
          </a:p>
          <a:p>
            <a:pPr lvl="1"/>
            <a:r>
              <a:rPr lang="en-US" dirty="0" smtClean="0"/>
              <a:t>Hint use id function before and after ”append”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Looping: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x = [14, 3, 8, 2]</a:t>
            </a:r>
          </a:p>
          <a:p>
            <a:pPr marL="0" indent="0">
              <a:buNone/>
            </a:pPr>
            <a:r>
              <a:rPr lang="en-US" sz="3600" dirty="0"/>
              <a:t>y = [‘</a:t>
            </a:r>
            <a:r>
              <a:rPr lang="en-US" sz="3600" dirty="0" err="1"/>
              <a:t>ringo</a:t>
            </a:r>
            <a:r>
              <a:rPr lang="en-US" sz="3600" dirty="0"/>
              <a:t>’, ‘</a:t>
            </a:r>
            <a:r>
              <a:rPr lang="en-US" sz="3600" dirty="0" err="1"/>
              <a:t>paul</a:t>
            </a:r>
            <a:r>
              <a:rPr lang="en-US" sz="3600" dirty="0"/>
              <a:t>’, ‘john’]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for </a:t>
            </a:r>
            <a:r>
              <a:rPr lang="en-US" sz="3600" dirty="0" err="1"/>
              <a:t>i</a:t>
            </a:r>
            <a:r>
              <a:rPr lang="en-US" sz="3600" dirty="0"/>
              <a:t> in range(</a:t>
            </a:r>
            <a:r>
              <a:rPr lang="en-US" sz="3600" dirty="0" err="1"/>
              <a:t>len</a:t>
            </a:r>
            <a:r>
              <a:rPr lang="en-US" sz="3600" dirty="0"/>
              <a:t>(x)):   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	print(x[</a:t>
            </a:r>
            <a:r>
              <a:rPr lang="en-US" sz="3600" dirty="0" err="1" smtClean="0"/>
              <a:t>i</a:t>
            </a:r>
            <a:r>
              <a:rPr lang="en-US" sz="3600" dirty="0" smtClean="0"/>
              <a:t>])</a:t>
            </a:r>
          </a:p>
          <a:p>
            <a:pPr marL="457200" lvl="1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for </a:t>
            </a:r>
            <a:r>
              <a:rPr lang="en-US" sz="3600" dirty="0" err="1"/>
              <a:t>i</a:t>
            </a:r>
            <a:r>
              <a:rPr lang="en-US" sz="3600" dirty="0"/>
              <a:t> in y:    </a:t>
            </a:r>
            <a:endParaRPr lang="en-US" sz="3600" dirty="0" smtClean="0"/>
          </a:p>
          <a:p>
            <a:pPr marL="457200" lvl="1" indent="0">
              <a:buNone/>
            </a:pPr>
            <a:r>
              <a:rPr lang="en-US" sz="3600" dirty="0" smtClean="0"/>
              <a:t>print(</a:t>
            </a:r>
            <a:r>
              <a:rPr lang="en-US" sz="3600" dirty="0" err="1" smtClean="0"/>
              <a:t>i</a:t>
            </a:r>
            <a:r>
              <a:rPr lang="en-US" sz="3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5117" y="616963"/>
            <a:ext cx="33337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Indentation is what is used in loops</a:t>
            </a:r>
          </a:p>
          <a:p>
            <a:endParaRPr lang="en-US" sz="3200" b="1" dirty="0"/>
          </a:p>
          <a:p>
            <a:r>
              <a:rPr lang="en-US" sz="3200" b="1" dirty="0" smtClean="0"/>
              <a:t>Many different ways of iterating over items</a:t>
            </a:r>
          </a:p>
          <a:p>
            <a:endParaRPr lang="en-US" sz="3200" b="1" dirty="0"/>
          </a:p>
          <a:p>
            <a:r>
              <a:rPr lang="en-US" sz="3200" b="1" dirty="0" smtClean="0"/>
              <a:t>Can also use ”while” (check syntax)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87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OPERATIONS: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</a:p>
          <a:p>
            <a:pPr lvl="1"/>
            <a:r>
              <a:rPr lang="en-US" dirty="0" err="1"/>
              <a:t>y</a:t>
            </a:r>
            <a:r>
              <a:rPr lang="en-US" dirty="0" err="1" smtClean="0"/>
              <a:t>.insert</a:t>
            </a:r>
            <a:r>
              <a:rPr lang="en-US" dirty="0" smtClean="0"/>
              <a:t>(0, ‘Jill’)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[1] = ‘joe’</a:t>
            </a:r>
          </a:p>
          <a:p>
            <a:pPr lvl="1"/>
            <a:r>
              <a:rPr lang="en-US" dirty="0" err="1"/>
              <a:t>y</a:t>
            </a:r>
            <a:r>
              <a:rPr lang="en-US" dirty="0" err="1" smtClean="0"/>
              <a:t>.append</a:t>
            </a:r>
            <a:r>
              <a:rPr lang="en-US" dirty="0" smtClean="0"/>
              <a:t>(‘jack’)</a:t>
            </a:r>
          </a:p>
          <a:p>
            <a:endParaRPr lang="en-US" dirty="0"/>
          </a:p>
          <a:p>
            <a:r>
              <a:rPr lang="en-US" dirty="0" smtClean="0"/>
              <a:t>Use the print() command to test what happens to the list when you make these operations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ORDERED sequences and immutable (cannot be changed in place)</a:t>
            </a:r>
          </a:p>
          <a:p>
            <a:endParaRPr lang="en-US" dirty="0" smtClean="0"/>
          </a:p>
          <a:p>
            <a:r>
              <a:rPr lang="en-US" dirty="0" smtClean="0"/>
              <a:t>Useful as “keys” to dictionaries</a:t>
            </a:r>
          </a:p>
          <a:p>
            <a:endParaRPr lang="en-US" dirty="0" smtClean="0"/>
          </a:p>
          <a:p>
            <a:r>
              <a:rPr lang="en-US" dirty="0" smtClean="0"/>
              <a:t>Also useful to represent a “row” in a data table for instance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Anaconda installs python, data packages, an IDE (</a:t>
            </a:r>
            <a:r>
              <a:rPr lang="en-US" dirty="0" err="1" smtClean="0"/>
              <a:t>Spyder</a:t>
            </a:r>
            <a:r>
              <a:rPr lang="en-US" dirty="0" smtClean="0"/>
              <a:t>), </a:t>
            </a:r>
            <a:r>
              <a:rPr lang="en-US" dirty="0" err="1" smtClean="0"/>
              <a:t>Jupyter</a:t>
            </a:r>
            <a:r>
              <a:rPr lang="en-US" dirty="0" smtClean="0"/>
              <a:t> and other tools</a:t>
            </a:r>
          </a:p>
          <a:p>
            <a:endParaRPr lang="en-US" dirty="0"/>
          </a:p>
          <a:p>
            <a:r>
              <a:rPr lang="en-US" dirty="0" smtClean="0"/>
              <a:t>Three ways to create and run Python code</a:t>
            </a:r>
          </a:p>
          <a:p>
            <a:pPr lvl="1"/>
            <a:r>
              <a:rPr lang="en-US" dirty="0" smtClean="0"/>
              <a:t>Invoke the python interpreter in REPL (Read-Evaluate-Print-Loop) and run commands</a:t>
            </a:r>
          </a:p>
          <a:p>
            <a:pPr lvl="1"/>
            <a:r>
              <a:rPr lang="en-US" dirty="0" smtClean="0"/>
              <a:t>Use an IDE such as </a:t>
            </a:r>
            <a:r>
              <a:rPr lang="en-US" dirty="0" err="1" smtClean="0"/>
              <a:t>Spyder</a:t>
            </a:r>
            <a:r>
              <a:rPr lang="en-US" dirty="0" smtClean="0"/>
              <a:t> that providers broad range of functionalities</a:t>
            </a:r>
          </a:p>
          <a:p>
            <a:pPr lvl="1"/>
            <a:r>
              <a:rPr lang="en-US" dirty="0" smtClean="0"/>
              <a:t>Web based </a:t>
            </a:r>
            <a:r>
              <a:rPr lang="en-US" dirty="0" err="1" smtClean="0"/>
              <a:t>Jupyter</a:t>
            </a:r>
            <a:r>
              <a:rPr lang="en-US" dirty="0" smtClean="0"/>
              <a:t> notebook that combines coding, documentation, web-based execution and 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Tuples: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 = (‘George’, ‘Guitar’)</a:t>
            </a:r>
          </a:p>
          <a:p>
            <a:r>
              <a:rPr lang="en-US" dirty="0"/>
              <a:t>y</a:t>
            </a:r>
            <a:r>
              <a:rPr lang="en-US" dirty="0" smtClean="0"/>
              <a:t> = (‘Steph Curry’, ‘Guard’, ‘Golden State’)</a:t>
            </a:r>
          </a:p>
          <a:p>
            <a:r>
              <a:rPr lang="en-US" dirty="0" err="1"/>
              <a:t>y</a:t>
            </a:r>
            <a:r>
              <a:rPr lang="en-US" dirty="0" err="1" smtClean="0"/>
              <a:t>.append</a:t>
            </a:r>
            <a:r>
              <a:rPr lang="en-US" dirty="0" smtClean="0"/>
              <a:t>(‘5 </a:t>
            </a:r>
            <a:r>
              <a:rPr lang="en-US" dirty="0" err="1" smtClean="0"/>
              <a:t>ft</a:t>
            </a:r>
            <a:r>
              <a:rPr lang="en-US" dirty="0" smtClean="0"/>
              <a:t> 3 inches’)</a:t>
            </a:r>
          </a:p>
          <a:p>
            <a:endParaRPr lang="en-US" dirty="0" smtClean="0"/>
          </a:p>
          <a:p>
            <a:r>
              <a:rPr lang="en-US" dirty="0" smtClean="0"/>
              <a:t>The order matters in a tuple.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(TRY) Sets: Unordered collection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NO Duplicates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X = {1, 3, 4} makes sense</a:t>
            </a:r>
          </a:p>
          <a:p>
            <a:pPr marL="0" indent="0">
              <a:buNone/>
            </a:pPr>
            <a:r>
              <a:rPr lang="en-US" dirty="0" smtClean="0"/>
              <a:t>X = </a:t>
            </a:r>
            <a:r>
              <a:rPr lang="en-US" dirty="0" smtClean="0"/>
              <a:t>{1</a:t>
            </a:r>
            <a:r>
              <a:rPr lang="en-US" dirty="0" smtClean="0"/>
              <a:t>, 3, 1, 4} does not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But</a:t>
            </a:r>
          </a:p>
          <a:p>
            <a:pPr marL="0" indent="0">
              <a:buNone/>
            </a:pPr>
            <a:r>
              <a:rPr lang="en-US" dirty="0" smtClean="0"/>
              <a:t>X = set([1, 3, 1, 4]) will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TRY: “Dictionaries” </a:t>
            </a:r>
            <a:r>
              <a:rPr lang="en-US" dirty="0"/>
              <a:t>are unique name-value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26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info </a:t>
            </a:r>
            <a:r>
              <a:rPr lang="en-US" dirty="0"/>
              <a:t>= {'</a:t>
            </a:r>
            <a:r>
              <a:rPr lang="en-US" dirty="0" err="1"/>
              <a:t>first':'blah','last':'blew</a:t>
            </a:r>
            <a:r>
              <a:rPr lang="en-US" dirty="0" smtClean="0"/>
              <a:t>'}</a:t>
            </a:r>
          </a:p>
          <a:p>
            <a:pPr marL="0" indent="0">
              <a:buNone/>
            </a:pPr>
            <a:r>
              <a:rPr lang="en-US" dirty="0" smtClean="0"/>
              <a:t>print(info</a:t>
            </a:r>
            <a:r>
              <a:rPr lang="en-US" dirty="0"/>
              <a:t>['first</a:t>
            </a:r>
            <a:r>
              <a:rPr lang="en-US" dirty="0" smtClean="0"/>
              <a:t>'])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another way to create a </a:t>
            </a:r>
            <a:r>
              <a:rPr lang="en-US" dirty="0" smtClean="0"/>
              <a:t>dictionary</a:t>
            </a:r>
          </a:p>
          <a:p>
            <a:pPr marL="0" indent="0">
              <a:buNone/>
            </a:pPr>
            <a:r>
              <a:rPr lang="en-US" dirty="0" smtClean="0"/>
              <a:t>info2=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info2</a:t>
            </a:r>
            <a:r>
              <a:rPr lang="en-US" dirty="0"/>
              <a:t>['first']=</a:t>
            </a:r>
            <a:r>
              <a:rPr lang="en-US" dirty="0" smtClean="0"/>
              <a:t>'</a:t>
            </a:r>
            <a:r>
              <a:rPr lang="en-US" dirty="0" err="1" smtClean="0"/>
              <a:t>bbb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info2</a:t>
            </a:r>
            <a:r>
              <a:rPr lang="en-US" dirty="0"/>
              <a:t>['age']=</a:t>
            </a:r>
            <a:r>
              <a:rPr lang="en-US" dirty="0" smtClean="0"/>
              <a:t>20</a:t>
            </a:r>
          </a:p>
          <a:p>
            <a:pPr marL="0" indent="0">
              <a:buNone/>
            </a:pPr>
            <a:r>
              <a:rPr lang="en-US" dirty="0" smtClean="0"/>
              <a:t>print(info2)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iterate over a </a:t>
            </a:r>
            <a:r>
              <a:rPr lang="en-US" dirty="0" smtClean="0"/>
              <a:t>dictionary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name in info2: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print(name,info2[name</a:t>
            </a:r>
            <a:r>
              <a:rPr lang="en-US" dirty="0"/>
              <a:t>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3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624"/>
            <a:ext cx="8229600" cy="5381251"/>
          </a:xfrm>
        </p:spPr>
        <p:txBody>
          <a:bodyPr>
            <a:normAutofit/>
          </a:bodyPr>
          <a:lstStyle/>
          <a:p>
            <a:r>
              <a:rPr lang="en-US" dirty="0" smtClean="0"/>
              <a:t>User-defined functions can be written in code to simplify code. </a:t>
            </a:r>
          </a:p>
          <a:p>
            <a:endParaRPr lang="en-US" dirty="0" smtClean="0"/>
          </a:p>
          <a:p>
            <a:r>
              <a:rPr lang="en-US" dirty="0" smtClean="0"/>
              <a:t>Example: function returning a random number between 0 and a user-defined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import random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abc</a:t>
            </a:r>
            <a:r>
              <a:rPr lang="en-US" dirty="0"/>
              <a:t>(x):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return </a:t>
            </a:r>
            <a:r>
              <a:rPr lang="en-US" dirty="0"/>
              <a:t>x*</a:t>
            </a:r>
            <a:r>
              <a:rPr lang="en-US" dirty="0" err="1"/>
              <a:t>random.random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3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Functions: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624"/>
            <a:ext cx="8229600" cy="5381251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test= [3, 8, </a:t>
            </a:r>
            <a:r>
              <a:rPr lang="en-US" dirty="0" smtClean="0"/>
              <a:t>12]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grow(</a:t>
            </a:r>
            <a:r>
              <a:rPr lang="en-US" dirty="0" err="1"/>
              <a:t>clist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):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temp </a:t>
            </a:r>
            <a:r>
              <a:rPr lang="en-US" dirty="0"/>
              <a:t>= </a:t>
            </a:r>
            <a:r>
              <a:rPr lang="en-US" dirty="0" err="1"/>
              <a:t>clist</a:t>
            </a:r>
            <a:r>
              <a:rPr lang="en-US" dirty="0"/>
              <a:t>[-1]  			     		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 &gt; temp):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clist.append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grow(test</a:t>
            </a:r>
            <a:r>
              <a:rPr lang="en-US" dirty="0"/>
              <a:t>, 10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print(test)</a:t>
            </a:r>
          </a:p>
          <a:p>
            <a:pPr marL="0" indent="0">
              <a:buNone/>
            </a:pPr>
            <a:r>
              <a:rPr lang="en-US" dirty="0" smtClean="0"/>
              <a:t>grow(test</a:t>
            </a:r>
            <a:r>
              <a:rPr lang="en-US" dirty="0"/>
              <a:t>, 14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print(test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77553" y="2402540"/>
            <a:ext cx="4141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does this code do?</a:t>
            </a:r>
          </a:p>
          <a:p>
            <a:endParaRPr lang="en-US" sz="2800" b="1" dirty="0"/>
          </a:p>
          <a:p>
            <a:r>
              <a:rPr lang="en-US" sz="2800" b="1" dirty="0" smtClean="0"/>
              <a:t>What assumption is being made on “test”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603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also lets you define your own “classes” which you can use to instantiate objects</a:t>
            </a:r>
          </a:p>
          <a:p>
            <a:endParaRPr lang="en-US" dirty="0"/>
          </a:p>
          <a:p>
            <a:r>
              <a:rPr lang="en-US" dirty="0" smtClean="0"/>
              <a:t>Objects typically have:</a:t>
            </a:r>
          </a:p>
          <a:p>
            <a:pPr lvl="1"/>
            <a:r>
              <a:rPr lang="en-US" dirty="0" smtClean="0"/>
              <a:t>Their own data</a:t>
            </a:r>
          </a:p>
          <a:p>
            <a:pPr lvl="1"/>
            <a:r>
              <a:rPr lang="en-US" dirty="0" smtClean="0"/>
              <a:t>An ID</a:t>
            </a:r>
          </a:p>
          <a:p>
            <a:pPr lvl="1"/>
            <a:r>
              <a:rPr lang="en-US" dirty="0" smtClean="0"/>
              <a:t>Methods or functions that can be called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1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Class </a:t>
            </a:r>
            <a:r>
              <a:rPr lang="en-US" dirty="0" err="1" smtClean="0"/>
              <a:t>SkiChair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6118"/>
            <a:ext cx="8229600" cy="5506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Class Chair:</a:t>
            </a:r>
          </a:p>
          <a:p>
            <a:pPr marL="457200" lvl="1" indent="0">
              <a:buNone/>
            </a:pPr>
            <a:r>
              <a:rPr lang="en-US" dirty="0" err="1" smtClean="0"/>
              <a:t>max_occupants</a:t>
            </a:r>
            <a:r>
              <a:rPr lang="en-US" dirty="0" smtClean="0"/>
              <a:t> = 4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id):</a:t>
            </a:r>
          </a:p>
          <a:p>
            <a:pPr marL="914400" lvl="2" indent="0">
              <a:buNone/>
            </a:pPr>
            <a:r>
              <a:rPr lang="en-US" dirty="0" err="1" smtClean="0"/>
              <a:t>Self.id</a:t>
            </a:r>
            <a:r>
              <a:rPr lang="en-US" dirty="0" smtClean="0"/>
              <a:t> = id</a:t>
            </a:r>
          </a:p>
          <a:p>
            <a:pPr marL="914400" lvl="2" indent="0">
              <a:buNone/>
            </a:pPr>
            <a:r>
              <a:rPr lang="en-US" dirty="0" err="1" smtClean="0"/>
              <a:t>Self.count</a:t>
            </a:r>
            <a:r>
              <a:rPr lang="en-US" dirty="0" smtClean="0"/>
              <a:t>=0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load(self, number):</a:t>
            </a:r>
          </a:p>
          <a:p>
            <a:pPr marL="914400" lvl="2" indent="0">
              <a:buNone/>
            </a:pPr>
            <a:r>
              <a:rPr lang="en-US" dirty="0" err="1" smtClean="0"/>
              <a:t>Self.count</a:t>
            </a:r>
            <a:r>
              <a:rPr lang="en-US" dirty="0" smtClean="0"/>
              <a:t> += number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unload(self, number):</a:t>
            </a:r>
          </a:p>
          <a:p>
            <a:pPr marL="914400" lvl="2" indent="0">
              <a:buNone/>
            </a:pPr>
            <a:r>
              <a:rPr lang="en-US" dirty="0" err="1" smtClean="0"/>
              <a:t>Self.count</a:t>
            </a:r>
            <a:r>
              <a:rPr lang="en-US" dirty="0" smtClean="0"/>
              <a:t> -= number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6436" y="986118"/>
            <a:ext cx="36038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Initialization function runs first when an object is instantiated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“self” is not passed, it is always assumed to be the current object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e.g. x = Chair(10) creates an instance of the chair class with ID 10 and count=0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59624" y="2277035"/>
            <a:ext cx="950258" cy="448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1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Class </a:t>
            </a:r>
            <a:r>
              <a:rPr lang="en-US" dirty="0" err="1" smtClean="0"/>
              <a:t>SkiChair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6118"/>
            <a:ext cx="8229600" cy="5506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Class Chair:</a:t>
            </a:r>
          </a:p>
          <a:p>
            <a:pPr marL="457200" lvl="1" indent="0">
              <a:buNone/>
            </a:pPr>
            <a:r>
              <a:rPr lang="en-US" dirty="0" err="1" smtClean="0"/>
              <a:t>max_occupants</a:t>
            </a:r>
            <a:r>
              <a:rPr lang="en-US" dirty="0" smtClean="0"/>
              <a:t> = 4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id):</a:t>
            </a:r>
          </a:p>
          <a:p>
            <a:pPr marL="914400" lvl="2" indent="0">
              <a:buNone/>
            </a:pPr>
            <a:r>
              <a:rPr lang="en-US" dirty="0" err="1" smtClean="0"/>
              <a:t>Self.id</a:t>
            </a:r>
            <a:r>
              <a:rPr lang="en-US" dirty="0" smtClean="0"/>
              <a:t> = id</a:t>
            </a:r>
          </a:p>
          <a:p>
            <a:pPr marL="914400" lvl="2" indent="0">
              <a:buNone/>
            </a:pPr>
            <a:r>
              <a:rPr lang="en-US" dirty="0" err="1" smtClean="0"/>
              <a:t>Self.count</a:t>
            </a:r>
            <a:r>
              <a:rPr lang="en-US" dirty="0" smtClean="0"/>
              <a:t>=0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load(self, number):</a:t>
            </a:r>
          </a:p>
          <a:p>
            <a:pPr marL="914400" lvl="2" indent="0">
              <a:buNone/>
            </a:pPr>
            <a:r>
              <a:rPr lang="en-US" dirty="0" err="1" smtClean="0"/>
              <a:t>Self.count</a:t>
            </a:r>
            <a:r>
              <a:rPr lang="en-US" dirty="0" smtClean="0"/>
              <a:t> += number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unload(self, number):</a:t>
            </a:r>
          </a:p>
          <a:p>
            <a:pPr marL="914400" lvl="2" indent="0">
              <a:buNone/>
            </a:pPr>
            <a:r>
              <a:rPr lang="en-US" dirty="0" err="1" smtClean="0"/>
              <a:t>Self.count</a:t>
            </a:r>
            <a:r>
              <a:rPr lang="en-US" dirty="0" smtClean="0"/>
              <a:t> -= number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56094" y="1810871"/>
            <a:ext cx="31376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Test an instance of an object</a:t>
            </a:r>
          </a:p>
          <a:p>
            <a:endParaRPr lang="en-US" sz="3200" b="1" dirty="0"/>
          </a:p>
          <a:p>
            <a:r>
              <a:rPr lang="en-US" sz="3200" b="1" dirty="0"/>
              <a:t>x</a:t>
            </a:r>
            <a:r>
              <a:rPr lang="en-US" sz="3200" b="1" dirty="0" smtClean="0"/>
              <a:t> = Chair(33)</a:t>
            </a:r>
          </a:p>
          <a:p>
            <a:r>
              <a:rPr lang="en-US" sz="3200" b="1" dirty="0" err="1" smtClean="0"/>
              <a:t>x.load</a:t>
            </a:r>
            <a:r>
              <a:rPr lang="en-US" sz="3200" b="1" dirty="0" smtClean="0"/>
              <a:t>(3)</a:t>
            </a:r>
          </a:p>
          <a:p>
            <a:r>
              <a:rPr lang="en-US" sz="3200" b="1" dirty="0"/>
              <a:t>p</a:t>
            </a:r>
            <a:r>
              <a:rPr lang="en-US" sz="3200" b="1" dirty="0" smtClean="0"/>
              <a:t>rint(</a:t>
            </a:r>
            <a:r>
              <a:rPr lang="en-US" sz="3200" b="1" dirty="0" err="1" smtClean="0"/>
              <a:t>x.id</a:t>
            </a:r>
            <a:r>
              <a:rPr lang="en-US" sz="3200" b="1" dirty="0" smtClean="0"/>
              <a:t>)</a:t>
            </a:r>
          </a:p>
          <a:p>
            <a:r>
              <a:rPr lang="en-US" sz="3200" b="1" dirty="0"/>
              <a:t>p</a:t>
            </a:r>
            <a:r>
              <a:rPr lang="en-US" sz="3200" b="1" dirty="0" smtClean="0"/>
              <a:t>rint(</a:t>
            </a:r>
            <a:r>
              <a:rPr lang="en-US" sz="3200" b="1" dirty="0" err="1" smtClean="0"/>
              <a:t>x.count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709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Anaconda, REPL, IDE, </a:t>
            </a:r>
            <a:r>
              <a:rPr lang="en-US" dirty="0" err="1" smtClean="0"/>
              <a:t>Jupyter</a:t>
            </a:r>
            <a:endParaRPr lang="en-US" dirty="0" smtClean="0"/>
          </a:p>
          <a:p>
            <a:r>
              <a:rPr lang="en-US" dirty="0" smtClean="0"/>
              <a:t>Interpreted/Compiled Languages</a:t>
            </a:r>
          </a:p>
          <a:p>
            <a:r>
              <a:rPr lang="en-US" dirty="0" smtClean="0"/>
              <a:t>Strings, integers, and other scalars</a:t>
            </a:r>
          </a:p>
          <a:p>
            <a:r>
              <a:rPr lang="en-US" dirty="0" smtClean="0"/>
              <a:t>State &amp; Mutability</a:t>
            </a:r>
          </a:p>
          <a:p>
            <a:r>
              <a:rPr lang="en-US" dirty="0" smtClean="0"/>
              <a:t>Container objects: lists, tuples, sets, dictionaries</a:t>
            </a:r>
          </a:p>
          <a:p>
            <a:r>
              <a:rPr lang="en-US" dirty="0" smtClean="0"/>
              <a:t>Booleans and conditions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Classes and Objects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Print(”Hello World”) in the three methods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a terminal window (</a:t>
            </a:r>
            <a:r>
              <a:rPr lang="en-US" dirty="0" err="1" smtClean="0"/>
              <a:t>cmd</a:t>
            </a:r>
            <a:r>
              <a:rPr lang="en-US" dirty="0" smtClean="0"/>
              <a:t>/Terminal) and type “python”</a:t>
            </a:r>
          </a:p>
          <a:p>
            <a:endParaRPr lang="en-US" dirty="0"/>
          </a:p>
          <a:p>
            <a:r>
              <a:rPr lang="en-US" dirty="0" smtClean="0"/>
              <a:t>Launch </a:t>
            </a:r>
            <a:r>
              <a:rPr lang="en-US" dirty="0" err="1" smtClean="0"/>
              <a:t>Spyder</a:t>
            </a:r>
            <a:r>
              <a:rPr lang="en-US" dirty="0" smtClean="0"/>
              <a:t>, create a file and run</a:t>
            </a:r>
          </a:p>
          <a:p>
            <a:endParaRPr lang="en-US" dirty="0"/>
          </a:p>
          <a:p>
            <a:r>
              <a:rPr lang="en-US" dirty="0" smtClean="0"/>
              <a:t>Launch </a:t>
            </a:r>
            <a:r>
              <a:rPr lang="en-US" dirty="0" err="1" smtClean="0"/>
              <a:t>Jupyter</a:t>
            </a:r>
            <a:r>
              <a:rPr lang="en-US" dirty="0" smtClean="0"/>
              <a:t>, go to “New Notebook” on the right and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80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Interpreted vs Compiled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1021976"/>
            <a:ext cx="8471647" cy="51041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Python is an interpreted language</a:t>
            </a:r>
          </a:p>
          <a:p>
            <a:endParaRPr lang="en-US" dirty="0"/>
          </a:p>
          <a:p>
            <a:r>
              <a:rPr lang="en-US" dirty="0" smtClean="0"/>
              <a:t>Interpreter is a program that runs, processing code</a:t>
            </a:r>
          </a:p>
          <a:p>
            <a:endParaRPr lang="en-US" dirty="0"/>
          </a:p>
          <a:p>
            <a:r>
              <a:rPr lang="en-US" dirty="0" smtClean="0"/>
              <a:t>Compiler runs a one-time compile process (e.g. </a:t>
            </a:r>
            <a:r>
              <a:rPr lang="en-US" dirty="0" err="1" smtClean="0"/>
              <a:t>gcc</a:t>
            </a:r>
            <a:r>
              <a:rPr lang="en-US" dirty="0" smtClean="0"/>
              <a:t>) to convert code to an executable</a:t>
            </a:r>
          </a:p>
          <a:p>
            <a:endParaRPr lang="en-US" dirty="0"/>
          </a:p>
          <a:p>
            <a:r>
              <a:rPr lang="en-US" dirty="0" smtClean="0"/>
              <a:t>What do you think are benefits/tradeoffs of interpreted vs compiled languages?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 with Data Types using the Input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EXPERIMENT WITH VARIATIONS OF: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input(“Enter something “)</a:t>
            </a:r>
          </a:p>
          <a:p>
            <a:pPr marL="0" indent="0">
              <a:buNone/>
            </a:pPr>
            <a:r>
              <a:rPr lang="en-US" dirty="0" smtClean="0"/>
              <a:t>print(x+5)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int</a:t>
            </a:r>
            <a:r>
              <a:rPr lang="en-US" dirty="0" smtClean="0"/>
              <a:t>(x))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ype(x)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rint(type(x))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Work through your errors. What are some of the lessons from your ”experiments”?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Objects and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is an “object” in Python</a:t>
            </a:r>
          </a:p>
          <a:p>
            <a:pPr lvl="1"/>
            <a:r>
              <a:rPr lang="en-US" dirty="0" smtClean="0"/>
              <a:t>Even integers, strings, lists, functions etc.</a:t>
            </a:r>
          </a:p>
          <a:p>
            <a:endParaRPr lang="en-US" dirty="0" smtClean="0"/>
          </a:p>
          <a:p>
            <a:r>
              <a:rPr lang="en-US" dirty="0" smtClean="0"/>
              <a:t>Which is nice since it gives you easy access to a wide range of methods/functions on those objects.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TRY &amp; DISCUSS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b = “</a:t>
            </a:r>
            <a:r>
              <a:rPr lang="en-US" sz="4000" dirty="0" err="1"/>
              <a:t>myname</a:t>
            </a:r>
            <a:r>
              <a:rPr lang="en-US" sz="4000" dirty="0"/>
              <a:t>”</a:t>
            </a:r>
          </a:p>
          <a:p>
            <a:pPr marL="0" indent="0">
              <a:buNone/>
            </a:pPr>
            <a:r>
              <a:rPr lang="en-US" sz="4000" dirty="0"/>
              <a:t>print(</a:t>
            </a:r>
            <a:r>
              <a:rPr lang="en-US" sz="4000" dirty="0" err="1"/>
              <a:t>b.capitalize</a:t>
            </a:r>
            <a:r>
              <a:rPr lang="en-US" sz="4000" dirty="0" smtClean="0"/>
              <a:t>())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What other string functions did you have access to?</a:t>
            </a:r>
          </a:p>
          <a:p>
            <a:r>
              <a:rPr lang="en-US" sz="4000" dirty="0"/>
              <a:t>Did the second statement change the value of ”b”?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Means you can change the state of an object “in place” (without making a separate copy)</a:t>
            </a:r>
          </a:p>
          <a:p>
            <a:endParaRPr lang="en-US" dirty="0"/>
          </a:p>
          <a:p>
            <a:r>
              <a:rPr lang="en-US" dirty="0" smtClean="0"/>
              <a:t>Immutability means you cannot. Once you create an object, it’s state (values it stores) are unchangeable</a:t>
            </a:r>
          </a:p>
          <a:p>
            <a:endParaRPr lang="en-US" dirty="0"/>
          </a:p>
          <a:p>
            <a:r>
              <a:rPr lang="en-US" dirty="0" smtClean="0"/>
              <a:t>Strings, integers are immutable (next slides show examples)</a:t>
            </a:r>
          </a:p>
          <a:p>
            <a:pPr lvl="1"/>
            <a:r>
              <a:rPr lang="en-US" dirty="0" smtClean="0"/>
              <a:t>Some like dictionaries and lists (will get to) are mutable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7638" y="1077323"/>
            <a:ext cx="40513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 happens when these two lines run</a:t>
            </a:r>
          </a:p>
          <a:p>
            <a:endParaRPr lang="en-US" sz="3200" b="1" dirty="0"/>
          </a:p>
          <a:p>
            <a:r>
              <a:rPr lang="en-US" sz="3200" b="1" dirty="0" smtClean="0"/>
              <a:t>a = 400</a:t>
            </a:r>
          </a:p>
          <a:p>
            <a:endParaRPr lang="en-US" sz="3200" b="1" dirty="0"/>
          </a:p>
          <a:p>
            <a:r>
              <a:rPr lang="en-US" sz="3200" b="1" dirty="0" smtClean="0"/>
              <a:t>a = “400”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43926" y="1077323"/>
            <a:ext cx="32932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 happens when these two lines run</a:t>
            </a:r>
          </a:p>
          <a:p>
            <a:endParaRPr lang="en-US" sz="3200" b="1" dirty="0"/>
          </a:p>
          <a:p>
            <a:r>
              <a:rPr lang="en-US" sz="3200" b="1" dirty="0" smtClean="0"/>
              <a:t>a = 1000</a:t>
            </a:r>
          </a:p>
          <a:p>
            <a:endParaRPr lang="en-US" sz="3200" b="1" dirty="0"/>
          </a:p>
          <a:p>
            <a:r>
              <a:rPr lang="en-US" sz="3200" b="1" dirty="0" smtClean="0"/>
              <a:t>a = a+1</a:t>
            </a:r>
          </a:p>
          <a:p>
            <a:endParaRPr lang="en-US" sz="3200" b="1" dirty="0"/>
          </a:p>
          <a:p>
            <a:r>
              <a:rPr lang="en-US" sz="3200" b="1" dirty="0" smtClean="0"/>
              <a:t>(Use id(a) to examine the object ID)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520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1266</Words>
  <Application>Microsoft Macintosh PowerPoint</Application>
  <PresentationFormat>On-screen Show (4:3)</PresentationFormat>
  <Paragraphs>299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Calibri</vt:lpstr>
      <vt:lpstr>Arial</vt:lpstr>
      <vt:lpstr>Office Theme</vt:lpstr>
      <vt:lpstr>Introduction to Python Basics</vt:lpstr>
      <vt:lpstr>Framework</vt:lpstr>
      <vt:lpstr>Print(”Hello World”) in the three methods </vt:lpstr>
      <vt:lpstr>Interpreted vs Compiled Languages</vt:lpstr>
      <vt:lpstr>Experiment with Data Types using the Input statement</vt:lpstr>
      <vt:lpstr>Objects and State</vt:lpstr>
      <vt:lpstr>TRY &amp; DISCUSS</vt:lpstr>
      <vt:lpstr>Mutability</vt:lpstr>
      <vt:lpstr>PowerPoint Presentation</vt:lpstr>
      <vt:lpstr>TRY</vt:lpstr>
      <vt:lpstr>Object Properties: ID, Type, Value</vt:lpstr>
      <vt:lpstr>Booleans and Conditionals</vt:lpstr>
      <vt:lpstr>True &amp; False</vt:lpstr>
      <vt:lpstr>Conditionals: TRY</vt:lpstr>
      <vt:lpstr>Scalars Vs Containers </vt:lpstr>
      <vt:lpstr>List</vt:lpstr>
      <vt:lpstr>Looping: TRY</vt:lpstr>
      <vt:lpstr>LIST OPERATIONS: TRY</vt:lpstr>
      <vt:lpstr>Tuples </vt:lpstr>
      <vt:lpstr>Tuples: TRY</vt:lpstr>
      <vt:lpstr>(TRY) Sets: Unordered collection </vt:lpstr>
      <vt:lpstr>TRY: “Dictionaries” are unique name-value pairs</vt:lpstr>
      <vt:lpstr>Functions</vt:lpstr>
      <vt:lpstr>Functions: TRY</vt:lpstr>
      <vt:lpstr>Object-Oriented Programming</vt:lpstr>
      <vt:lpstr>Example: Class SkiChair</vt:lpstr>
      <vt:lpstr>Example: Class SkiChair</vt:lpstr>
      <vt:lpstr>Summary</vt:lpstr>
    </vt:vector>
  </TitlesOfParts>
  <Company>University of South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Todd</dc:creator>
  <cp:lastModifiedBy>Microsoft Office User</cp:lastModifiedBy>
  <cp:revision>178</cp:revision>
  <dcterms:created xsi:type="dcterms:W3CDTF">2012-01-11T16:22:55Z</dcterms:created>
  <dcterms:modified xsi:type="dcterms:W3CDTF">2019-02-06T04:52:02Z</dcterms:modified>
</cp:coreProperties>
</file>