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4"/>
  </p:notesMasterIdLst>
  <p:sldIdLst>
    <p:sldId id="418" r:id="rId2"/>
    <p:sldId id="420" r:id="rId3"/>
    <p:sldId id="421" r:id="rId4"/>
    <p:sldId id="422" r:id="rId5"/>
    <p:sldId id="423" r:id="rId6"/>
    <p:sldId id="424" r:id="rId7"/>
    <p:sldId id="425" r:id="rId8"/>
    <p:sldId id="426" r:id="rId9"/>
    <p:sldId id="427" r:id="rId10"/>
    <p:sldId id="428" r:id="rId11"/>
    <p:sldId id="429" r:id="rId12"/>
    <p:sldId id="430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24A424"/>
    <a:srgbClr val="0F583A"/>
    <a:srgbClr val="73B6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41"/>
    <p:restoredTop sz="92810" autoAdjust="0"/>
  </p:normalViewPr>
  <p:slideViewPr>
    <p:cSldViewPr snapToGrid="0" snapToObjects="1">
      <p:cViewPr varScale="1">
        <p:scale>
          <a:sx n="119" d="100"/>
          <a:sy n="119" d="100"/>
        </p:scale>
        <p:origin x="1840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332423-77FD-425B-B2FA-33AC7E397C4F}" type="datetimeFigureOut">
              <a:rPr lang="en-US" smtClean="0"/>
              <a:t>2/11/20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9A3DD0-60ED-4DA1-9988-E1F434548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2514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561ECEE-BEE2-4B2B-8E54-3D1F8E17FD00}" type="datetime1">
              <a:rPr lang="en-US" smtClean="0"/>
              <a:t>2/11/20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760F7F0-C605-A048-B318-547C4C768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490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6FBA6B-8F01-47C1-B8F7-06E775388F37}" type="datetime1">
              <a:rPr lang="en-US" smtClean="0"/>
              <a:t>2/11/20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760F7F0-C605-A048-B318-547C4C768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989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D21F6A2-6B96-48FE-B2C5-DB242A1CFD97}" type="datetime1">
              <a:rPr lang="en-US" smtClean="0"/>
              <a:t>2/11/20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760F7F0-C605-A048-B318-547C4C768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3273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CA9E6E-8FE0-47DB-9711-6DA29309232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765676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DC0391-54B7-486E-993D-5190EB42FBD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3648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96FD855-8932-4B42-8A11-3AC5588EBB11}" type="datetime1">
              <a:rPr lang="en-US" smtClean="0"/>
              <a:t>2/11/20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b="0"/>
            </a:lvl1pPr>
          </a:lstStyle>
          <a:p>
            <a:r>
              <a:rPr lang="en-US" dirty="0"/>
              <a:t>Balaji </a:t>
            </a:r>
            <a:r>
              <a:rPr lang="en-US" dirty="0" err="1"/>
              <a:t>Padmanabhan</a:t>
            </a:r>
            <a:r>
              <a:rPr lang="en-US" dirty="0"/>
              <a:t> © 2015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6492875"/>
            <a:ext cx="2133600" cy="365125"/>
          </a:xfrm>
          <a:prstGeom prst="rect">
            <a:avLst/>
          </a:prstGeom>
        </p:spPr>
        <p:txBody>
          <a:bodyPr/>
          <a:lstStyle/>
          <a:p>
            <a:fld id="{7760F7F0-C605-A048-B318-547C4C7684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8960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CE388A3-FA73-4746-9CF5-55B44070AA0A}" type="datetime1">
              <a:rPr lang="en-US" smtClean="0"/>
              <a:t>2/11/20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760F7F0-C605-A048-B318-547C4C768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887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1D0CF75-1EEE-4A5E-9F73-B21846836790}" type="datetime1">
              <a:rPr lang="en-US" smtClean="0"/>
              <a:t>2/11/20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760F7F0-C605-A048-B318-547C4C768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552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FAE1DCB-8563-45A5-B008-B90A4269995F}" type="datetime1">
              <a:rPr lang="en-US" smtClean="0"/>
              <a:t>2/11/20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760F7F0-C605-A048-B318-547C4C768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040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274EA8F-7663-4AFF-8CDD-BD590DE42EC9}" type="datetime1">
              <a:rPr lang="en-US" smtClean="0"/>
              <a:t>2/11/20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760F7F0-C605-A048-B318-547C4C768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714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006C9-DFB0-44E4-B2E8-3F84C1A871FE}" type="datetime1">
              <a:rPr lang="en-US" smtClean="0"/>
              <a:t>2/11/20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760F7F0-C605-A048-B318-547C4C768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544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CE64A0E-A670-41DF-88A0-271422A8DB81}" type="datetime1">
              <a:rPr lang="en-US" smtClean="0"/>
              <a:t>2/11/20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760F7F0-C605-A048-B318-547C4C768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934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CCCCEB7-C28E-4E00-9755-A2575D7A27D6}" type="datetime1">
              <a:rPr lang="en-US" smtClean="0"/>
              <a:t>2/11/20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760F7F0-C605-A048-B318-547C4C768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645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5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05917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0F583A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71293"/>
          </a:xfrm>
        </p:spPr>
        <p:txBody>
          <a:bodyPr>
            <a:normAutofit fontScale="90000"/>
          </a:bodyPr>
          <a:lstStyle/>
          <a:p>
            <a:r>
              <a:rPr lang="en-US" dirty="0"/>
              <a:t>Some Basic Concepts in Machine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0207" y="1208690"/>
            <a:ext cx="8476593" cy="4917473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Supervised &amp; Unsupervised Learning</a:t>
            </a:r>
          </a:p>
          <a:p>
            <a:r>
              <a:rPr lang="en-US" dirty="0"/>
              <a:t>Concept of evaluation, different metrics and out of sample</a:t>
            </a:r>
          </a:p>
          <a:p>
            <a:r>
              <a:rPr lang="en-US" dirty="0"/>
              <a:t>Over fitting</a:t>
            </a:r>
          </a:p>
          <a:p>
            <a:r>
              <a:rPr lang="en-US" dirty="0"/>
              <a:t>Non-representative data, Generalizing to new data, bias/variance tradeoff</a:t>
            </a:r>
          </a:p>
          <a:p>
            <a:r>
              <a:rPr lang="en-US" dirty="0"/>
              <a:t>Symbolic, connectionist models and importance of representation</a:t>
            </a:r>
          </a:p>
          <a:p>
            <a:r>
              <a:rPr lang="en-US" dirty="0"/>
              <a:t>Features (selection &amp; construction)</a:t>
            </a:r>
          </a:p>
          <a:p>
            <a:r>
              <a:rPr lang="en-US" dirty="0"/>
              <a:t>Batch vs Online</a:t>
            </a:r>
          </a:p>
          <a:p>
            <a:r>
              <a:rPr lang="en-US" dirty="0"/>
              <a:t>Concept Drift &amp; Re-Training</a:t>
            </a:r>
          </a:p>
          <a:p>
            <a:r>
              <a:rPr lang="en-US" dirty="0"/>
              <a:t>Ensemble Methods, Bagging and Boosting</a:t>
            </a:r>
          </a:p>
          <a:p>
            <a:r>
              <a:rPr lang="en-US" dirty="0"/>
              <a:t>Causality vs Predictability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0F7F0-C605-A048-B318-547C4C7684A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7605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Ensemble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Model combinations are known to outperform individual models</a:t>
            </a:r>
          </a:p>
          <a:p>
            <a:endParaRPr lang="en-US" dirty="0"/>
          </a:p>
          <a:p>
            <a:r>
              <a:rPr lang="en-US" dirty="0"/>
              <a:t>Bagging – random samples with replacement are used to generate multiple models to combine</a:t>
            </a:r>
          </a:p>
          <a:p>
            <a:endParaRPr lang="en-US" dirty="0"/>
          </a:p>
          <a:p>
            <a:r>
              <a:rPr lang="en-US" dirty="0"/>
              <a:t>Boosting – random samples chosen strategically to overweight examples that are misclassified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0F7F0-C605-A048-B318-547C4C7684A2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6036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Causality vs Predictability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It is extremely hard, near impossible, for traditional machine learning models learning from secondary data to establish causality</a:t>
            </a:r>
          </a:p>
          <a:p>
            <a:endParaRPr lang="en-US" dirty="0"/>
          </a:p>
          <a:p>
            <a:r>
              <a:rPr lang="en-US" dirty="0"/>
              <a:t>Predictability is a better notion for machine learning</a:t>
            </a:r>
          </a:p>
          <a:p>
            <a:pPr lvl="1"/>
            <a:r>
              <a:rPr lang="en-US" dirty="0"/>
              <a:t>You can claim that age, income and experience can help predict what types of customers churn from machine learning models</a:t>
            </a:r>
          </a:p>
          <a:p>
            <a:pPr lvl="1"/>
            <a:r>
              <a:rPr lang="en-US" dirty="0"/>
              <a:t>Harder to make the causal claim without careful experiments (or many assumptions)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0F7F0-C605-A048-B318-547C4C7684A2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11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32C7E-8249-A14F-B37F-3F0731365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 Science as Intelligent Data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51F6E-4780-6648-8B2B-AD11B80E94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Revisiting</a:t>
            </a:r>
          </a:p>
          <a:p>
            <a:pPr lvl="1"/>
            <a:r>
              <a:rPr lang="en-US" dirty="0"/>
              <a:t>Train/test/validation data</a:t>
            </a:r>
          </a:p>
          <a:p>
            <a:pPr lvl="1"/>
            <a:r>
              <a:rPr lang="en-US" dirty="0"/>
              <a:t>Overfitting and</a:t>
            </a:r>
          </a:p>
          <a:p>
            <a:pPr lvl="1"/>
            <a:r>
              <a:rPr lang="en-US" dirty="0"/>
              <a:t>Bias/Variance Tradeoff</a:t>
            </a:r>
          </a:p>
          <a:p>
            <a:pPr lvl="1"/>
            <a:endParaRPr lang="en-US" dirty="0"/>
          </a:p>
          <a:p>
            <a:r>
              <a:rPr lang="en-US" dirty="0"/>
              <a:t>How to look at performance in your data and tune models - discussion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9F97B3-AFAE-A44D-9DEE-48B76DC8F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0F7F0-C605-A048-B318-547C4C7684A2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317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323" name="Group 83"/>
          <p:cNvGraphicFramePr>
            <a:graphicFrameLocks noGrp="1"/>
          </p:cNvGraphicFramePr>
          <p:nvPr>
            <p:ph idx="1"/>
          </p:nvPr>
        </p:nvGraphicFramePr>
        <p:xfrm>
          <a:off x="914400" y="685800"/>
          <a:ext cx="7467600" cy="6126216"/>
        </p:xfrm>
        <a:graphic>
          <a:graphicData uri="http://schemas.openxmlformats.org/drawingml/2006/table">
            <a:tbl>
              <a:tblPr/>
              <a:tblGrid>
                <a:gridCol w="14938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38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92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938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938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1813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Age</a:t>
                      </a: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Income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City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Gender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Risk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48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30</a:t>
                      </a: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50K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New York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M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High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13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50</a:t>
                      </a: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125K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Tampa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Low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13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..</a:t>
                      </a: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Low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13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</a:endParaRP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High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813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</a:rPr>
                        <a:t>28</a:t>
                      </a: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</a:rPr>
                        <a:t>35K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</a:rPr>
                        <a:t>Orlando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</a:rPr>
                        <a:t>M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</a:rPr>
                        <a:t>???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813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</a:rPr>
                        <a:t>..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</a:rPr>
                        <a:t>???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813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Arial" charset="0"/>
                      </a:endParaRP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Arial" charset="0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Arial" charset="0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Arial" charset="0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</a:rPr>
                        <a:t>???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1813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Arial" charset="0"/>
                      </a:endParaRP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Arial" charset="0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Arial" charset="0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Arial" charset="0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</a:rPr>
                        <a:t>???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1813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Arial" charset="0"/>
                      </a:endParaRP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Arial" charset="0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Arial" charset="0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Arial" charset="0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</a:rPr>
                        <a:t>???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1813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Arial" charset="0"/>
                      </a:endParaRP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Arial" charset="0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Arial" charset="0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Arial" charset="0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</a:rPr>
                        <a:t>???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914400" y="101025"/>
            <a:ext cx="36135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Supervised Learning</a:t>
            </a:r>
          </a:p>
        </p:txBody>
      </p:sp>
    </p:spTree>
    <p:extLst>
      <p:ext uri="{BB962C8B-B14F-4D97-AF65-F5344CB8AC3E}">
        <p14:creationId xmlns:p14="http://schemas.microsoft.com/office/powerpoint/2010/main" val="18525821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Unsupervised Learning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077200" cy="4525963"/>
          </a:xfrm>
        </p:spPr>
        <p:txBody>
          <a:bodyPr/>
          <a:lstStyle/>
          <a:p>
            <a:pPr eaLnBrk="1" hangingPunct="1"/>
            <a:r>
              <a:rPr lang="en-US" altLang="en-US" sz="2800"/>
              <a:t>Problems for which the “right answer” is not known or given to you, but the goal is to use the data to make useful discoveries.</a:t>
            </a:r>
          </a:p>
          <a:p>
            <a:pPr eaLnBrk="1" hangingPunct="1"/>
            <a:endParaRPr lang="en-US" altLang="en-US" sz="2800"/>
          </a:p>
          <a:p>
            <a:pPr eaLnBrk="1" hangingPunct="1"/>
            <a:r>
              <a:rPr lang="en-US" altLang="en-US" sz="2800"/>
              <a:t>Learning associations, or clusters in the data are two common examples.</a:t>
            </a:r>
          </a:p>
        </p:txBody>
      </p:sp>
    </p:spTree>
    <p:extLst>
      <p:ext uri="{BB962C8B-B14F-4D97-AF65-F5344CB8AC3E}">
        <p14:creationId xmlns:p14="http://schemas.microsoft.com/office/powerpoint/2010/main" val="21298942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4000" dirty="0"/>
              <a:t>Evaluation: Testing Models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8372" y="1145628"/>
            <a:ext cx="8384628" cy="5255172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110000"/>
              </a:lnSpc>
            </a:pPr>
            <a:r>
              <a:rPr lang="en-US" altLang="en-US" sz="2400" dirty="0"/>
              <a:t>Data Partitions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000" b="1" dirty="0"/>
              <a:t>Training Set</a:t>
            </a:r>
            <a:r>
              <a:rPr lang="en-US" altLang="en-US" sz="2000" dirty="0"/>
              <a:t> – used to build a set of DM models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000" b="1" dirty="0"/>
              <a:t>Validation Set</a:t>
            </a:r>
            <a:r>
              <a:rPr lang="en-US" altLang="en-US" sz="2000" dirty="0"/>
              <a:t> – used to choose best DM model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000" b="1" dirty="0"/>
              <a:t>Test Set</a:t>
            </a:r>
            <a:r>
              <a:rPr lang="en-US" altLang="en-US" sz="2000" dirty="0"/>
              <a:t> – used to determine how the model performs</a:t>
            </a:r>
          </a:p>
          <a:p>
            <a:pPr eaLnBrk="1" hangingPunct="1">
              <a:lnSpc>
                <a:spcPct val="110000"/>
              </a:lnSpc>
            </a:pPr>
            <a:endParaRPr lang="en-US" altLang="en-US" sz="2400" dirty="0"/>
          </a:p>
          <a:p>
            <a:pPr eaLnBrk="1" hangingPunct="1">
              <a:lnSpc>
                <a:spcPct val="110000"/>
              </a:lnSpc>
            </a:pPr>
            <a:r>
              <a:rPr lang="en-US" altLang="en-US" sz="2400" dirty="0"/>
              <a:t>Training + Validation data is used to pick the best model, which is then scored on the test data</a:t>
            </a:r>
          </a:p>
          <a:p>
            <a:pPr eaLnBrk="1" hangingPunct="1">
              <a:lnSpc>
                <a:spcPct val="110000"/>
              </a:lnSpc>
            </a:pPr>
            <a:endParaRPr lang="en-US" altLang="en-US" sz="2400" dirty="0"/>
          </a:p>
          <a:p>
            <a:pPr eaLnBrk="1" hangingPunct="1">
              <a:lnSpc>
                <a:spcPct val="110000"/>
              </a:lnSpc>
            </a:pPr>
            <a:r>
              <a:rPr lang="en-US" altLang="en-US" sz="2400" dirty="0"/>
              <a:t>Performance on unseen test data is the gold standard</a:t>
            </a:r>
          </a:p>
          <a:p>
            <a:pPr lvl="1">
              <a:lnSpc>
                <a:spcPct val="110000"/>
              </a:lnSpc>
            </a:pPr>
            <a:r>
              <a:rPr lang="en-US" altLang="en-US" sz="2000" dirty="0"/>
              <a:t>This is what “Generalization” means in machine learning</a:t>
            </a:r>
          </a:p>
          <a:p>
            <a:pPr lvl="1">
              <a:lnSpc>
                <a:spcPct val="110000"/>
              </a:lnSpc>
            </a:pPr>
            <a:endParaRPr lang="en-US" altLang="en-US" sz="2000" dirty="0"/>
          </a:p>
          <a:p>
            <a:pPr eaLnBrk="1" hangingPunct="1">
              <a:lnSpc>
                <a:spcPct val="110000"/>
              </a:lnSpc>
            </a:pPr>
            <a:r>
              <a:rPr lang="en-US" altLang="en-US" sz="2400" dirty="0"/>
              <a:t>Metrics can be many</a:t>
            </a:r>
          </a:p>
          <a:p>
            <a:pPr lvl="1">
              <a:lnSpc>
                <a:spcPct val="110000"/>
              </a:lnSpc>
            </a:pPr>
            <a:r>
              <a:rPr lang="en-US" altLang="en-US" sz="1800" dirty="0"/>
              <a:t>MSE, MAE, </a:t>
            </a:r>
            <a:r>
              <a:rPr lang="en-US" altLang="en-US" sz="1800" dirty="0" err="1"/>
              <a:t>RoC</a:t>
            </a:r>
            <a:r>
              <a:rPr lang="en-US" altLang="en-US" sz="1800" dirty="0"/>
              <a:t> curves</a:t>
            </a:r>
          </a:p>
        </p:txBody>
      </p:sp>
    </p:spTree>
    <p:extLst>
      <p:ext uri="{BB962C8B-B14F-4D97-AF65-F5344CB8AC3E}">
        <p14:creationId xmlns:p14="http://schemas.microsoft.com/office/powerpoint/2010/main" val="605788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Overfitting</a:t>
            </a:r>
            <a:r>
              <a:rPr lang="en-US" dirty="0"/>
              <a:t>: </a:t>
            </a:r>
            <a:r>
              <a:rPr lang="en-US" altLang="en-US" dirty="0"/>
              <a:t>Learning the data too well over time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0F7F0-C605-A048-B318-547C4C7684A2}" type="slidenum">
              <a:rPr lang="en-US" smtClean="0"/>
              <a:t>5</a:t>
            </a:fld>
            <a:endParaRPr lang="en-US" dirty="0"/>
          </a:p>
        </p:txBody>
      </p:sp>
      <p:pic>
        <p:nvPicPr>
          <p:cNvPr id="5" name="Content Placeholder 4" descr="knight-1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0220" y="1417638"/>
            <a:ext cx="6139689" cy="43275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05755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Bias-Variance Tradeoff</a:t>
            </a:r>
            <a:br>
              <a:rPr lang="en-US" dirty="0"/>
            </a:br>
            <a:r>
              <a:rPr lang="en-US" dirty="0"/>
              <a:t>	</a:t>
            </a:r>
            <a:r>
              <a:rPr lang="en-US" sz="2200" dirty="0"/>
              <a:t>A conceptual tradeoff that captures the difficulty of a very flexible model to sometimes generalize well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99896"/>
            <a:ext cx="8229600" cy="4525963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The bias is an error from incorrect assumptions in the learning algorithm. </a:t>
            </a:r>
          </a:p>
          <a:p>
            <a:pPr lvl="1"/>
            <a:r>
              <a:rPr lang="en-US" dirty="0"/>
              <a:t>High bias can cause </a:t>
            </a:r>
            <a:r>
              <a:rPr lang="en-US" dirty="0" err="1"/>
              <a:t>underfitting</a:t>
            </a:r>
            <a:r>
              <a:rPr lang="en-US" dirty="0"/>
              <a:t> while low bias can cause </a:t>
            </a:r>
            <a:r>
              <a:rPr lang="en-US" dirty="0" err="1"/>
              <a:t>overfitting</a:t>
            </a:r>
            <a:endParaRPr lang="en-US" dirty="0"/>
          </a:p>
          <a:p>
            <a:endParaRPr lang="en-US" dirty="0"/>
          </a:p>
          <a:p>
            <a:r>
              <a:rPr lang="en-US" dirty="0"/>
              <a:t>Variance is an error from sensitivity to small fluctuations in the training set. </a:t>
            </a:r>
          </a:p>
          <a:p>
            <a:pPr lvl="1"/>
            <a:r>
              <a:rPr lang="en-US" dirty="0"/>
              <a:t>Low bias algorithms (very flexible learners) can also learn the small fluctuations due to noise, which results in high variance </a:t>
            </a:r>
          </a:p>
          <a:p>
            <a:pPr lvl="1"/>
            <a:endParaRPr lang="en-US" dirty="0"/>
          </a:p>
          <a:p>
            <a:r>
              <a:rPr lang="en-US" dirty="0"/>
              <a:t>The tradeoff  here is that to generalize well you often may need high bias, but that often </a:t>
            </a:r>
            <a:r>
              <a:rPr lang="en-US" dirty="0" err="1"/>
              <a:t>underfits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0F7F0-C605-A048-B318-547C4C7684A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3078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Feature Construction and Feature Selection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862" y="1776248"/>
            <a:ext cx="8318938" cy="4349915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Garbage in garbage out.</a:t>
            </a:r>
          </a:p>
          <a:p>
            <a:pPr lvl="1"/>
            <a:r>
              <a:rPr lang="en-US" sz="2400" dirty="0"/>
              <a:t>Key features are known to significantly help machine learning models. </a:t>
            </a:r>
          </a:p>
          <a:p>
            <a:pPr lvl="1"/>
            <a:r>
              <a:rPr lang="en-US" sz="2400" dirty="0"/>
              <a:t>How to construct great features?</a:t>
            </a:r>
          </a:p>
          <a:p>
            <a:pPr lvl="1"/>
            <a:endParaRPr lang="en-US" sz="2400" dirty="0"/>
          </a:p>
          <a:p>
            <a:r>
              <a:rPr lang="en-US" sz="2800" dirty="0"/>
              <a:t>One way is through deep connectionist architectures, but that loses </a:t>
            </a:r>
            <a:r>
              <a:rPr lang="en-US" sz="2800" dirty="0" err="1"/>
              <a:t>explainability</a:t>
            </a:r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Feature selection is reducing the space of variables to use in predictive modeling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0F7F0-C605-A048-B318-547C4C7684A2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5568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Batch vs Online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data science algorithms run in “batch” mode. </a:t>
            </a:r>
          </a:p>
          <a:p>
            <a:pPr lvl="1"/>
            <a:r>
              <a:rPr lang="en-US" dirty="0"/>
              <a:t>Data is gathered, model is built and then used</a:t>
            </a:r>
          </a:p>
          <a:p>
            <a:pPr lvl="1"/>
            <a:endParaRPr lang="en-US" dirty="0"/>
          </a:p>
          <a:p>
            <a:r>
              <a:rPr lang="en-US" dirty="0"/>
              <a:t>Online Learning</a:t>
            </a:r>
          </a:p>
          <a:p>
            <a:pPr lvl="1"/>
            <a:r>
              <a:rPr lang="en-US" dirty="0"/>
              <a:t>As data comes in you rapidly build a model and then use it to make predictions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0F7F0-C605-A048-B318-547C4C7684A2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0681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 Drift and Re-Training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the underlying model itself changes over time (“non-</a:t>
            </a:r>
            <a:r>
              <a:rPr lang="en-US" dirty="0" err="1"/>
              <a:t>stationarity</a:t>
            </a:r>
            <a:r>
              <a:rPr lang="en-US" dirty="0"/>
              <a:t>” in traditional methods) this is called concept drift</a:t>
            </a:r>
          </a:p>
          <a:p>
            <a:pPr lvl="1"/>
            <a:r>
              <a:rPr lang="en-US" dirty="0"/>
              <a:t>Happens very often</a:t>
            </a:r>
          </a:p>
          <a:p>
            <a:pPr lvl="1"/>
            <a:endParaRPr lang="en-US" dirty="0"/>
          </a:p>
          <a:p>
            <a:r>
              <a:rPr lang="en-US" dirty="0"/>
              <a:t>Requires an understanding that all models need constant re-training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0F7F0-C605-A048-B318-547C4C7684A2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3408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1747</TotalTime>
  <Words>597</Words>
  <Application>Microsoft Macintosh PowerPoint</Application>
  <PresentationFormat>On-screen Show (4:3)</PresentationFormat>
  <Paragraphs>120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Some Basic Concepts in Machine Learning</vt:lpstr>
      <vt:lpstr>PowerPoint Presentation</vt:lpstr>
      <vt:lpstr>Unsupervised Learning</vt:lpstr>
      <vt:lpstr>Evaluation: Testing Models</vt:lpstr>
      <vt:lpstr>Overfitting: Learning the data too well over time</vt:lpstr>
      <vt:lpstr>Bias-Variance Tradeoff  A conceptual tradeoff that captures the difficulty of a very flexible model to sometimes generalize well</vt:lpstr>
      <vt:lpstr>Feature Construction and Feature Selection</vt:lpstr>
      <vt:lpstr>Batch vs Online Learning</vt:lpstr>
      <vt:lpstr>Concept Drift and Re-Training</vt:lpstr>
      <vt:lpstr>Ensemble Methods</vt:lpstr>
      <vt:lpstr>Causality vs Predictability</vt:lpstr>
      <vt:lpstr>Data Science as Intelligent Data Engineering</vt:lpstr>
    </vt:vector>
  </TitlesOfParts>
  <Company>University of South Florida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Todd</dc:creator>
  <cp:lastModifiedBy>Padmanabhan, Balaji</cp:lastModifiedBy>
  <cp:revision>146</cp:revision>
  <dcterms:created xsi:type="dcterms:W3CDTF">2012-01-11T16:22:55Z</dcterms:created>
  <dcterms:modified xsi:type="dcterms:W3CDTF">2020-02-12T04:34:41Z</dcterms:modified>
</cp:coreProperties>
</file>