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3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BEFC-8CE1-4A31-ABFA-A4321266A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7905C-1DC8-4181-9843-E3F674687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1C854-269F-4A3D-ACB2-8B5B967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617E-ADEC-4B24-88BA-94D9B68789E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DAED7-D9CC-4E0C-B44A-90F795E8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CB195-5554-420E-9AC8-C46B5E87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3858-0C1D-43D2-B1DE-5494BE887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7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C752-403F-4A2F-8D49-83D5244A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2E0B1-0B27-4FFA-8813-22441AF4F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D93E1-67FB-44D9-ACB4-3B5DE3CC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617E-ADEC-4B24-88BA-94D9B68789E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A0C08-96F8-4296-B575-7EE302AF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30B0D-21D4-4E8B-9E79-18AFF1BA2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3858-0C1D-43D2-B1DE-5494BE887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6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C55C3B-2F24-4C8B-A99B-818325F46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130AF-2A2F-4FCC-87B4-CAAAA2D72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76228-FC28-440A-917C-669EA9E6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617E-ADEC-4B24-88BA-94D9B68789E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68078-0B5B-48F0-94F9-E6323A75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21DC2-AB4A-4476-BEBF-AA1E6E9C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3858-0C1D-43D2-B1DE-5494BE887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3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C7AE-34F0-42C1-87B2-91B35AE9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7E82D-4A76-427C-89D0-9694E18F2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0361E-1A08-42EC-9849-0BE7381A4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617E-ADEC-4B24-88BA-94D9B68789E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EE223-F2E1-47B4-8055-B3F6BEE11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3E054-D900-43F6-95C6-B926241E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3858-0C1D-43D2-B1DE-5494BE887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0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0F77-03CF-48AF-B296-514C5A2A9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86D4A-E286-4258-B6BE-171002F07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169CB-79C2-4A83-862C-E4601942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617E-ADEC-4B24-88BA-94D9B68789E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F7529-80D3-4892-81DC-F1BE8221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C7814-B16A-4581-BCC0-C108C6CB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3858-0C1D-43D2-B1DE-5494BE887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7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6E9B-8340-4B9A-BE1B-C38BD82F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E5D78-A9FA-4E5D-9E92-932B19C34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70FA2-720B-407A-8D48-914F7FB78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70E23-7B16-4E18-99A7-7B2B0006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617E-ADEC-4B24-88BA-94D9B68789E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13510-F038-4CFD-A7E8-28BB9C42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2ED6B-FE4C-4B52-9C71-E4B7BAAB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3858-0C1D-43D2-B1DE-5494BE887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8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BE86-0E1A-4ADB-97A4-F5634381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C7251-8B09-4835-A99B-DF204E64C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6621D-9E3C-4ADA-8EF2-107876F7E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586A21-916E-4669-BCBA-5A4CCCB73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DCBB6-2120-4C5C-B18A-F72EF0D33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533C2-7DBA-419B-B1F1-1D0A8F85F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617E-ADEC-4B24-88BA-94D9B68789E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3AD476-09DE-4B02-B2B4-59D080E6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2089D-DA2B-4BCE-8B43-AFEE3BF4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3858-0C1D-43D2-B1DE-5494BE887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0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08BF-8774-47A0-ABA0-698054E1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CA951-820F-4691-A863-174461234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617E-ADEC-4B24-88BA-94D9B68789E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EB140-4E9B-42E8-9D1D-F548CE6D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86B8A-9A39-4541-ADE8-F41FAF32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3858-0C1D-43D2-B1DE-5494BE887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3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1CD36-2175-4C81-B192-6B61774B1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617E-ADEC-4B24-88BA-94D9B68789E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F9ABB-20B8-42A8-9959-7F6BC05C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C2A54-712B-4FAE-9C11-2FA608DA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3858-0C1D-43D2-B1DE-5494BE887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8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CF28-DD90-479D-BA1F-C2E7CBD32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E4A7-F296-4696-A9C4-1A42D170C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F7D7A-24B6-4EA4-8603-E8C962F33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0945D-52DC-4748-823C-D3BDEA59F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617E-ADEC-4B24-88BA-94D9B68789E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7A233-D635-4AE0-9E4F-0257D64E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1B7A6-5E19-48E8-9204-6E2F0008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3858-0C1D-43D2-B1DE-5494BE887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2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A1A7-8A7A-437D-96FF-61A5E04C6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21B48-8AD9-45C5-B9A4-82C56C202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2C558-C171-479D-B889-6FFD27248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76FB1-6B80-44BC-9B6B-2166AD60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617E-ADEC-4B24-88BA-94D9B68789E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7A894-9897-4B4C-BBC5-927275BB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1D06C-D6F3-43EB-868E-57E5FE85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3858-0C1D-43D2-B1DE-5494BE887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B99C1-CBEC-4936-882C-CA74BEC8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89DF1-9C7F-45F5-9699-5432CDE3C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1ACC3-B3A5-41E8-9590-F79C75C33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2617E-ADEC-4B24-88BA-94D9B68789E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F7815-1112-4800-AE59-071836C11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AF773-84D3-4EB7-9F83-B9FF8BF9A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E3858-0C1D-43D2-B1DE-5494BE887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0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verse.harvard.edu/dataset.xhtml?persistentId=doi:10.7910/DVN/DBW86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E453-A210-4628-B444-337125255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2" y="181302"/>
            <a:ext cx="4087306" cy="1244073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DSP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99010-8EC9-4B26-ACAD-0C9E9FEDF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0529" y="1713404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/>
              <a:t>Skin Cancer Classification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660906-B6DC-4939-BA81-5B5B99A85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6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2A48C9-6F92-410F-9582-03EBE4690456}"/>
              </a:ext>
            </a:extLst>
          </p:cNvPr>
          <p:cNvSpPr txBox="1"/>
          <p:nvPr/>
        </p:nvSpPr>
        <p:spPr>
          <a:xfrm>
            <a:off x="9354206" y="4960883"/>
            <a:ext cx="28377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By,</a:t>
            </a:r>
          </a:p>
          <a:p>
            <a:r>
              <a:rPr lang="en-US" sz="2000" dirty="0" err="1"/>
              <a:t>Amulya</a:t>
            </a:r>
            <a:r>
              <a:rPr lang="en-US" sz="2000" dirty="0"/>
              <a:t> </a:t>
            </a:r>
            <a:r>
              <a:rPr lang="en-US" sz="2000" dirty="0" err="1"/>
              <a:t>Geereddy</a:t>
            </a:r>
            <a:endParaRPr lang="en-US" sz="2000" dirty="0"/>
          </a:p>
          <a:p>
            <a:r>
              <a:rPr lang="en-US" sz="2000" dirty="0"/>
              <a:t>Vivek Kotha</a:t>
            </a:r>
          </a:p>
          <a:p>
            <a:r>
              <a:rPr lang="en-US" sz="2000" dirty="0"/>
              <a:t>Jeremy Maury</a:t>
            </a:r>
          </a:p>
          <a:p>
            <a:r>
              <a:rPr lang="en-US" sz="2000" dirty="0"/>
              <a:t>Olanrewaju </a:t>
            </a:r>
            <a:r>
              <a:rPr lang="en-US" sz="2000" dirty="0" err="1"/>
              <a:t>Olasupo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4755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CA761-880A-45A0-AE93-4B4EB9C8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87D10-FEBB-46B9-8101-B69577E2C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Skin cancer — the abnormal growth of skin cells — most often develops on skin exposed to the sun. But this common form of cancer can also occur on areas of your skin not ordinarily exposed to sunlight.</a:t>
            </a:r>
          </a:p>
          <a:p>
            <a:r>
              <a:rPr lang="en-US" dirty="0"/>
              <a:t>The final dataset consists of 10015 dermatoscopic images which can be used as a training set for this project. Cases constitute a cross-section of all key diagnostic categories in the field of pigmented lesions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b="0" i="0" u="none" strike="noStrike" dirty="0">
                <a:solidFill>
                  <a:srgbClr val="6264A7"/>
                </a:solidFill>
                <a:effectLst/>
                <a:latin typeface="Segoe UI" panose="020B0502040204020203" pitchFamily="34" charset="0"/>
                <a:hlinkClick r:id="rId2" tooltip="https://dataverse.harvard.edu/dataset.xhtml?persistentid=doi:10.7910/dvn/dbw86t"/>
              </a:rPr>
              <a:t>https://dataverse.harvard.edu/dataset.xhtml?persistentId=doi:10.7910/DVN/DBW86T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80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6B450-E8BE-458B-BB1A-412C78F6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E54F81-92D9-4EA1-A75F-D03CB3A9E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04" y="107622"/>
            <a:ext cx="6428931" cy="675037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0A0627-3848-4763-AB03-9551074A18EB}"/>
              </a:ext>
            </a:extLst>
          </p:cNvPr>
          <p:cNvSpPr txBox="1"/>
          <p:nvPr/>
        </p:nvSpPr>
        <p:spPr>
          <a:xfrm>
            <a:off x="376295" y="1690688"/>
            <a:ext cx="56020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42424"/>
                </a:solidFill>
                <a:effectLst/>
              </a:rPr>
              <a:t>It has 7 different classes of skin cancer :</a:t>
            </a:r>
            <a:br>
              <a:rPr lang="en-US" sz="2000" dirty="0"/>
            </a:br>
            <a:r>
              <a:rPr lang="en-US" sz="2000" b="0" i="0" dirty="0">
                <a:solidFill>
                  <a:srgbClr val="242424"/>
                </a:solidFill>
                <a:effectLst/>
              </a:rPr>
              <a:t>1. Melanocytic nevi</a:t>
            </a:r>
            <a:br>
              <a:rPr lang="en-US" sz="2000" dirty="0"/>
            </a:br>
            <a:r>
              <a:rPr lang="en-US" sz="2000" b="0" i="0" dirty="0">
                <a:solidFill>
                  <a:srgbClr val="242424"/>
                </a:solidFill>
                <a:effectLst/>
              </a:rPr>
              <a:t>2. Melanoma</a:t>
            </a:r>
            <a:br>
              <a:rPr lang="en-US" sz="2000" dirty="0"/>
            </a:br>
            <a:r>
              <a:rPr lang="en-US" sz="2000" b="0" i="0" dirty="0">
                <a:solidFill>
                  <a:srgbClr val="242424"/>
                </a:solidFill>
                <a:effectLst/>
              </a:rPr>
              <a:t>3. Benign keratosis-like lesions</a:t>
            </a:r>
            <a:br>
              <a:rPr lang="en-US" sz="2000" dirty="0"/>
            </a:br>
            <a:r>
              <a:rPr lang="en-US" sz="2000" b="0" i="0" dirty="0">
                <a:solidFill>
                  <a:srgbClr val="242424"/>
                </a:solidFill>
                <a:effectLst/>
              </a:rPr>
              <a:t>4. Basal cell carcinoma</a:t>
            </a:r>
            <a:br>
              <a:rPr lang="en-US" sz="2000" dirty="0"/>
            </a:br>
            <a:r>
              <a:rPr lang="en-US" sz="2000" b="0" i="0" dirty="0">
                <a:solidFill>
                  <a:srgbClr val="242424"/>
                </a:solidFill>
                <a:effectLst/>
              </a:rPr>
              <a:t>5. Actinic keratoses</a:t>
            </a:r>
            <a:br>
              <a:rPr lang="en-US" sz="2000" dirty="0"/>
            </a:br>
            <a:r>
              <a:rPr lang="en-US" sz="2000" b="0" i="0" dirty="0">
                <a:solidFill>
                  <a:srgbClr val="242424"/>
                </a:solidFill>
                <a:effectLst/>
              </a:rPr>
              <a:t>6. Vascular lesions</a:t>
            </a:r>
            <a:br>
              <a:rPr lang="en-US" sz="2000" dirty="0"/>
            </a:br>
            <a:r>
              <a:rPr lang="en-US" sz="2000" b="0" i="0" dirty="0">
                <a:solidFill>
                  <a:srgbClr val="242424"/>
                </a:solidFill>
                <a:effectLst/>
              </a:rPr>
              <a:t>7. Dermatofibroma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719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7F5109-3022-431A-BED4-CB3B1CB64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1" y="591744"/>
            <a:ext cx="9002485" cy="64948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0E6609-2541-45F7-9994-EC57626E5D91}"/>
              </a:ext>
            </a:extLst>
          </p:cNvPr>
          <p:cNvSpPr txBox="1"/>
          <p:nvPr/>
        </p:nvSpPr>
        <p:spPr>
          <a:xfrm>
            <a:off x="6482443" y="1349829"/>
            <a:ext cx="2764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Imbalanced Dataset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007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9F6D-9765-4D35-A0BF-F259F421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33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Preprocessing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9C3AE-F92B-4286-8C9D-DA33501FC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945" y="1418897"/>
            <a:ext cx="11592910" cy="5073978"/>
          </a:xfrm>
        </p:spPr>
        <p:txBody>
          <a:bodyPr>
            <a:normAutofit/>
          </a:bodyPr>
          <a:lstStyle/>
          <a:p>
            <a:r>
              <a:rPr lang="en-US" sz="3200" dirty="0"/>
              <a:t>Resizing the data and Converting RGB images to </a:t>
            </a:r>
            <a:r>
              <a:rPr lang="en-US" sz="3200" dirty="0" err="1"/>
              <a:t>numpy</a:t>
            </a:r>
            <a:r>
              <a:rPr lang="en-US" sz="3200" dirty="0"/>
              <a:t> arrays</a:t>
            </a:r>
          </a:p>
          <a:p>
            <a:pPr lvl="1"/>
            <a:r>
              <a:rPr lang="en-US" sz="3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We converted the image size of all the images from 450x600 x3 into 100x75 for uniformity using PIL Library.</a:t>
            </a:r>
            <a:endParaRPr lang="en-US" sz="3200" dirty="0"/>
          </a:p>
          <a:p>
            <a:r>
              <a:rPr lang="en-US" sz="3200" dirty="0"/>
              <a:t>Label Encoding</a:t>
            </a:r>
          </a:p>
          <a:p>
            <a:pPr lvl="1"/>
            <a:r>
              <a:rPr lang="en-US" sz="3200" dirty="0"/>
              <a:t>Labels are 7 different classes of skin cancer types from 0 to 6. We need to encode these labels to one hot vectors</a:t>
            </a:r>
          </a:p>
          <a:p>
            <a:r>
              <a:rPr lang="en-US" sz="3200" dirty="0"/>
              <a:t>Data Augmentation</a:t>
            </a:r>
          </a:p>
          <a:p>
            <a:pPr lvl="1"/>
            <a:r>
              <a:rPr lang="en-US" sz="3200" dirty="0"/>
              <a:t>In order to avoid over fitting</a:t>
            </a:r>
            <a:r>
              <a:rPr lang="en-US" sz="3200" dirty="0">
                <a:latin typeface="Inter"/>
              </a:rPr>
              <a:t> w</a:t>
            </a:r>
            <a:r>
              <a:rPr lang="en-US" sz="3200" b="0" i="0" dirty="0">
                <a:effectLst/>
                <a:latin typeface="Inter"/>
              </a:rPr>
              <a:t>e can make our existing dataset even larger. We have altered the training data with small transformations to reproduce the variations.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7050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0C7F-4C48-4117-8F6C-F9A27FDF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42D80F-33E7-45E1-8872-E71728F5F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0850"/>
            <a:ext cx="10515600" cy="5565689"/>
          </a:xfrm>
        </p:spPr>
      </p:pic>
    </p:spTree>
    <p:extLst>
      <p:ext uri="{BB962C8B-B14F-4D97-AF65-F5344CB8AC3E}">
        <p14:creationId xmlns:p14="http://schemas.microsoft.com/office/powerpoint/2010/main" val="124353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43B1-C760-45E6-951B-167AE016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Things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DBFF0-3F24-47D2-AD46-00EFADA08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Achieved Accuracy is almost 73 percent as of now.</a:t>
            </a:r>
          </a:p>
          <a:p>
            <a:r>
              <a:rPr lang="en-US" dirty="0"/>
              <a:t>Usage of resampling techniques besides data augmentation like SMOTE techniques.</a:t>
            </a:r>
          </a:p>
          <a:p>
            <a:r>
              <a:rPr lang="en-US" dirty="0"/>
              <a:t>Hyper parameter tuning to improve the F1 score of the model.</a:t>
            </a:r>
          </a:p>
          <a:p>
            <a:r>
              <a:rPr lang="en-US" dirty="0"/>
              <a:t>We are planning to use </a:t>
            </a:r>
            <a:r>
              <a:rPr lang="en-US" dirty="0" err="1"/>
              <a:t>Streamlit</a:t>
            </a:r>
            <a:r>
              <a:rPr lang="en-US" dirty="0"/>
              <a:t> or flask packages to create front-end application for predicting the Input Image.</a:t>
            </a:r>
          </a:p>
        </p:txBody>
      </p:sp>
    </p:spTree>
    <p:extLst>
      <p:ext uri="{BB962C8B-B14F-4D97-AF65-F5344CB8AC3E}">
        <p14:creationId xmlns:p14="http://schemas.microsoft.com/office/powerpoint/2010/main" val="2041400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310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Inter</vt:lpstr>
      <vt:lpstr>Segoe UI</vt:lpstr>
      <vt:lpstr>Office Theme</vt:lpstr>
      <vt:lpstr>DSP Project</vt:lpstr>
      <vt:lpstr>About Dataset</vt:lpstr>
      <vt:lpstr>Image Classification</vt:lpstr>
      <vt:lpstr>PowerPoint Presentation</vt:lpstr>
      <vt:lpstr>Preprocessing the Data</vt:lpstr>
      <vt:lpstr>CNN Model Architecture</vt:lpstr>
      <vt:lpstr>Things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DSP Project</dc:title>
  <dc:creator>Vivek Kotha</dc:creator>
  <cp:lastModifiedBy>Vivek Kotha</cp:lastModifiedBy>
  <cp:revision>14</cp:revision>
  <dcterms:created xsi:type="dcterms:W3CDTF">2021-11-09T02:05:15Z</dcterms:created>
  <dcterms:modified xsi:type="dcterms:W3CDTF">2021-11-09T06:34:11Z</dcterms:modified>
</cp:coreProperties>
</file>