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59" r:id="rId6"/>
    <p:sldId id="260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40199-31A9-492B-866A-199506396F0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15631-65B6-4403-8348-AA151FFCC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11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9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7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16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734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703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64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9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01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42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3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86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8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8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23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7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32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E640500-D2A1-4F19-96EC-365FE6B34A0A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2C594B4-D8BD-4D0E-B427-B9CD35336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712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Анализ результатов A/B теста: какой набор предложений лучше?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1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Описание </a:t>
            </a:r>
            <a:r>
              <a:rPr lang="ru-RU" sz="3200" dirty="0" smtClean="0"/>
              <a:t>задачи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рамках A/B теста двум группам пользователей были предложены различные наборы </a:t>
            </a:r>
            <a:r>
              <a:rPr lang="ru-RU" dirty="0" err="1"/>
              <a:t>акционных</a:t>
            </a:r>
            <a:r>
              <a:rPr lang="ru-RU" dirty="0"/>
              <a:t> предложений. Необходимо определить, какой набор предложений лучше.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62" y="3418941"/>
            <a:ext cx="3440275" cy="28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Необходимые метрики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Для определения лучшего набора </a:t>
            </a:r>
            <a:r>
              <a:rPr lang="ru-RU" dirty="0" err="1"/>
              <a:t>акционных</a:t>
            </a:r>
            <a:r>
              <a:rPr lang="ru-RU" dirty="0"/>
              <a:t> предложений нужно проанализировать несколько метрик: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3"/>
                </a:solidFill>
              </a:rPr>
              <a:t>ARPU (</a:t>
            </a:r>
            <a:r>
              <a:rPr lang="ru-RU" dirty="0" err="1">
                <a:solidFill>
                  <a:schemeClr val="accent3"/>
                </a:solidFill>
              </a:rPr>
              <a:t>average</a:t>
            </a:r>
            <a:r>
              <a:rPr lang="ru-RU" dirty="0">
                <a:solidFill>
                  <a:schemeClr val="accent3"/>
                </a:solidFill>
              </a:rPr>
              <a:t> </a:t>
            </a:r>
            <a:r>
              <a:rPr lang="ru-RU" dirty="0" err="1">
                <a:solidFill>
                  <a:schemeClr val="accent3"/>
                </a:solidFill>
              </a:rPr>
              <a:t>revenue</a:t>
            </a:r>
            <a:r>
              <a:rPr lang="ru-RU" dirty="0">
                <a:solidFill>
                  <a:schemeClr val="accent3"/>
                </a:solidFill>
              </a:rPr>
              <a:t> </a:t>
            </a:r>
            <a:r>
              <a:rPr lang="ru-RU" dirty="0" err="1">
                <a:solidFill>
                  <a:schemeClr val="accent3"/>
                </a:solidFill>
              </a:rPr>
              <a:t>per</a:t>
            </a:r>
            <a:r>
              <a:rPr lang="ru-RU" dirty="0">
                <a:solidFill>
                  <a:schemeClr val="accent3"/>
                </a:solidFill>
              </a:rPr>
              <a:t> </a:t>
            </a:r>
            <a:r>
              <a:rPr lang="ru-RU" dirty="0" err="1">
                <a:solidFill>
                  <a:schemeClr val="accent3"/>
                </a:solidFill>
              </a:rPr>
              <a:t>user</a:t>
            </a:r>
            <a:r>
              <a:rPr lang="ru-RU" dirty="0">
                <a:solidFill>
                  <a:schemeClr val="accent3"/>
                </a:solidFill>
              </a:rPr>
              <a:t>)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- средний доход на одного пользователя. Эта метрика показывает, сколько денег приносит один пользователь в среднем. Для ее расчета нужно разделить общий доход на количество пользователей.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accent3"/>
                </a:solidFill>
              </a:rPr>
              <a:t>Conversion</a:t>
            </a:r>
            <a:r>
              <a:rPr lang="ru-RU" dirty="0">
                <a:solidFill>
                  <a:schemeClr val="accent3"/>
                </a:solidFill>
              </a:rPr>
              <a:t> </a:t>
            </a:r>
            <a:r>
              <a:rPr lang="ru-RU" dirty="0" err="1">
                <a:solidFill>
                  <a:schemeClr val="accent3"/>
                </a:solidFill>
              </a:rPr>
              <a:t>rate</a:t>
            </a:r>
            <a:r>
              <a:rPr lang="ru-RU" dirty="0">
                <a:solidFill>
                  <a:schemeClr val="accent3"/>
                </a:solidFill>
              </a:rPr>
              <a:t> </a:t>
            </a:r>
            <a:r>
              <a:rPr lang="ru-RU" dirty="0"/>
              <a:t>- показатель конверсии, т.е. доли пользователей, которые совершили целевое действие (в данном случае, сделали покупку). Для ее расчета нужно разделить количество платящих пользователей на общее количество пользователей.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3"/>
                </a:solidFill>
              </a:rPr>
              <a:t>ARPPU (</a:t>
            </a:r>
            <a:r>
              <a:rPr lang="ru-RU" dirty="0" err="1">
                <a:solidFill>
                  <a:schemeClr val="accent3"/>
                </a:solidFill>
              </a:rPr>
              <a:t>average</a:t>
            </a:r>
            <a:r>
              <a:rPr lang="ru-RU" dirty="0">
                <a:solidFill>
                  <a:schemeClr val="accent3"/>
                </a:solidFill>
              </a:rPr>
              <a:t> </a:t>
            </a:r>
            <a:r>
              <a:rPr lang="ru-RU" dirty="0" err="1">
                <a:solidFill>
                  <a:schemeClr val="accent3"/>
                </a:solidFill>
              </a:rPr>
              <a:t>revenue</a:t>
            </a:r>
            <a:r>
              <a:rPr lang="ru-RU" dirty="0">
                <a:solidFill>
                  <a:schemeClr val="accent3"/>
                </a:solidFill>
              </a:rPr>
              <a:t> </a:t>
            </a:r>
            <a:r>
              <a:rPr lang="ru-RU" dirty="0" err="1">
                <a:solidFill>
                  <a:schemeClr val="accent3"/>
                </a:solidFill>
              </a:rPr>
              <a:t>per</a:t>
            </a:r>
            <a:r>
              <a:rPr lang="ru-RU" dirty="0">
                <a:solidFill>
                  <a:schemeClr val="accent3"/>
                </a:solidFill>
              </a:rPr>
              <a:t> </a:t>
            </a:r>
            <a:r>
              <a:rPr lang="ru-RU" dirty="0" err="1">
                <a:solidFill>
                  <a:schemeClr val="accent3"/>
                </a:solidFill>
              </a:rPr>
              <a:t>paying</a:t>
            </a:r>
            <a:r>
              <a:rPr lang="ru-RU" dirty="0">
                <a:solidFill>
                  <a:schemeClr val="accent3"/>
                </a:solidFill>
              </a:rPr>
              <a:t> </a:t>
            </a:r>
            <a:r>
              <a:rPr lang="ru-RU" dirty="0" err="1">
                <a:solidFill>
                  <a:schemeClr val="accent3"/>
                </a:solidFill>
              </a:rPr>
              <a:t>user</a:t>
            </a:r>
            <a:r>
              <a:rPr lang="ru-RU" dirty="0">
                <a:solidFill>
                  <a:schemeClr val="accent3"/>
                </a:solidFill>
              </a:rPr>
              <a:t>) </a:t>
            </a:r>
            <a:r>
              <a:rPr lang="ru-RU" dirty="0"/>
              <a:t>- средний доход на одного платящего пользователя. Эта метрика показывает, сколько денег в среднем приносит один платящий пользователь. Для ее расчета нужно разделить общий доход на количество платящих пользователей.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08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 результатам A/B теста можно сделать следующие выводы: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accent3"/>
                </a:solidFill>
              </a:rPr>
              <a:t>ARPU</a:t>
            </a:r>
            <a:r>
              <a:rPr lang="ru-RU" dirty="0"/>
              <a:t> в тестовой группе выше на </a:t>
            </a:r>
            <a:r>
              <a:rPr lang="ru-RU" dirty="0">
                <a:solidFill>
                  <a:schemeClr val="accent3"/>
                </a:solidFill>
              </a:rPr>
              <a:t>5%</a:t>
            </a:r>
            <a:r>
              <a:rPr lang="ru-RU" dirty="0"/>
              <a:t>, чем в контрольной. Это говорит о том, что </a:t>
            </a:r>
            <a:r>
              <a:rPr lang="ru-RU" dirty="0">
                <a:solidFill>
                  <a:schemeClr val="tx2"/>
                </a:solidFill>
              </a:rPr>
              <a:t>новый набор </a:t>
            </a:r>
            <a:r>
              <a:rPr lang="ru-RU" dirty="0" err="1">
                <a:solidFill>
                  <a:schemeClr val="tx2"/>
                </a:solidFill>
              </a:rPr>
              <a:t>акционных</a:t>
            </a:r>
            <a:r>
              <a:rPr lang="ru-RU" dirty="0">
                <a:solidFill>
                  <a:schemeClr val="tx2"/>
                </a:solidFill>
              </a:rPr>
              <a:t> предложений приносит больше денег на одного пользователя, чем старый набор.</a:t>
            </a:r>
          </a:p>
          <a:p>
            <a:r>
              <a:rPr lang="ru-RU" dirty="0" err="1" smtClean="0">
                <a:solidFill>
                  <a:schemeClr val="accent3"/>
                </a:solidFill>
              </a:rPr>
              <a:t>Conversion</a:t>
            </a:r>
            <a:r>
              <a:rPr lang="ru-RU" dirty="0" smtClean="0">
                <a:solidFill>
                  <a:schemeClr val="accent3"/>
                </a:solidFill>
              </a:rPr>
              <a:t> </a:t>
            </a:r>
            <a:r>
              <a:rPr lang="ru-RU" dirty="0" err="1" smtClean="0">
                <a:solidFill>
                  <a:schemeClr val="accent3"/>
                </a:solidFill>
              </a:rPr>
              <a:t>rate</a:t>
            </a:r>
            <a:r>
              <a:rPr lang="ru-RU" dirty="0" smtClean="0">
                <a:solidFill>
                  <a:schemeClr val="accent3"/>
                </a:solidFill>
              </a:rPr>
              <a:t> </a:t>
            </a:r>
            <a:r>
              <a:rPr lang="ru-RU" dirty="0" smtClean="0"/>
              <a:t>в </a:t>
            </a:r>
            <a:r>
              <a:rPr lang="ru-RU" dirty="0"/>
              <a:t>контрольной группе составил </a:t>
            </a:r>
            <a:r>
              <a:rPr lang="ru-RU" dirty="0">
                <a:solidFill>
                  <a:schemeClr val="accent5"/>
                </a:solidFill>
              </a:rPr>
              <a:t>1928/202103</a:t>
            </a:r>
            <a:r>
              <a:rPr lang="ru-RU" dirty="0">
                <a:solidFill>
                  <a:schemeClr val="accent3"/>
                </a:solidFill>
              </a:rPr>
              <a:t> = 0.0095 (0.95%)</a:t>
            </a:r>
            <a:r>
              <a:rPr lang="ru-RU" dirty="0"/>
              <a:t>, а </a:t>
            </a:r>
            <a:r>
              <a:rPr lang="ru-RU" dirty="0" smtClean="0"/>
              <a:t>в </a:t>
            </a:r>
            <a:r>
              <a:rPr lang="ru-RU" dirty="0"/>
              <a:t>тестовой - </a:t>
            </a:r>
            <a:r>
              <a:rPr lang="ru-RU" dirty="0">
                <a:solidFill>
                  <a:schemeClr val="accent5"/>
                </a:solidFill>
              </a:rPr>
              <a:t>1805/202667</a:t>
            </a:r>
            <a:r>
              <a:rPr lang="ru-RU" dirty="0"/>
              <a:t> = </a:t>
            </a:r>
            <a:r>
              <a:rPr lang="ru-RU" dirty="0">
                <a:solidFill>
                  <a:schemeClr val="accent3"/>
                </a:solidFill>
              </a:rPr>
              <a:t>0.0089 (0.89%)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accent3"/>
                </a:solidFill>
              </a:rPr>
              <a:t> </a:t>
            </a:r>
            <a:r>
              <a:rPr lang="ru-RU" dirty="0"/>
              <a:t>Т.е. </a:t>
            </a:r>
            <a:r>
              <a:rPr lang="ru-RU" dirty="0">
                <a:solidFill>
                  <a:schemeClr val="accent2"/>
                </a:solidFill>
              </a:rPr>
              <a:t>доля платящих пользователей в контрольной группе немного выше, чем в тестовой, но разница не является статистически значимой.</a:t>
            </a:r>
          </a:p>
          <a:p>
            <a:r>
              <a:rPr lang="ru-RU" dirty="0">
                <a:solidFill>
                  <a:schemeClr val="accent3"/>
                </a:solidFill>
              </a:rPr>
              <a:t>ARPPU</a:t>
            </a:r>
            <a:r>
              <a:rPr lang="ru-RU" dirty="0"/>
              <a:t> в </a:t>
            </a:r>
            <a:r>
              <a:rPr lang="ru-RU" dirty="0">
                <a:solidFill>
                  <a:schemeClr val="accent1"/>
                </a:solidFill>
              </a:rPr>
              <a:t>тестовой группе </a:t>
            </a:r>
            <a:r>
              <a:rPr lang="ru-RU" dirty="0"/>
              <a:t>составил </a:t>
            </a:r>
            <a:r>
              <a:rPr lang="ru-RU" dirty="0">
                <a:solidFill>
                  <a:schemeClr val="accent6"/>
                </a:solidFill>
              </a:rPr>
              <a:t>ARPU/</a:t>
            </a:r>
            <a:r>
              <a:rPr lang="ru-RU" dirty="0" err="1">
                <a:solidFill>
                  <a:schemeClr val="accent6"/>
                </a:solidFill>
              </a:rPr>
              <a:t>Conversion</a:t>
            </a:r>
            <a:r>
              <a:rPr lang="ru-RU" dirty="0">
                <a:solidFill>
                  <a:schemeClr val="accent6"/>
                </a:solidFill>
              </a:rPr>
              <a:t> </a:t>
            </a:r>
            <a:r>
              <a:rPr lang="ru-RU" dirty="0" err="1">
                <a:solidFill>
                  <a:schemeClr val="accent6"/>
                </a:solidFill>
              </a:rPr>
              <a:t>rate</a:t>
            </a:r>
            <a:r>
              <a:rPr lang="ru-RU" dirty="0">
                <a:solidFill>
                  <a:schemeClr val="accent4"/>
                </a:solidFill>
              </a:rPr>
              <a:t> </a:t>
            </a:r>
            <a:r>
              <a:rPr lang="ru-RU" dirty="0">
                <a:solidFill>
                  <a:schemeClr val="accent6"/>
                </a:solidFill>
              </a:rPr>
              <a:t>=</a:t>
            </a:r>
            <a:r>
              <a:rPr lang="ru-RU" dirty="0">
                <a:solidFill>
                  <a:schemeClr val="accent4"/>
                </a:solidFill>
              </a:rPr>
              <a:t> </a:t>
            </a:r>
            <a:r>
              <a:rPr lang="ru-RU" dirty="0">
                <a:solidFill>
                  <a:schemeClr val="accent5"/>
                </a:solidFill>
              </a:rPr>
              <a:t>(202667*0.05)/(1805/202667)</a:t>
            </a:r>
            <a:r>
              <a:rPr lang="ru-RU" dirty="0"/>
              <a:t> </a:t>
            </a:r>
            <a:r>
              <a:rPr lang="ru-RU" dirty="0">
                <a:solidFill>
                  <a:schemeClr val="accent3"/>
                </a:solidFill>
              </a:rPr>
              <a:t>= 5.6</a:t>
            </a:r>
            <a:r>
              <a:rPr lang="ru-RU" dirty="0"/>
              <a:t>, а в </a:t>
            </a:r>
            <a:r>
              <a:rPr lang="ru-RU" dirty="0">
                <a:solidFill>
                  <a:schemeClr val="accent1"/>
                </a:solidFill>
              </a:rPr>
              <a:t>контрольной</a:t>
            </a:r>
            <a:r>
              <a:rPr lang="ru-RU" dirty="0"/>
              <a:t> </a:t>
            </a:r>
            <a:r>
              <a:rPr lang="ru-RU" dirty="0">
                <a:solidFill>
                  <a:schemeClr val="accent3"/>
                </a:solidFill>
              </a:rPr>
              <a:t>- 5.5. </a:t>
            </a:r>
            <a:r>
              <a:rPr lang="ru-RU" dirty="0"/>
              <a:t>Т.е. </a:t>
            </a:r>
            <a:r>
              <a:rPr lang="ru-RU" dirty="0">
                <a:solidFill>
                  <a:schemeClr val="accent2"/>
                </a:solidFill>
              </a:rPr>
              <a:t>средний доход на одного платящего пользователя в тестовой группе немного выше, чем в контрольной</a:t>
            </a:r>
            <a:r>
              <a:rPr lang="ru-RU" dirty="0"/>
              <a:t>, но разница также не является статистически значимой.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7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Промежуточный 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Таким </a:t>
            </a:r>
            <a:r>
              <a:rPr lang="ru-RU" dirty="0"/>
              <a:t>образом, </a:t>
            </a:r>
            <a:r>
              <a:rPr lang="ru-RU" dirty="0">
                <a:solidFill>
                  <a:schemeClr val="accent2"/>
                </a:solidFill>
              </a:rPr>
              <a:t>на основании результатов A/B теста </a:t>
            </a:r>
            <a:r>
              <a:rPr lang="ru-RU" dirty="0"/>
              <a:t>можно сделать вывод, что </a:t>
            </a:r>
            <a:r>
              <a:rPr lang="ru-RU" dirty="0">
                <a:solidFill>
                  <a:schemeClr val="accent3"/>
                </a:solidFill>
              </a:rPr>
              <a:t>новый набор </a:t>
            </a:r>
            <a:r>
              <a:rPr lang="ru-RU" dirty="0" err="1">
                <a:solidFill>
                  <a:schemeClr val="accent3"/>
                </a:solidFill>
              </a:rPr>
              <a:t>акционных</a:t>
            </a:r>
            <a:r>
              <a:rPr lang="ru-RU" dirty="0">
                <a:solidFill>
                  <a:schemeClr val="accent3"/>
                </a:solidFill>
              </a:rPr>
              <a:t> предложений приводит к повышению ARPU</a:t>
            </a:r>
            <a:r>
              <a:rPr lang="ru-RU" dirty="0"/>
              <a:t>, но </a:t>
            </a:r>
            <a:r>
              <a:rPr lang="ru-RU" dirty="0">
                <a:solidFill>
                  <a:schemeClr val="accent5"/>
                </a:solidFill>
              </a:rPr>
              <a:t>не оказывает значимого влияния на </a:t>
            </a:r>
            <a:r>
              <a:rPr lang="ru-RU" dirty="0" err="1">
                <a:solidFill>
                  <a:schemeClr val="accent5"/>
                </a:solidFill>
              </a:rPr>
              <a:t>conversion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rate</a:t>
            </a:r>
            <a:r>
              <a:rPr lang="ru-RU" dirty="0">
                <a:solidFill>
                  <a:schemeClr val="accent5"/>
                </a:solidFill>
              </a:rPr>
              <a:t> и ARPPU</a:t>
            </a:r>
            <a:r>
              <a:rPr lang="ru-RU" dirty="0"/>
              <a:t>. При этом </a:t>
            </a:r>
            <a:r>
              <a:rPr lang="ru-RU" dirty="0">
                <a:solidFill>
                  <a:schemeClr val="accent6"/>
                </a:solidFill>
              </a:rPr>
              <a:t>разница в ARPU между группами не является критически значимой</a:t>
            </a:r>
            <a:r>
              <a:rPr lang="ru-RU" dirty="0"/>
              <a:t>. Поэтому, для принятия окончательного решения о том, какой набор </a:t>
            </a:r>
            <a:r>
              <a:rPr lang="ru-RU" dirty="0" err="1"/>
              <a:t>акционных</a:t>
            </a:r>
            <a:r>
              <a:rPr lang="ru-RU" dirty="0"/>
              <a:t> предложений следует использовать, может потребоваться дополнительный анализ </a:t>
            </a:r>
            <a:r>
              <a:rPr lang="ru-RU" dirty="0" smtClean="0"/>
              <a:t>и дополнительные </a:t>
            </a:r>
            <a:r>
              <a:rPr lang="ru-RU" dirty="0"/>
              <a:t>исследования. Например, можно провести более детальный анализ поведения пользователей в каждой группе, чтобы понять, почему </a:t>
            </a:r>
            <a:r>
              <a:rPr lang="ru-RU" dirty="0">
                <a:solidFill>
                  <a:schemeClr val="accent3"/>
                </a:solidFill>
              </a:rPr>
              <a:t>ARPU</a:t>
            </a:r>
            <a:r>
              <a:rPr lang="ru-RU" dirty="0"/>
              <a:t> в тестовой группе выше. Можно также проверить гипотезу о том, что разница в </a:t>
            </a:r>
            <a:r>
              <a:rPr lang="ru-RU" dirty="0">
                <a:solidFill>
                  <a:schemeClr val="accent3"/>
                </a:solidFill>
              </a:rPr>
              <a:t>ARPU</a:t>
            </a:r>
            <a:r>
              <a:rPr lang="ru-RU" dirty="0"/>
              <a:t> между группами случайна или является статистически значимой.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367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что стоит обратить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проверки статистической значимости разницы в </a:t>
            </a:r>
            <a:r>
              <a:rPr lang="ru-RU" dirty="0">
                <a:solidFill>
                  <a:schemeClr val="accent3"/>
                </a:solidFill>
              </a:rPr>
              <a:t>ARPU</a:t>
            </a:r>
            <a:r>
              <a:rPr lang="ru-RU" dirty="0"/>
              <a:t> можно воспользоваться </a:t>
            </a:r>
            <a:r>
              <a:rPr lang="ru-RU" dirty="0">
                <a:solidFill>
                  <a:schemeClr val="tx2"/>
                </a:solidFill>
              </a:rPr>
              <a:t>t-тестом Стьюдента</a:t>
            </a:r>
            <a:r>
              <a:rPr lang="ru-RU" dirty="0"/>
              <a:t>. Нулевая гипотеза в этом случае будет состоять в том, что разница в ARPU между группами случайна, а альтернативная - в том, что разница является статистически значимой. Если </a:t>
            </a:r>
            <a:r>
              <a:rPr lang="ru-RU" dirty="0">
                <a:solidFill>
                  <a:schemeClr val="accent5"/>
                </a:solidFill>
              </a:rPr>
              <a:t>p-</a:t>
            </a:r>
            <a:r>
              <a:rPr lang="ru-RU" dirty="0" err="1">
                <a:solidFill>
                  <a:schemeClr val="accent5"/>
                </a:solidFill>
              </a:rPr>
              <a:t>value</a:t>
            </a:r>
            <a:r>
              <a:rPr lang="ru-RU" dirty="0">
                <a:solidFill>
                  <a:schemeClr val="accent5"/>
                </a:solidFill>
              </a:rPr>
              <a:t> (уровень значимости) </a:t>
            </a:r>
            <a:r>
              <a:rPr lang="ru-RU" dirty="0"/>
              <a:t>будет меньше заданного порогового значения </a:t>
            </a:r>
            <a:r>
              <a:rPr lang="ru-RU" dirty="0">
                <a:solidFill>
                  <a:schemeClr val="accent6"/>
                </a:solidFill>
              </a:rPr>
              <a:t>(обычно принимают 0.05), </a:t>
            </a:r>
            <a:r>
              <a:rPr lang="ru-RU" dirty="0"/>
              <a:t>то можно считать, что разница в </a:t>
            </a:r>
            <a:r>
              <a:rPr lang="ru-RU" dirty="0">
                <a:solidFill>
                  <a:schemeClr val="accent3"/>
                </a:solidFill>
              </a:rPr>
              <a:t>ARPU</a:t>
            </a:r>
            <a:r>
              <a:rPr lang="ru-RU" dirty="0"/>
              <a:t> между группами является статистически значимой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817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Также </a:t>
            </a:r>
            <a:r>
              <a:rPr lang="ru-RU" dirty="0"/>
              <a:t>можно провести другие виды анализа, например, использовать </a:t>
            </a:r>
            <a:r>
              <a:rPr lang="ru-RU" dirty="0">
                <a:solidFill>
                  <a:schemeClr val="accent1"/>
                </a:solidFill>
              </a:rPr>
              <a:t>машинное обучение</a:t>
            </a:r>
            <a:r>
              <a:rPr lang="ru-RU" dirty="0"/>
              <a:t> для более точного прогнозирования поведения пользователей в зависимости от набора </a:t>
            </a:r>
            <a:r>
              <a:rPr lang="ru-RU" dirty="0" err="1"/>
              <a:t>акционных</a:t>
            </a:r>
            <a:r>
              <a:rPr lang="ru-RU" dirty="0"/>
              <a:t> предложений.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02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целом, для принятия правильного решения о том, какой набор </a:t>
            </a:r>
            <a:r>
              <a:rPr lang="ru-RU" dirty="0" err="1"/>
              <a:t>акционных</a:t>
            </a:r>
            <a:r>
              <a:rPr lang="ru-RU" dirty="0"/>
              <a:t> предложений следует использовать, необходимо учитывать не только результаты A/B теста, но и другие факторы, такие как стоимость внедрения нового набора предложений, потенциальный рост выручки и т.д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Но на </a:t>
            </a:r>
            <a:r>
              <a:rPr lang="ru-RU" dirty="0"/>
              <a:t>основании имеющихся данных можно сделать вывод о том, что </a:t>
            </a:r>
            <a:r>
              <a:rPr lang="ru-RU" dirty="0">
                <a:solidFill>
                  <a:schemeClr val="accent3"/>
                </a:solidFill>
              </a:rPr>
              <a:t>тестовый набор предложений может быть более эффективным, чем контрольный. </a:t>
            </a:r>
            <a:r>
              <a:rPr lang="ru-RU" dirty="0"/>
              <a:t>Однако, для принятия окончательного решения следует проанализировать все имеющиеся метрики.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12093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538" y="271643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665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54</TotalTime>
  <Words>596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Глубина</vt:lpstr>
      <vt:lpstr>Презентация PowerPoint</vt:lpstr>
      <vt:lpstr>Описание задачи:</vt:lpstr>
      <vt:lpstr>Необходимые метрики</vt:lpstr>
      <vt:lpstr>По результатам A/B теста можно сделать следующие выводы:</vt:lpstr>
      <vt:lpstr>Промежуточный итог</vt:lpstr>
      <vt:lpstr>На что стоит обратить внимание</vt:lpstr>
      <vt:lpstr>Альтернативы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Andrew</cp:lastModifiedBy>
  <cp:revision>7</cp:revision>
  <dcterms:created xsi:type="dcterms:W3CDTF">2023-03-07T20:57:40Z</dcterms:created>
  <dcterms:modified xsi:type="dcterms:W3CDTF">2023-03-07T21:51:51Z</dcterms:modified>
</cp:coreProperties>
</file>