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1" r:id="rId11"/>
    <p:sldId id="263" r:id="rId12"/>
    <p:sldId id="266" r:id="rId13"/>
    <p:sldId id="265" r:id="rId14"/>
    <p:sldId id="270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9B103B9D-7C35-491E-B031-C4E2F6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CNN - Model (2)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3F31DB-EEB7-41A4-9110-F22BB02B8059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CD8487-2F2E-4D92-BBF7-6C64F3B5E646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9F307A-D13A-425C-97D1-6E1C8E3D2A09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509CE2A-4BC4-4481-97B6-53076388AED5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75B9DBD-B1DD-4389-9C3A-7FB2E0505E95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B93B40F-B23C-4E26-844F-E188D6A0C052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AC1866-815B-4B31-9A6D-ED6D7827C667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2152161-06A2-480A-A9B5-9E3AB8214531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2301C1DF-ABDF-458C-8E09-F8288BF75669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AACAA5-9F54-48E9-80BE-6BA7FB11C8CD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F8D301D-D44A-4C78-912B-89BA21A2BF0E}"/>
              </a:ext>
            </a:extLst>
          </p:cNvPr>
          <p:cNvSpPr txBox="1"/>
          <p:nvPr/>
        </p:nvSpPr>
        <p:spPr>
          <a:xfrm>
            <a:off x="9734027" y="1909194"/>
            <a:ext cx="1554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Activation</a:t>
            </a:r>
            <a:r>
              <a:rPr lang="de-DE" dirty="0"/>
              <a:t>:</a:t>
            </a:r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Relu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Softmax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35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~1600 je Klasse 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</a:t>
            </a:r>
            <a:r>
              <a:rPr lang="de-DE" b="1" dirty="0" err="1"/>
              <a:t>Stopping</a:t>
            </a:r>
            <a:r>
              <a:rPr lang="de-DE" b="1" dirty="0"/>
              <a:t>: </a:t>
            </a:r>
            <a:r>
              <a:rPr lang="de-DE" dirty="0"/>
              <a:t>Bricht ab, wenn Loss nicht besser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en-US" dirty="0"/>
              <a:t>&gt; </a:t>
            </a:r>
            <a:r>
              <a:rPr lang="en-US" b="1" dirty="0"/>
              <a:t>Dropout Layer:</a:t>
            </a:r>
            <a:r>
              <a:rPr lang="en-US" dirty="0"/>
              <a:t> Modell muss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generalisieren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Augmentation: </a:t>
            </a:r>
            <a:r>
              <a:rPr lang="de-DE" dirty="0"/>
              <a:t>Bessere Ergebnisse aber weniger allgemein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573" y="1783154"/>
            <a:ext cx="9098388" cy="1325563"/>
          </a:xfrm>
        </p:spPr>
        <p:txBody>
          <a:bodyPr>
            <a:normAutofit fontScale="70000" lnSpcReduction="20000"/>
          </a:bodyPr>
          <a:lstStyle/>
          <a:p>
            <a:r>
              <a:rPr lang="de-DE" sz="4500" dirty="0" err="1"/>
              <a:t>Accuracy</a:t>
            </a:r>
            <a:r>
              <a:rPr lang="de-DE" sz="4500" dirty="0"/>
              <a:t> auf dem Test-Datensatz (400 Bilder / Klasse):</a:t>
            </a:r>
          </a:p>
          <a:p>
            <a:pPr marL="0" indent="0">
              <a:buNone/>
            </a:pPr>
            <a:r>
              <a:rPr lang="de-DE" sz="4500" dirty="0"/>
              <a:t>97.946% (Durchschnitt über 5 Durchläufe)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258386-5014-4990-A12E-9A1EB1593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73" y="2734216"/>
            <a:ext cx="3175356" cy="415390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C758FF-0424-43E3-8421-FE6F79F4C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9" y="2734216"/>
            <a:ext cx="3175356" cy="41237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B94C34F-1B72-4AF3-A655-E02FC95E32EB}"/>
              </a:ext>
            </a:extLst>
          </p:cNvPr>
          <p:cNvSpPr txBox="1"/>
          <p:nvPr/>
        </p:nvSpPr>
        <p:spPr>
          <a:xfrm>
            <a:off x="5068515" y="2967335"/>
            <a:ext cx="27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9</a:t>
            </a:r>
          </a:p>
          <a:p>
            <a:r>
              <a:rPr lang="de-DE" dirty="0">
                <a:sym typeface="Wingdings" panose="05000000000000000000" pitchFamily="2" charset="2"/>
              </a:rPr>
              <a:t>Epochen, Rückläufigkeit des Validation-Loss bereits erkennbar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5620B3-7F11-40BC-BBA8-1B2ED74D6D70}"/>
              </a:ext>
            </a:extLst>
          </p:cNvPr>
          <p:cNvSpPr txBox="1"/>
          <p:nvPr/>
        </p:nvSpPr>
        <p:spPr>
          <a:xfrm>
            <a:off x="5068515" y="497021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Early-</a:t>
            </a:r>
            <a:r>
              <a:rPr lang="de-DE" dirty="0" err="1">
                <a:sym typeface="Wingdings" panose="05000000000000000000" pitchFamily="2" charset="2"/>
              </a:rPr>
              <a:t>Stopping</a:t>
            </a:r>
            <a:r>
              <a:rPr lang="de-DE" dirty="0">
                <a:sym typeface="Wingdings" panose="05000000000000000000" pitchFamily="2" charset="2"/>
              </a:rPr>
              <a:t> nach 12 Epochen, Validation-Loss schon initial besser	      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E65C1148-BDB9-4F3D-B0E8-741D23CA1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3" y="1693413"/>
            <a:ext cx="5631967" cy="5079051"/>
          </a:xfr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C5E88FA9-285B-4290-9868-8BF3B31EF712}"/>
              </a:ext>
            </a:extLst>
          </p:cNvPr>
          <p:cNvSpPr txBox="1">
            <a:spLocks/>
          </p:cNvSpPr>
          <p:nvPr/>
        </p:nvSpPr>
        <p:spPr>
          <a:xfrm>
            <a:off x="6723422" y="1690688"/>
            <a:ext cx="5125677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/>
              <a:t>Confusion</a:t>
            </a:r>
            <a:r>
              <a:rPr lang="de-DE" dirty="0"/>
              <a:t> Matrix des Test-Datensatzes (~400 Bilder / Klasse)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CNN ist weniger anfällig für Verwechslung</a:t>
            </a:r>
          </a:p>
          <a:p>
            <a:endParaRPr lang="de-DE" dirty="0"/>
          </a:p>
          <a:p>
            <a:r>
              <a:rPr lang="de-DE" dirty="0"/>
              <a:t>Aber: Buchstaben mit hoher Ähnlichkeit bereiten Probleme</a:t>
            </a:r>
          </a:p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32016-0DA9-42EA-A4C6-4A61F550924F}"/>
              </a:ext>
            </a:extLst>
          </p:cNvPr>
          <p:cNvSpPr/>
          <p:nvPr/>
        </p:nvSpPr>
        <p:spPr>
          <a:xfrm>
            <a:off x="3514725" y="2438400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1ED813F-3388-4D4F-9989-8BC5AC8E2742}"/>
              </a:ext>
            </a:extLst>
          </p:cNvPr>
          <p:cNvSpPr/>
          <p:nvPr/>
        </p:nvSpPr>
        <p:spPr>
          <a:xfrm>
            <a:off x="1960804" y="2615967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CAA0D73-AA30-4B77-A258-6F5BE75CE7D3}"/>
              </a:ext>
            </a:extLst>
          </p:cNvPr>
          <p:cNvSpPr/>
          <p:nvPr/>
        </p:nvSpPr>
        <p:spPr>
          <a:xfrm>
            <a:off x="4546011" y="5536734"/>
            <a:ext cx="152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Hohe Varianz der Bilder innerhalb von Buchstabenklassen</a:t>
                </a:r>
              </a:p>
              <a:p>
                <a14:m>
                  <m:oMath xmlns:m="http://schemas.openxmlformats.org/officeDocument/2006/math">
                    <m:r>
                      <a:rPr lang="de-DE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gute Wahl der Parameter notwendig</a:t>
                </a:r>
              </a:p>
              <a:p>
                <a:endParaRPr lang="de-DE" dirty="0"/>
              </a:p>
              <a:p>
                <a:r>
                  <a:rPr lang="de-DE" dirty="0"/>
                  <a:t>CNN bringt wie erwartet deutlich bessere Ergebnisse</a:t>
                </a:r>
              </a:p>
              <a:p>
                <a:endParaRPr lang="de-DE" dirty="0"/>
              </a:p>
              <a:p>
                <a:r>
                  <a:rPr lang="de-DE" dirty="0"/>
                  <a:t>Trotzdem: Manche handschriftliche Buchstaben auch für Menschen ohne Kontext schwer zu differenzieren (z.B. U, V)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D0E6730-2CE6-4570-95E1-BCB41F33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 err="1"/>
              <a:t>Binarisierung</a:t>
            </a:r>
            <a:r>
              <a:rPr lang="de-DE" dirty="0"/>
              <a:t> der Daten vor der Projektion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3893025-39E7-4F5E-8ED9-7D02BEFC4BEE}"/>
              </a:ext>
            </a:extLst>
          </p:cNvPr>
          <p:cNvSpPr/>
          <p:nvPr/>
        </p:nvSpPr>
        <p:spPr>
          <a:xfrm>
            <a:off x="9194334" y="1887523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9868E0-12FF-4108-B4AB-ECCA059D0835}"/>
              </a:ext>
            </a:extLst>
          </p:cNvPr>
          <p:cNvSpPr/>
          <p:nvPr/>
        </p:nvSpPr>
        <p:spPr>
          <a:xfrm>
            <a:off x="9194334" y="4999152"/>
            <a:ext cx="1761688" cy="1396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Klassifizierung mit </a:t>
            </a:r>
            <a:r>
              <a:rPr lang="de-DE" dirty="0" err="1">
                <a:sym typeface="Wingdings" panose="05000000000000000000" pitchFamily="2" charset="2"/>
              </a:rPr>
              <a:t>kNN</a:t>
            </a:r>
            <a:r>
              <a:rPr lang="de-DE" dirty="0">
                <a:sym typeface="Wingdings" panose="05000000000000000000" pitchFamily="2" charset="2"/>
              </a:rPr>
              <a:t> (k </a:t>
            </a:r>
            <a:r>
              <a:rPr lang="en-US" dirty="0">
                <a:sym typeface="Wingdings" panose="05000000000000000000" pitchFamily="2" charset="2"/>
              </a:rPr>
              <a:t>&gt; 1</a:t>
            </a:r>
            <a:r>
              <a:rPr lang="de-DE" dirty="0">
                <a:sym typeface="Wingdings" panose="05000000000000000000" pitchFamily="2" charset="2"/>
              </a:rPr>
              <a:t>) ergab keine merkbare Verbesserung im Gesamtergebnis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415EFB-1D99-4D49-B4E2-6A49C6CFE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7" y="1461721"/>
            <a:ext cx="6348918" cy="539627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7728DC-893D-4104-AB61-79DFB1FF1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9" b="1722"/>
          <a:stretch/>
        </p:blipFill>
        <p:spPr>
          <a:xfrm>
            <a:off x="6619874" y="1461721"/>
            <a:ext cx="5476875" cy="539627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06C2F05-4A0C-48AE-9E60-28967852D756}"/>
              </a:ext>
            </a:extLst>
          </p:cNvPr>
          <p:cNvSpPr txBox="1"/>
          <p:nvPr/>
        </p:nvSpPr>
        <p:spPr>
          <a:xfrm>
            <a:off x="2115124" y="1277055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582D21E-FB74-4A48-B477-CE3FBFA67E35}"/>
              </a:ext>
            </a:extLst>
          </p:cNvPr>
          <p:cNvSpPr txBox="1"/>
          <p:nvPr/>
        </p:nvSpPr>
        <p:spPr>
          <a:xfrm>
            <a:off x="8407167" y="1277055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</a:t>
            </a:r>
            <a:r>
              <a:rPr lang="en-US" dirty="0" err="1"/>
              <a:t>Bilder</a:t>
            </a:r>
            <a:r>
              <a:rPr lang="en-US" dirty="0"/>
              <a:t> pro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2B3B526-038B-4F64-BAB9-764BDD7D503A}"/>
              </a:ext>
            </a:extLst>
          </p:cNvPr>
          <p:cNvSpPr txBox="1"/>
          <p:nvPr/>
        </p:nvSpPr>
        <p:spPr>
          <a:xfrm>
            <a:off x="8221055" y="174759"/>
            <a:ext cx="378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2%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gezeigt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0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Model (1)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7ABF24-ECB9-41F9-B86F-EA771D2BEEF9}"/>
              </a:ext>
            </a:extLst>
          </p:cNvPr>
          <p:cNvSpPr/>
          <p:nvPr/>
        </p:nvSpPr>
        <p:spPr>
          <a:xfrm>
            <a:off x="838200" y="1548264"/>
            <a:ext cx="202035" cy="4351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C1C4C08-5576-4824-A93F-E7E8C3B2A9C6}"/>
              </a:ext>
            </a:extLst>
          </p:cNvPr>
          <p:cNvSpPr/>
          <p:nvPr/>
        </p:nvSpPr>
        <p:spPr>
          <a:xfrm>
            <a:off x="8400230" y="1610686"/>
            <a:ext cx="139763" cy="175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EA3D90F-03BD-4827-A8D2-B60ED78F0E23}"/>
              </a:ext>
            </a:extLst>
          </p:cNvPr>
          <p:cNvSpPr/>
          <p:nvPr/>
        </p:nvSpPr>
        <p:spPr>
          <a:xfrm>
            <a:off x="9288840" y="3120235"/>
            <a:ext cx="276761" cy="2779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82BF5-C805-4F83-94C2-A8EB74935D9E}"/>
              </a:ext>
            </a:extLst>
          </p:cNvPr>
          <p:cNvSpPr txBox="1"/>
          <p:nvPr/>
        </p:nvSpPr>
        <p:spPr>
          <a:xfrm>
            <a:off x="1040235" y="6354741"/>
            <a:ext cx="592262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CNN abgeleitet von </a:t>
            </a:r>
            <a:r>
              <a:rPr lang="en-US" altLang="en-US" sz="1200" dirty="0">
                <a:solidFill>
                  <a:srgbClr val="000000"/>
                </a:solidFill>
              </a:rPr>
              <a:t>Xiao et al. (2017)</a:t>
            </a:r>
            <a:r>
              <a:rPr lang="en-US" altLang="en-US" sz="1050" dirty="0"/>
              <a:t> “</a:t>
            </a:r>
            <a:r>
              <a:rPr lang="en-US" sz="1050" dirty="0"/>
              <a:t>Design of a Very Compact CNN Classifier for Online Handwritten Chinese Character Recognition Using </a:t>
            </a:r>
            <a:r>
              <a:rPr lang="en-US" sz="1050" dirty="0" err="1"/>
              <a:t>DropWeight</a:t>
            </a:r>
            <a:r>
              <a:rPr lang="en-US" sz="1050" dirty="0"/>
              <a:t> and Global Pooling</a:t>
            </a:r>
            <a:r>
              <a:rPr lang="en-US" altLang="en-US" sz="1050" dirty="0"/>
              <a:t>”</a:t>
            </a:r>
            <a:endParaRPr lang="en-US" altLang="en-US" sz="2800" dirty="0"/>
          </a:p>
          <a:p>
            <a:r>
              <a:rPr lang="de-DE" sz="1200" dirty="0"/>
              <a:t>  </a:t>
            </a:r>
            <a:endParaRPr lang="en-US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A69CFF-8082-4F85-B836-51D866C533FA}"/>
              </a:ext>
            </a:extLst>
          </p:cNvPr>
          <p:cNvSpPr/>
          <p:nvPr/>
        </p:nvSpPr>
        <p:spPr>
          <a:xfrm>
            <a:off x="494948" y="2378268"/>
            <a:ext cx="8724551" cy="4737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Conv2D 3x64 bzw. 2x128 Masken á 3x3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AEC2C5-B0C3-4A9C-AF99-67E4E61813C2}"/>
              </a:ext>
            </a:extLst>
          </p:cNvPr>
          <p:cNvSpPr/>
          <p:nvPr/>
        </p:nvSpPr>
        <p:spPr>
          <a:xfrm>
            <a:off x="494952" y="2860371"/>
            <a:ext cx="8724550" cy="473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371C97-308A-40BD-916F-E39F147CF387}"/>
              </a:ext>
            </a:extLst>
          </p:cNvPr>
          <p:cNvSpPr/>
          <p:nvPr/>
        </p:nvSpPr>
        <p:spPr>
          <a:xfrm>
            <a:off x="494952" y="3330533"/>
            <a:ext cx="8724550" cy="4737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Maxpooling (3x3) [1,3,5]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B2B9519-4338-4010-A7FC-9D0738BB2BA3}"/>
              </a:ext>
            </a:extLst>
          </p:cNvPr>
          <p:cNvSpPr/>
          <p:nvPr/>
        </p:nvSpPr>
        <p:spPr>
          <a:xfrm>
            <a:off x="1095462" y="3812637"/>
            <a:ext cx="7461310" cy="468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Flatten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1ADAFB-CD75-4193-95BF-ADF1B4B9475E}"/>
              </a:ext>
            </a:extLst>
          </p:cNvPr>
          <p:cNvSpPr/>
          <p:nvPr/>
        </p:nvSpPr>
        <p:spPr>
          <a:xfrm>
            <a:off x="1095460" y="4750187"/>
            <a:ext cx="7461310" cy="468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7A2C2C0-BF08-4CAF-B9E3-E6CF4C3D732F}"/>
              </a:ext>
            </a:extLst>
          </p:cNvPr>
          <p:cNvSpPr/>
          <p:nvPr/>
        </p:nvSpPr>
        <p:spPr>
          <a:xfrm>
            <a:off x="1095460" y="5218961"/>
            <a:ext cx="7461310" cy="468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Dropout (50%)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A73E59-8CF2-495B-A354-6B3E61220512}"/>
              </a:ext>
            </a:extLst>
          </p:cNvPr>
          <p:cNvSpPr/>
          <p:nvPr/>
        </p:nvSpPr>
        <p:spPr>
          <a:xfrm>
            <a:off x="1095460" y="5687736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(26)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B3C19F-B669-4676-9221-12C92AF70E29}"/>
              </a:ext>
            </a:extLst>
          </p:cNvPr>
          <p:cNvSpPr/>
          <p:nvPr/>
        </p:nvSpPr>
        <p:spPr>
          <a:xfrm>
            <a:off x="1095460" y="4289799"/>
            <a:ext cx="7461310" cy="468775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B686DA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Dense</a:t>
            </a:r>
            <a:r>
              <a:rPr lang="de-DE" dirty="0">
                <a:solidFill>
                  <a:schemeClr val="tx1"/>
                </a:solidFill>
              </a:rPr>
              <a:t> (1024)</a:t>
            </a:r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BA92836A-66F0-4A8E-ACCF-F170CBA3EE3C}"/>
              </a:ext>
            </a:extLst>
          </p:cNvPr>
          <p:cNvSpPr/>
          <p:nvPr/>
        </p:nvSpPr>
        <p:spPr>
          <a:xfrm>
            <a:off x="9286614" y="2378268"/>
            <a:ext cx="352337" cy="1425981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EC732D-C395-4E4A-A08B-1E374CBD8115}"/>
              </a:ext>
            </a:extLst>
          </p:cNvPr>
          <p:cNvSpPr txBox="1"/>
          <p:nvPr/>
        </p:nvSpPr>
        <p:spPr>
          <a:xfrm>
            <a:off x="9638951" y="290659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5x</a:t>
            </a:r>
          </a:p>
        </p:txBody>
      </p:sp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Breitbild</PresentationFormat>
  <Paragraphs>143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Idee 2: X-Y-Projektion</vt:lpstr>
      <vt:lpstr>CNN - Model (1)</vt:lpstr>
      <vt:lpstr>CNN - Model (2)</vt:lpstr>
      <vt:lpstr>CNN - Parameter (am Ende)</vt:lpstr>
      <vt:lpstr>CNN - Probleme &amp; Optimierung</vt:lpstr>
      <vt:lpstr>CNN - Ergebnisse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42</cp:revision>
  <dcterms:created xsi:type="dcterms:W3CDTF">2018-07-05T13:06:53Z</dcterms:created>
  <dcterms:modified xsi:type="dcterms:W3CDTF">2018-07-11T12:52:49Z</dcterms:modified>
</cp:coreProperties>
</file>