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75" d="100"/>
          <a:sy n="75" d="100"/>
        </p:scale>
        <p:origin x="1068" y="9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94BE3-3CDC-4DC8-95E7-951CD3F6E10A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D4F3F-4ED1-4402-86B6-2A869C3EDE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557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8D4F3F-4ED1-4402-86B6-2A869C3EDED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082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ADE0A-AA46-4236-90C3-F53DAC15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27A9A3-478D-4ADA-8B1A-F7025B568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71147-2D46-4495-A0C5-80EF1876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04CA6-DDF1-4E35-AF0C-3BA385B0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E1A63F-B08D-459A-9485-A9326E6D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2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CC9AD-E8AD-4F36-BE28-804D9D4B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7D450F-352F-4F1B-B575-32C73112C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E13C6-20C1-43CC-84A6-72E9DE8F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52171-0140-45FD-9C89-B070F2E46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A09928-D854-4E4C-949D-D80942B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606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F1F9B8-E344-404D-A674-078DEEDD0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35379A-CC22-4731-8F45-42D66477C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2246F-C361-499F-A3B4-73228DDE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03E19-369C-4A5F-B135-11E1E47A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F59AF-8E32-4240-B721-5A52E514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77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F37EC-FDA2-44B2-A9F8-A2453F9F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7DEE-C946-430C-BC94-79A34A2C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6C6AEB-CEAD-4A5D-9DC9-D460F2C22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D95EA4-DD6D-477F-8A00-DC6F76A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238239-41ED-480C-81A7-0DEFE067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647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0B0B56-CBDE-4884-AD9F-E2F652FE4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8E4FBF-DE45-46D1-B651-244CB8BB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F2D5BB-9DDA-44EE-A6A2-E879E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74A0C-CBA5-4DCB-BCD9-431A288F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94A470-F40D-46BE-9189-40DEAF1C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177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09ECA-A714-4580-A85C-570D549F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0B7086-38BD-4A02-99E1-2DF157673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DAF40A-AC54-4799-8EDB-5CDFD1B4B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88C1FA-945B-423A-BFC5-09AFB2E1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B73C4F-DC3C-4D94-AF93-F398BAA9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82B8AE-CBE5-4522-B4CA-C0FFC2C6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81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8621D-C63F-45D4-A926-316EE04E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607CB-C59F-48C3-9AF2-17794E81E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1D5605-8A9B-421B-BD63-27B2FCB9E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02BA5E-3C5E-4E3D-A8FB-32607E9C4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C1816C-2251-4706-9B28-A3852077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271FA4-122E-49AD-AA85-9EB98216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C32AD2-B261-49F6-8C11-37B83FD09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0E79B7-5619-497D-A504-AA50DC1B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26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12B2B-E226-4BCE-9C6F-624B8C14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E8067E-2253-4CF9-852B-77694F6E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803603-1096-4624-8E74-213E46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D9815-82E0-482D-8DBB-1ED2CB58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4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CDB280-FC7B-4476-BC60-A8B16664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2E9779-BAA4-46D5-AFD7-92CF27DF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2F4FA8-0F7E-452C-AA13-195C901B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49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EC384-AF01-4D54-A4B8-1DE3F0141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363DCE-61B7-4184-9667-4931C973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B7756-8C7C-4A0B-B16E-6AC1A7B1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40459-081A-475F-B284-4A8A2775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E91211-4CA7-4D83-B06A-59A4BEF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283E07-8640-4571-8867-49C77082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5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56D2D-C0EA-4909-B4FF-998F7F55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2F7100-A605-4AAC-8FBB-2DADE095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7D40E9B-A43A-4C58-8ECA-5B827928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8B7C38-375F-4F98-9D5C-98A5A702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BEC47-A940-492E-96B2-431258C4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DBA350-BE1B-4A6F-9DAF-618C910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0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EAFB545-12E1-4162-8C82-634A78A5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46B47-0D47-4ED3-906D-8EEE33F7E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FFB39-749B-48AB-AAE5-38B9E86D7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6B6B5-3B37-4848-B40E-22A2A7CEFEDD}" type="datetimeFigureOut">
              <a:rPr lang="de-DE" smtClean="0"/>
              <a:t>10.07.2018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ACF57-40C2-4556-BCB5-02F00DADD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4A718-43D7-442C-8856-6C78CFED4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61CF4-FD5E-4D5A-A59C-3541EFE10B8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4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1D8FC-DF95-4B10-AE23-4653CCE5B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Praktikum Computervision</a:t>
            </a:r>
            <a:br>
              <a:rPr lang="de-DE" dirty="0"/>
            </a:br>
            <a:br>
              <a:rPr lang="de-DE" altLang="de-DE" sz="15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de-DE" sz="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B2521D-378D-4BA4-9D64-0ADE30AED7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Maschinelle Erkennung von handschriftlich geschriebenen Buchstaben</a:t>
            </a:r>
          </a:p>
          <a:p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Moritz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Lahann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(6948050), Henrik Peters(6945965), Michael Huang(6947879), Iman </a:t>
            </a:r>
            <a:r>
              <a:rPr lang="de-DE" altLang="de-DE" sz="1200" i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Maiwandi</a:t>
            </a:r>
            <a:r>
              <a:rPr lang="de-DE" altLang="de-DE" sz="12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(6989075)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1950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CNN- Probleme &amp; Optimierung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3200" b="1" dirty="0"/>
              <a:t>Probleme</a:t>
            </a:r>
          </a:p>
          <a:p>
            <a:pPr marL="0" indent="0">
              <a:buNone/>
            </a:pPr>
            <a:r>
              <a:rPr lang="de-DE" b="1" dirty="0"/>
              <a:t>Overfitting: </a:t>
            </a:r>
            <a:r>
              <a:rPr lang="de-DE" dirty="0"/>
              <a:t>Daten werden auswendig gelernt; keine Generalisierung</a:t>
            </a:r>
          </a:p>
          <a:p>
            <a:pPr marL="0" indent="0">
              <a:buNone/>
            </a:pPr>
            <a:r>
              <a:rPr lang="de-DE" b="1" dirty="0"/>
              <a:t>Zu wenig Daten: </a:t>
            </a:r>
            <a:r>
              <a:rPr lang="de-DE" dirty="0"/>
              <a:t>Schlechtere Performance</a:t>
            </a:r>
          </a:p>
          <a:p>
            <a:pPr marL="0" indent="0">
              <a:buNone/>
            </a:pPr>
            <a:r>
              <a:rPr lang="de-DE" b="1" dirty="0"/>
              <a:t>Tradeoff: </a:t>
            </a:r>
            <a:r>
              <a:rPr lang="de-DE" dirty="0"/>
              <a:t>Leistung vs. Zeitverbrauch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Early Stopping: </a:t>
            </a:r>
            <a:r>
              <a:rPr lang="de-DE" dirty="0"/>
              <a:t>Spart Zeit, wenn sich nichts mehr tut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Save Best Weights: </a:t>
            </a:r>
            <a:r>
              <a:rPr lang="de-DE" dirty="0"/>
              <a:t>Merke gute Parameter</a:t>
            </a:r>
          </a:p>
          <a:p>
            <a:pPr marL="0" indent="0">
              <a:buNone/>
            </a:pPr>
            <a:r>
              <a:rPr lang="de-DE" dirty="0"/>
              <a:t>-&gt; </a:t>
            </a:r>
            <a:r>
              <a:rPr lang="de-DE" b="1" dirty="0"/>
              <a:t>Restrukturierung des CNNs</a:t>
            </a:r>
          </a:p>
        </p:txBody>
      </p:sp>
    </p:spTree>
    <p:extLst>
      <p:ext uri="{BB962C8B-B14F-4D97-AF65-F5344CB8AC3E}">
        <p14:creationId xmlns:p14="http://schemas.microsoft.com/office/powerpoint/2010/main" val="114493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-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Validierung: ~97% Accuracy</a:t>
            </a:r>
          </a:p>
          <a:p>
            <a:r>
              <a:rPr lang="de-DE" dirty="0"/>
              <a:t>Test: eher dürftig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8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Hohe Varianz der Bilder innerhalb von Buchstabenklassen</a:t>
            </a:r>
          </a:p>
          <a:p>
            <a:r>
              <a:rPr lang="de-DE" dirty="0"/>
              <a:t>-&gt; gute Wahl der Parameter notwendig</a:t>
            </a:r>
          </a:p>
          <a:p>
            <a:endParaRPr lang="de-DE" dirty="0"/>
          </a:p>
          <a:p>
            <a:r>
              <a:rPr lang="de-DE" dirty="0"/>
              <a:t>CNN bringt wie erwartet bessere Ergebnisse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515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033A1F-5E52-405D-B397-F31C3B12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Datensatz: NIST-Special Database 19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4F178D-56B4-4BB6-8A1F-AA861C419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Handschriftliche Großbuchstaben</a:t>
            </a:r>
          </a:p>
          <a:p>
            <a:r>
              <a:rPr lang="de-DE" sz="2500" dirty="0"/>
              <a:t>Geordnet nach Klassen(Buchstaben)</a:t>
            </a:r>
          </a:p>
          <a:p>
            <a:r>
              <a:rPr lang="de-DE" sz="2500" dirty="0"/>
              <a:t>Bis zu 3600 Personen beteiligt</a:t>
            </a:r>
          </a:p>
          <a:p>
            <a:r>
              <a:rPr lang="de-DE" sz="2500" dirty="0"/>
              <a:t>Gesamtgröße etwa 65.000 Bilder im PNG-Format</a:t>
            </a:r>
          </a:p>
          <a:p>
            <a:r>
              <a:rPr lang="de-DE" sz="2500" dirty="0"/>
              <a:t>Anzahl der Bilder pro Klasse variiert von ~450 bis &gt;2000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BAEDC4-9176-43C3-AB29-1E0068A0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72266"/>
            <a:ext cx="2712097" cy="2475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9C3E429-80EE-425D-92DF-EE24B6FE6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455" y="3943748"/>
            <a:ext cx="2671688" cy="247562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837C69-F3FC-4DEF-8D6D-66EC7A7A7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2189" y="1472266"/>
            <a:ext cx="2795093" cy="254933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20DA67D-F69C-45F6-9ADB-00F047C65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098" y="3943749"/>
            <a:ext cx="2679240" cy="240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7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50485-3F36-4FDB-AD3B-183E8E369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Datenformatierung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63920-DAF4-4601-904A-2AE4E2CA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Formatierung von 128x128x4 PNG-Bildern auf 28x28x4 PNG-Bilder</a:t>
            </a:r>
          </a:p>
          <a:p>
            <a:r>
              <a:rPr lang="de-DE" sz="2500" dirty="0"/>
              <a:t>Kleinere Bilder =&gt; bessere Laufzeit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A2B72CD-FE1A-4DF9-81C4-1E14B21925DB}"/>
              </a:ext>
            </a:extLst>
          </p:cNvPr>
          <p:cNvSpPr/>
          <p:nvPr/>
        </p:nvSpPr>
        <p:spPr>
          <a:xfrm>
            <a:off x="7206142" y="1027906"/>
            <a:ext cx="4315437" cy="22063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NIST SD 19 Datensatz</a:t>
            </a:r>
          </a:p>
          <a:p>
            <a:pPr algn="ctr"/>
            <a:r>
              <a:rPr lang="de-DE" dirty="0"/>
              <a:t>(Raw)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02F33BDF-72D6-40A2-8DD1-42EBB1CC0FF1}"/>
              </a:ext>
            </a:extLst>
          </p:cNvPr>
          <p:cNvSpPr/>
          <p:nvPr/>
        </p:nvSpPr>
        <p:spPr>
          <a:xfrm rot="5400000">
            <a:off x="7369503" y="4881598"/>
            <a:ext cx="3988711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2272D95-6542-4908-A758-7810E48F4199}"/>
              </a:ext>
            </a:extLst>
          </p:cNvPr>
          <p:cNvSpPr/>
          <p:nvPr/>
        </p:nvSpPr>
        <p:spPr>
          <a:xfrm>
            <a:off x="8113898" y="4580134"/>
            <a:ext cx="2499919" cy="12499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500" dirty="0"/>
              <a:t>Formatierung von 128x128 zu 28x28</a:t>
            </a:r>
          </a:p>
          <a:p>
            <a:pPr algn="ctr"/>
            <a:r>
              <a:rPr lang="de-DE" sz="1500" dirty="0"/>
              <a:t>(4 Channel RGB)</a:t>
            </a:r>
          </a:p>
        </p:txBody>
      </p:sp>
    </p:spTree>
    <p:extLst>
      <p:ext uri="{BB962C8B-B14F-4D97-AF65-F5344CB8AC3E}">
        <p14:creationId xmlns:p14="http://schemas.microsoft.com/office/powerpoint/2010/main" val="42025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AEB55-2189-4E82-A6CA-9F6B9C31D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Augmentation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322C5-539E-4295-8D34-796EBB67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de-DE" sz="2500" dirty="0"/>
              <a:t>Augmentation teilweise unausweichlich aufgrund der stark variierenden Anzahl an Bildern pro Klasse</a:t>
            </a:r>
          </a:p>
          <a:p>
            <a:r>
              <a:rPr lang="de-DE" sz="2500" dirty="0"/>
              <a:t>Augmentation mithilfe von Rotation um bis zu +/-10 Grad (Zufallsbasiert)</a:t>
            </a:r>
          </a:p>
          <a:p>
            <a:r>
              <a:rPr lang="de-DE" sz="2500" dirty="0"/>
              <a:t>Augmentation erzeugt einen Datensatz pro Klasse und speichert ihn als .</a:t>
            </a:r>
            <a:r>
              <a:rPr lang="de-DE" sz="2500" dirty="0" err="1"/>
              <a:t>npz</a:t>
            </a:r>
            <a:r>
              <a:rPr lang="de-DE" sz="2500" dirty="0"/>
              <a:t>-Datei ab. </a:t>
            </a:r>
          </a:p>
          <a:p>
            <a:r>
              <a:rPr lang="de-DE" sz="2500" dirty="0"/>
              <a:t>Vorteil: schnelles laden der Daten</a:t>
            </a:r>
          </a:p>
          <a:p>
            <a:endParaRPr lang="de-DE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CB13A0E0-9D24-4B1B-9A7E-71B78A93EB0C}"/>
              </a:ext>
            </a:extLst>
          </p:cNvPr>
          <p:cNvSpPr/>
          <p:nvPr/>
        </p:nvSpPr>
        <p:spPr>
          <a:xfrm rot="5400000">
            <a:off x="8893597" y="-45438"/>
            <a:ext cx="890186" cy="69393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FC3145C-57C7-4A94-BC2B-58A51365D96B}"/>
              </a:ext>
            </a:extLst>
          </p:cNvPr>
          <p:cNvSpPr/>
          <p:nvPr/>
        </p:nvSpPr>
        <p:spPr>
          <a:xfrm>
            <a:off x="7885650" y="746623"/>
            <a:ext cx="2902591" cy="132556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Formatierter Datensatz</a:t>
            </a: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78E38DE4-E5B1-4A05-8A1A-1FFB066F848E}"/>
              </a:ext>
            </a:extLst>
          </p:cNvPr>
          <p:cNvSpPr/>
          <p:nvPr/>
        </p:nvSpPr>
        <p:spPr>
          <a:xfrm>
            <a:off x="8422545" y="2701665"/>
            <a:ext cx="1828802" cy="1764758"/>
          </a:xfrm>
          <a:prstGeom prst="diamon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Überprüfen der Bildanzahl pro Klasse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E6E9255F-B964-40B4-996D-13E43FC1F7A8}"/>
              </a:ext>
            </a:extLst>
          </p:cNvPr>
          <p:cNvSpPr/>
          <p:nvPr/>
        </p:nvSpPr>
        <p:spPr>
          <a:xfrm rot="5400000">
            <a:off x="9022204" y="2187404"/>
            <a:ext cx="629480" cy="3990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29C2F8-A838-44A1-8EAF-94F9BFD57F91}"/>
              </a:ext>
            </a:extLst>
          </p:cNvPr>
          <p:cNvSpPr/>
          <p:nvPr/>
        </p:nvSpPr>
        <p:spPr>
          <a:xfrm>
            <a:off x="8154094" y="5739984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48F0CA-A78D-4091-8998-CA47E01DC367}"/>
              </a:ext>
            </a:extLst>
          </p:cNvPr>
          <p:cNvSpPr/>
          <p:nvPr/>
        </p:nvSpPr>
        <p:spPr>
          <a:xfrm>
            <a:off x="10251345" y="4276811"/>
            <a:ext cx="1644245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Upscaling</a:t>
            </a:r>
            <a:r>
              <a:rPr lang="de-DE" sz="1200" dirty="0"/>
              <a:t> durch Augmentation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E2A4759-1701-415C-BCA4-D762A291D46B}"/>
              </a:ext>
            </a:extLst>
          </p:cNvPr>
          <p:cNvSpPr/>
          <p:nvPr/>
        </p:nvSpPr>
        <p:spPr>
          <a:xfrm>
            <a:off x="6711186" y="4276811"/>
            <a:ext cx="1644246" cy="8739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Downscaling</a:t>
            </a:r>
            <a:r>
              <a:rPr lang="de-DE" sz="1200" dirty="0"/>
              <a:t> durch Zufallsauswahl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B25862E-C892-48FB-AABE-BEF9ACFF0681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7533309" y="3584043"/>
            <a:ext cx="889236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26026D6-BAD1-409E-9497-A36C6FA2ABED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10251347" y="3584044"/>
            <a:ext cx="822121" cy="69276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47C5B59B-F523-4E86-9D47-EFE6E7002590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rot="5400000">
            <a:off x="10283534" y="5387029"/>
            <a:ext cx="1026194" cy="55367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3BE25897-F26B-4742-80CC-D5628ACFD349}"/>
              </a:ext>
            </a:extLst>
          </p:cNvPr>
          <p:cNvCxnSpPr>
            <a:cxnSpLocks/>
            <a:stCxn id="12" idx="4"/>
            <a:endCxn id="10" idx="1"/>
          </p:cNvCxnSpPr>
          <p:nvPr/>
        </p:nvCxnSpPr>
        <p:spPr>
          <a:xfrm rot="16200000" flipH="1">
            <a:off x="7330604" y="5353473"/>
            <a:ext cx="1026194" cy="62078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271346B5-6B27-49B7-8DF6-096F2F75DF0D}"/>
              </a:ext>
            </a:extLst>
          </p:cNvPr>
          <p:cNvSpPr txBox="1"/>
          <p:nvPr/>
        </p:nvSpPr>
        <p:spPr>
          <a:xfrm>
            <a:off x="7466202" y="3163597"/>
            <a:ext cx="11744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genug Bilder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A9F55ADA-CC7D-40B2-AA68-1DE01BAF3780}"/>
              </a:ext>
            </a:extLst>
          </p:cNvPr>
          <p:cNvSpPr txBox="1"/>
          <p:nvPr/>
        </p:nvSpPr>
        <p:spPr>
          <a:xfrm>
            <a:off x="10209401" y="2978931"/>
            <a:ext cx="11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/>
              <a:t>Klasse enthält nicht genug Bilder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345F52C-AA8D-4776-AE97-D70751BFA663}"/>
              </a:ext>
            </a:extLst>
          </p:cNvPr>
          <p:cNvSpPr/>
          <p:nvPr/>
        </p:nvSpPr>
        <p:spPr>
          <a:xfrm>
            <a:off x="8895883" y="4747516"/>
            <a:ext cx="882120" cy="4530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/>
              <a:t>Gewünschte Bildanzahl n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85EDB4FD-7B28-4D3E-98A9-06F52BEFA6DE}"/>
              </a:ext>
            </a:extLst>
          </p:cNvPr>
          <p:cNvCxnSpPr>
            <a:stCxn id="25" idx="0"/>
            <a:endCxn id="6" idx="2"/>
          </p:cNvCxnSpPr>
          <p:nvPr/>
        </p:nvCxnSpPr>
        <p:spPr>
          <a:xfrm flipV="1">
            <a:off x="9336943" y="4466423"/>
            <a:ext cx="3" cy="2810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3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BC569F-8296-4083-B8FC-F802B7A3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1: Image-Stack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D698D-16D9-4AC1-82E4-8DC98CF35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de-DE" sz="2500" dirty="0"/>
              <a:t>Stapeln der Bildpixel auf einem Stapel mit anschließender Normalisierung</a:t>
            </a:r>
          </a:p>
          <a:p>
            <a:r>
              <a:rPr lang="de-DE" sz="2500" dirty="0"/>
              <a:t>Validierung durch </a:t>
            </a:r>
            <a:r>
              <a:rPr lang="de-DE" sz="2500" dirty="0" err="1"/>
              <a:t>stack</a:t>
            </a:r>
            <a:r>
              <a:rPr lang="de-DE" sz="2500" dirty="0"/>
              <a:t> – </a:t>
            </a:r>
            <a:r>
              <a:rPr lang="de-DE" sz="2500" dirty="0" err="1"/>
              <a:t>val_img</a:t>
            </a:r>
            <a:endParaRPr lang="de-DE" sz="2500" dirty="0"/>
          </a:p>
          <a:p>
            <a:r>
              <a:rPr lang="de-DE" sz="2500" dirty="0"/>
              <a:t>Vorteil: schnelle Laufzeit dank </a:t>
            </a:r>
            <a:r>
              <a:rPr lang="de-DE" sz="2500" dirty="0" err="1"/>
              <a:t>numpy-ndarrays</a:t>
            </a:r>
            <a:endParaRPr lang="de-DE" sz="2500" dirty="0"/>
          </a:p>
          <a:p>
            <a:r>
              <a:rPr lang="de-DE" sz="2500" dirty="0"/>
              <a:t>Genauigkeit: ~8-10%</a:t>
            </a:r>
          </a:p>
          <a:p>
            <a:r>
              <a:rPr lang="de-DE" sz="2500" dirty="0"/>
              <a:t>Verbesserungen: </a:t>
            </a:r>
            <a:r>
              <a:rPr lang="de-DE" sz="2500" dirty="0" err="1"/>
              <a:t>Bounding</a:t>
            </a:r>
            <a:r>
              <a:rPr lang="de-DE" sz="2500" dirty="0"/>
              <a:t>-Boxes, Rotation, </a:t>
            </a:r>
            <a:r>
              <a:rPr lang="de-DE" sz="2500" dirty="0" err="1"/>
              <a:t>Scaling</a:t>
            </a:r>
            <a:endParaRPr lang="de-DE" sz="2500" dirty="0"/>
          </a:p>
          <a:p>
            <a:endParaRPr lang="de-DE" sz="25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AA98BF9-EB05-4439-AECD-6B168343FDDD}"/>
              </a:ext>
            </a:extLst>
          </p:cNvPr>
          <p:cNvSpPr/>
          <p:nvPr/>
        </p:nvSpPr>
        <p:spPr>
          <a:xfrm>
            <a:off x="7951376" y="4001550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28x28x4 </a:t>
            </a:r>
          </a:p>
          <a:p>
            <a:pPr algn="ctr"/>
            <a:r>
              <a:rPr lang="de-DE" dirty="0" err="1"/>
              <a:t>ndarray</a:t>
            </a:r>
            <a:endParaRPr lang="de-DE" dirty="0"/>
          </a:p>
          <a:p>
            <a:pPr algn="ctr"/>
            <a:r>
              <a:rPr lang="de-DE" dirty="0"/>
              <a:t>(</a:t>
            </a:r>
            <a:r>
              <a:rPr lang="de-DE" dirty="0" err="1"/>
              <a:t>stack</a:t>
            </a:r>
            <a:r>
              <a:rPr lang="de-DE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44EA9B-D6D6-490C-84AD-5AAA0FF7BFAD}"/>
              </a:ext>
            </a:extLst>
          </p:cNvPr>
          <p:cNvSpPr/>
          <p:nvPr/>
        </p:nvSpPr>
        <p:spPr>
          <a:xfrm>
            <a:off x="7951376" y="2659057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8297640-824A-45CB-8644-1D2B5CA88C74}"/>
              </a:ext>
            </a:extLst>
          </p:cNvPr>
          <p:cNvSpPr/>
          <p:nvPr/>
        </p:nvSpPr>
        <p:spPr>
          <a:xfrm>
            <a:off x="7951376" y="235845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0E5D459-9780-41F0-B5F0-3BF7B44E3796}"/>
              </a:ext>
            </a:extLst>
          </p:cNvPr>
          <p:cNvSpPr/>
          <p:nvPr/>
        </p:nvSpPr>
        <p:spPr>
          <a:xfrm>
            <a:off x="7951376" y="2001081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A525006-4C41-4A0E-9D3F-982B7AA52829}"/>
              </a:ext>
            </a:extLst>
          </p:cNvPr>
          <p:cNvSpPr/>
          <p:nvPr/>
        </p:nvSpPr>
        <p:spPr>
          <a:xfrm>
            <a:off x="7951375" y="1527942"/>
            <a:ext cx="2835479" cy="2600586"/>
          </a:xfrm>
          <a:prstGeom prst="rect">
            <a:avLst/>
          </a:prstGeom>
          <a:ln w="28575"/>
          <a:scene3d>
            <a:camera prst="isometricOffAxis2Top"/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algn="ctr"/>
            <a:r>
              <a:rPr lang="de-DE" dirty="0"/>
              <a:t>28x28x4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4CE1660-8D94-47C5-961E-8819A50208AB}"/>
              </a:ext>
            </a:extLst>
          </p:cNvPr>
          <p:cNvSpPr/>
          <p:nvPr/>
        </p:nvSpPr>
        <p:spPr>
          <a:xfrm>
            <a:off x="8186264" y="675518"/>
            <a:ext cx="2365699" cy="8739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Augmentierter Datensatz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0A0013F-4335-4960-A8BF-77A5F3B98A1D}"/>
              </a:ext>
            </a:extLst>
          </p:cNvPr>
          <p:cNvCxnSpPr>
            <a:cxnSpLocks/>
          </p:cNvCxnSpPr>
          <p:nvPr/>
        </p:nvCxnSpPr>
        <p:spPr>
          <a:xfrm>
            <a:off x="9478172" y="4378799"/>
            <a:ext cx="0" cy="746875"/>
          </a:xfrm>
          <a:prstGeom prst="straightConnector1">
            <a:avLst/>
          </a:prstGeom>
          <a:ln w="28575">
            <a:tailEnd type="triangle"/>
          </a:ln>
          <a:scene3d>
            <a:camera prst="isometricLeftDown"/>
            <a:lightRig rig="threePt" dir="t"/>
          </a:scene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34C3190-260D-4658-B1B4-A2F71F97CCFB}"/>
              </a:ext>
            </a:extLst>
          </p:cNvPr>
          <p:cNvSpPr txBox="1"/>
          <p:nvPr/>
        </p:nvSpPr>
        <p:spPr>
          <a:xfrm>
            <a:off x="9416162" y="4575042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/>
              <a:t>Numpy</a:t>
            </a:r>
            <a:r>
              <a:rPr lang="de-DE" sz="1000" dirty="0"/>
              <a:t> +-operation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ABC5372-B659-4E10-8DAA-0EFAD856AE09}"/>
              </a:ext>
            </a:extLst>
          </p:cNvPr>
          <p:cNvCxnSpPr>
            <a:stCxn id="12" idx="2"/>
          </p:cNvCxnSpPr>
          <p:nvPr/>
        </p:nvCxnSpPr>
        <p:spPr>
          <a:xfrm flipH="1">
            <a:off x="9369113" y="1549476"/>
            <a:ext cx="1" cy="698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0045C4-359D-4A04-95F7-AE1118A7DB4E}"/>
              </a:ext>
            </a:extLst>
          </p:cNvPr>
          <p:cNvSpPr txBox="1"/>
          <p:nvPr/>
        </p:nvSpPr>
        <p:spPr>
          <a:xfrm>
            <a:off x="9318050" y="1799387"/>
            <a:ext cx="2035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Jede Klasse erhält einen Stack</a:t>
            </a:r>
          </a:p>
        </p:txBody>
      </p:sp>
    </p:spTree>
    <p:extLst>
      <p:ext uri="{BB962C8B-B14F-4D97-AF65-F5344CB8AC3E}">
        <p14:creationId xmlns:p14="http://schemas.microsoft.com/office/powerpoint/2010/main" val="393634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4886E-3D8F-43BE-98A3-C5C4FF10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 2: X-Y-Projektion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4D9159-81ED-4810-A2BC-7F9A75125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Erzeugen von X/Y-Histogrammen je Bild</a:t>
            </a:r>
          </a:p>
          <a:p>
            <a:r>
              <a:rPr lang="de-DE" dirty="0"/>
              <a:t>Validierung durch euklidische Distanz zwischen Validierungs- und Trainingsdaten</a:t>
            </a:r>
          </a:p>
          <a:p>
            <a:r>
              <a:rPr lang="de-DE" dirty="0"/>
              <a:t>Vorteil: Recht stabil verteilte X-Y-Histogramme je Buchstabe</a:t>
            </a:r>
          </a:p>
          <a:p>
            <a:r>
              <a:rPr lang="de-DE" dirty="0"/>
              <a:t>Genauigkeit: bis zu 82%</a:t>
            </a:r>
          </a:p>
          <a:p>
            <a:r>
              <a:rPr lang="de-DE" dirty="0"/>
              <a:t>Verbesserungen: Nutzung größerer Datensätze</a:t>
            </a:r>
          </a:p>
          <a:p>
            <a:endParaRPr lang="de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0B856F-661A-49FA-83E3-66E91948E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4" y="969028"/>
            <a:ext cx="5024149" cy="51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6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– Model (1)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</p:spTree>
    <p:extLst>
      <p:ext uri="{BB962C8B-B14F-4D97-AF65-F5344CB8AC3E}">
        <p14:creationId xmlns:p14="http://schemas.microsoft.com/office/powerpoint/2010/main" val="145925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2D5CF-260A-4E31-8A84-A4B77466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– Model (2)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89E4B0-DA8C-411F-8E69-BF5D4BE49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8264"/>
            <a:ext cx="8997530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2C52F-4ED9-4A12-B2E4-7EC613C50DC7}"/>
              </a:ext>
            </a:extLst>
          </p:cNvPr>
          <p:cNvSpPr txBox="1"/>
          <p:nvPr/>
        </p:nvSpPr>
        <p:spPr>
          <a:xfrm>
            <a:off x="9835730" y="1461775"/>
            <a:ext cx="2027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Activation:</a:t>
            </a:r>
          </a:p>
          <a:p>
            <a:pPr algn="ctr"/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7B357-BCF7-4BE1-BBE1-55FD9976234E}"/>
              </a:ext>
            </a:extLst>
          </p:cNvPr>
          <p:cNvSpPr txBox="1"/>
          <p:nvPr/>
        </p:nvSpPr>
        <p:spPr>
          <a:xfrm>
            <a:off x="10396134" y="3723933"/>
            <a:ext cx="907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ReLu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23A2D-499E-4375-8E83-7E51B079822B}"/>
              </a:ext>
            </a:extLst>
          </p:cNvPr>
          <p:cNvSpPr txBox="1"/>
          <p:nvPr/>
        </p:nvSpPr>
        <p:spPr>
          <a:xfrm>
            <a:off x="10141095" y="5134615"/>
            <a:ext cx="141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Softmax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4808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39F296-496E-47DA-87A9-572B69EE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CNN- Parameter (am Ende)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E6730-2CE6-4570-95E1-BCB41F33A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Loss: Categorical Crossentropy</a:t>
            </a:r>
          </a:p>
          <a:p>
            <a:r>
              <a:rPr lang="de-DE" dirty="0"/>
              <a:t>Optimizer: SGD</a:t>
            </a:r>
          </a:p>
          <a:p>
            <a:r>
              <a:rPr lang="de-DE" dirty="0"/>
              <a:t>Learning Rate: 0.01</a:t>
            </a:r>
          </a:p>
          <a:p>
            <a:endParaRPr lang="de-DE" dirty="0"/>
          </a:p>
          <a:p>
            <a:r>
              <a:rPr lang="de-DE" dirty="0"/>
              <a:t>Input Size: 2000 je Klasse</a:t>
            </a:r>
          </a:p>
          <a:p>
            <a:r>
              <a:rPr lang="de-DE" dirty="0"/>
              <a:t>Validation Split: 80:20</a:t>
            </a:r>
          </a:p>
          <a:p>
            <a:r>
              <a:rPr lang="de-DE" dirty="0"/>
              <a:t>Batch Size: 32</a:t>
            </a:r>
          </a:p>
          <a:p>
            <a:r>
              <a:rPr lang="de-DE" dirty="0"/>
              <a:t>Epochen: 200</a:t>
            </a:r>
          </a:p>
          <a:p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97ADF-2896-4CB5-9406-AC15E0A51683}"/>
              </a:ext>
            </a:extLst>
          </p:cNvPr>
          <p:cNvSpPr txBox="1"/>
          <p:nvPr/>
        </p:nvSpPr>
        <p:spPr>
          <a:xfrm>
            <a:off x="838200" y="6311900"/>
            <a:ext cx="1093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Bildausschnitt</a:t>
            </a:r>
            <a:r>
              <a:rPr lang="en-US" dirty="0"/>
              <a:t> (</a:t>
            </a:r>
            <a:r>
              <a:rPr lang="en-US" dirty="0" err="1"/>
              <a:t>oben</a:t>
            </a:r>
            <a:r>
              <a:rPr lang="en-US" dirty="0"/>
              <a:t>): http://</a:t>
            </a:r>
            <a:r>
              <a:rPr lang="en-US" dirty="0" err="1"/>
              <a:t>neuronus.com</a:t>
            </a:r>
            <a:r>
              <a:rPr lang="en-US" dirty="0"/>
              <a:t>/images/news/2017_04/</a:t>
            </a:r>
            <a:r>
              <a:rPr lang="en-US" dirty="0" err="1"/>
              <a:t>4ff3daca463adbb35a3b725bccf05273.png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0CC0A6-9AE0-4CEE-AA66-AE4A8C6D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4442"/>
            <a:ext cx="5676900" cy="20012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F9473-0ECA-4048-81C6-54CB1986C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610" y="4306888"/>
            <a:ext cx="6027040" cy="154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31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422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Praktikum Computervision  </vt:lpstr>
      <vt:lpstr>Datensatz: NIST-Special Database 19 </vt:lpstr>
      <vt:lpstr>Datenformatierung</vt:lpstr>
      <vt:lpstr>Augmentation</vt:lpstr>
      <vt:lpstr>Idee 1: Image-Stack</vt:lpstr>
      <vt:lpstr>Idee 2: X-Y-Projektion</vt:lpstr>
      <vt:lpstr>CNN – Model (1)</vt:lpstr>
      <vt:lpstr>CNN – Model (2)</vt:lpstr>
      <vt:lpstr>CNN- Parameter (am Ende)</vt:lpstr>
      <vt:lpstr>CNN- Probleme &amp; Optimierung</vt:lpstr>
      <vt:lpstr>CNN - Ergebnisse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Henrik Peters</dc:creator>
  <cp:lastModifiedBy>Huang</cp:lastModifiedBy>
  <cp:revision>26</cp:revision>
  <dcterms:created xsi:type="dcterms:W3CDTF">2018-07-05T13:06:53Z</dcterms:created>
  <dcterms:modified xsi:type="dcterms:W3CDTF">2018-07-10T16:31:09Z</dcterms:modified>
</cp:coreProperties>
</file>