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4" r:id="rId11"/>
    <p:sldId id="263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2C52F-4ED9-4A12-B2E4-7EC613C50DC7}"/>
              </a:ext>
            </a:extLst>
          </p:cNvPr>
          <p:cNvSpPr txBox="1"/>
          <p:nvPr/>
        </p:nvSpPr>
        <p:spPr>
          <a:xfrm>
            <a:off x="9835730" y="1461775"/>
            <a:ext cx="202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Activation:</a:t>
            </a:r>
          </a:p>
          <a:p>
            <a:pPr algn="ctr"/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B357-BCF7-4BE1-BBE1-55FD9976234E}"/>
              </a:ext>
            </a:extLst>
          </p:cNvPr>
          <p:cNvSpPr txBox="1"/>
          <p:nvPr/>
        </p:nvSpPr>
        <p:spPr>
          <a:xfrm>
            <a:off x="10396134" y="3723933"/>
            <a:ext cx="9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3A2D-499E-4375-8E83-7E51B079822B}"/>
              </a:ext>
            </a:extLst>
          </p:cNvPr>
          <p:cNvSpPr txBox="1"/>
          <p:nvPr/>
        </p:nvSpPr>
        <p:spPr>
          <a:xfrm>
            <a:off x="10141095" y="5134615"/>
            <a:ext cx="14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endParaRPr lang="en-US" sz="28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167831-B25C-496D-A4CE-A33607940646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929654-6626-465F-B03A-448793858757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0B177A-2DC5-478F-821A-8D6610075BF7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~1600 je Klasse 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</a:t>
            </a:r>
            <a:r>
              <a:rPr lang="de-DE" b="1" dirty="0" err="1"/>
              <a:t>Stopping</a:t>
            </a:r>
            <a:r>
              <a:rPr lang="de-DE" b="1" dirty="0"/>
              <a:t>: </a:t>
            </a:r>
            <a:r>
              <a:rPr lang="de-DE" dirty="0"/>
              <a:t>Bricht ab, wenn Loss nicht besser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 </a:t>
            </a:r>
            <a:r>
              <a:rPr lang="en-US" b="1" dirty="0"/>
              <a:t>Dropout Layer:</a:t>
            </a:r>
            <a:r>
              <a:rPr lang="en-US" dirty="0"/>
              <a:t> Modell muss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generalisieren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Augmentation: </a:t>
            </a:r>
            <a:r>
              <a:rPr lang="de-DE" dirty="0"/>
              <a:t>Bessere Ergebnisse aber weniger allgemein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1325563"/>
          </a:xfrm>
        </p:spPr>
        <p:txBody>
          <a:bodyPr>
            <a:normAutofit fontScale="70000" lnSpcReduction="20000"/>
          </a:bodyPr>
          <a:lstStyle/>
          <a:p>
            <a:r>
              <a:rPr lang="de-DE" sz="4500" dirty="0" err="1"/>
              <a:t>Accuracy</a:t>
            </a:r>
            <a:r>
              <a:rPr lang="de-DE" sz="4500" dirty="0"/>
              <a:t> auf dem Test-Datensatz (400 Bilder / Klasse):</a:t>
            </a:r>
          </a:p>
          <a:p>
            <a:pPr marL="0" indent="0">
              <a:buNone/>
            </a:pPr>
            <a:r>
              <a:rPr lang="de-DE" sz="4500" dirty="0"/>
              <a:t>97.946% (Durchschnitt über 5 Durchläufe)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58386-5014-4990-A12E-9A1EB15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3" y="2734216"/>
            <a:ext cx="3175356" cy="4153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C758FF-0424-43E3-8421-FE6F79F4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9" y="2734216"/>
            <a:ext cx="3175356" cy="41237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94C34F-1B72-4AF3-A655-E02FC95E32EB}"/>
              </a:ext>
            </a:extLst>
          </p:cNvPr>
          <p:cNvSpPr txBox="1"/>
          <p:nvPr/>
        </p:nvSpPr>
        <p:spPr>
          <a:xfrm>
            <a:off x="5068515" y="2967335"/>
            <a:ext cx="27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9</a:t>
            </a:r>
          </a:p>
          <a:p>
            <a:r>
              <a:rPr lang="de-DE" dirty="0">
                <a:sym typeface="Wingdings" panose="05000000000000000000" pitchFamily="2" charset="2"/>
              </a:rPr>
              <a:t>Epochen, Rückläufigkeit des Validation-Loss bereits erkennbar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5620B3-7F11-40BC-BBA8-1B2ED74D6D70}"/>
              </a:ext>
            </a:extLst>
          </p:cNvPr>
          <p:cNvSpPr txBox="1"/>
          <p:nvPr/>
        </p:nvSpPr>
        <p:spPr>
          <a:xfrm>
            <a:off x="5068515" y="497021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12 Epochen, Validation-Loss schon initial besser	      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5C1148-BDB9-4F3D-B0E8-741D23CA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" y="1693413"/>
            <a:ext cx="5631967" cy="5079051"/>
          </a:xfr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5E88FA9-285B-4290-9868-8BF3B31EF712}"/>
              </a:ext>
            </a:extLst>
          </p:cNvPr>
          <p:cNvSpPr txBox="1">
            <a:spLocks/>
          </p:cNvSpPr>
          <p:nvPr/>
        </p:nvSpPr>
        <p:spPr>
          <a:xfrm>
            <a:off x="6723422" y="1690688"/>
            <a:ext cx="512567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Confusion</a:t>
            </a:r>
            <a:r>
              <a:rPr lang="de-DE" dirty="0"/>
              <a:t> Matrix des Test-Datensatzes (~400 Bilder / Klasse)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CNN ist weniger anfällig für Verwechslung</a:t>
            </a:r>
          </a:p>
          <a:p>
            <a:endParaRPr lang="de-DE" dirty="0"/>
          </a:p>
          <a:p>
            <a:r>
              <a:rPr lang="de-DE" dirty="0"/>
              <a:t>Aber: Buchstaben mit hoher Ähnlichkeit bereiten Probleme</a:t>
            </a:r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32016-0DA9-42EA-A4C6-4A61F550924F}"/>
              </a:ext>
            </a:extLst>
          </p:cNvPr>
          <p:cNvSpPr/>
          <p:nvPr/>
        </p:nvSpPr>
        <p:spPr>
          <a:xfrm>
            <a:off x="3514725" y="2438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1ED813F-3388-4D4F-9989-8BC5AC8E2742}"/>
              </a:ext>
            </a:extLst>
          </p:cNvPr>
          <p:cNvSpPr/>
          <p:nvPr/>
        </p:nvSpPr>
        <p:spPr>
          <a:xfrm>
            <a:off x="1960804" y="2615967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AA0D73-AA30-4B77-A258-6F5BE75CE7D3}"/>
              </a:ext>
            </a:extLst>
          </p:cNvPr>
          <p:cNvSpPr/>
          <p:nvPr/>
        </p:nvSpPr>
        <p:spPr>
          <a:xfrm>
            <a:off x="4546011" y="5536734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deutlich bessere Ergebnisse</a:t>
                </a:r>
              </a:p>
              <a:p>
                <a:endParaRPr lang="de-DE" dirty="0"/>
              </a:p>
              <a:p>
                <a:r>
                  <a:rPr lang="de-DE" dirty="0"/>
                  <a:t>Trotzdem: Manche handschriftliche Buchstaben auch für Menschen ohne Kontext schwer zu differenzieren (z.B. U, V)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3893025-39E7-4F5E-8ED9-7D02BEFC4BEE}"/>
              </a:ext>
            </a:extLst>
          </p:cNvPr>
          <p:cNvSpPr/>
          <p:nvPr/>
        </p:nvSpPr>
        <p:spPr>
          <a:xfrm>
            <a:off x="9194334" y="1887523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868E0-12FF-4108-B4AB-ECCA059D0835}"/>
              </a:ext>
            </a:extLst>
          </p:cNvPr>
          <p:cNvSpPr/>
          <p:nvPr/>
        </p:nvSpPr>
        <p:spPr>
          <a:xfrm>
            <a:off x="9194334" y="4999152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Klassifizierung mit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 (k </a:t>
            </a:r>
            <a:r>
              <a:rPr lang="en-US" dirty="0">
                <a:sym typeface="Wingdings" panose="05000000000000000000" pitchFamily="2" charset="2"/>
              </a:rPr>
              <a:t>&gt; 1</a:t>
            </a:r>
            <a:r>
              <a:rPr lang="de-DE" dirty="0">
                <a:sym typeface="Wingdings" panose="05000000000000000000" pitchFamily="2" charset="2"/>
              </a:rPr>
              <a:t>) ergab keine merkbare Verbesserung im Gesamtergebnis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415EFB-1D99-4D49-B4E2-6A49C6CF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7" y="1461721"/>
            <a:ext cx="6348918" cy="53962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7728DC-893D-4104-AB61-79DFB1FF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 b="1722"/>
          <a:stretch/>
        </p:blipFill>
        <p:spPr>
          <a:xfrm>
            <a:off x="6619874" y="1461721"/>
            <a:ext cx="5476875" cy="53962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6C2F05-4A0C-48AE-9E60-28967852D756}"/>
              </a:ext>
            </a:extLst>
          </p:cNvPr>
          <p:cNvSpPr txBox="1"/>
          <p:nvPr/>
        </p:nvSpPr>
        <p:spPr>
          <a:xfrm>
            <a:off x="2115124" y="1277055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582D21E-FB74-4A48-B477-CE3FBFA67E35}"/>
              </a:ext>
            </a:extLst>
          </p:cNvPr>
          <p:cNvSpPr txBox="1"/>
          <p:nvPr/>
        </p:nvSpPr>
        <p:spPr>
          <a:xfrm>
            <a:off x="8407167" y="1277055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3B526-038B-4F64-BAB9-764BDD7D503A}"/>
              </a:ext>
            </a:extLst>
          </p:cNvPr>
          <p:cNvSpPr txBox="1"/>
          <p:nvPr/>
        </p:nvSpPr>
        <p:spPr>
          <a:xfrm>
            <a:off x="8221055" y="174759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2%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gezeigt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67ABF24-ECB9-41F9-B86F-EA771D2BEEF9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1C4C08-5576-4824-A93F-E7E8C3B2A9C6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A3D90F-03BD-4827-A8D2-B60ED78F0E23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82BF5-C805-4F83-94C2-A8EB74935D9E}"/>
              </a:ext>
            </a:extLst>
          </p:cNvPr>
          <p:cNvSpPr txBox="1"/>
          <p:nvPr/>
        </p:nvSpPr>
        <p:spPr>
          <a:xfrm>
            <a:off x="1040235" y="6354741"/>
            <a:ext cx="59226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CNN abgeleitet von </a:t>
            </a:r>
            <a:r>
              <a:rPr lang="en-US" altLang="en-US" sz="1200" dirty="0">
                <a:solidFill>
                  <a:srgbClr val="000000"/>
                </a:solidFill>
              </a:rPr>
              <a:t>Xiao et al. (2017)</a:t>
            </a:r>
            <a:r>
              <a:rPr lang="en-US" altLang="en-US" sz="1050" dirty="0"/>
              <a:t> “</a:t>
            </a:r>
            <a:r>
              <a:rPr lang="en-US" sz="1050" dirty="0"/>
              <a:t>Design of a Very Compact CNN Classifier for Online Handwritten Chinese Character Recognition Using </a:t>
            </a:r>
            <a:r>
              <a:rPr lang="en-US" sz="1050" dirty="0" err="1"/>
              <a:t>DropWeight</a:t>
            </a:r>
            <a:r>
              <a:rPr lang="en-US" sz="1050" dirty="0"/>
              <a:t> and Global Pooling</a:t>
            </a:r>
            <a:r>
              <a:rPr lang="en-US" altLang="en-US" sz="1050" dirty="0"/>
              <a:t>”</a:t>
            </a:r>
            <a:endParaRPr lang="en-US" altLang="en-US" sz="2800" dirty="0"/>
          </a:p>
          <a:p>
            <a:r>
              <a:rPr lang="de-DE" sz="1200" dirty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Breitbild</PresentationFormat>
  <Paragraphs>113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Idee 2: X-Y-Projektion</vt:lpstr>
      <vt:lpstr>CNN - Model (1)</vt:lpstr>
      <vt:lpstr>CNN - Model (2)</vt:lpstr>
      <vt:lpstr>CNN - Parameter (am Ende)</vt:lpstr>
      <vt:lpstr>CNN - Probleme &amp; Optimierung</vt:lpstr>
      <vt:lpstr>CNN - Ergebnisse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 </cp:lastModifiedBy>
  <cp:revision>36</cp:revision>
  <dcterms:created xsi:type="dcterms:W3CDTF">2018-07-05T13:06:53Z</dcterms:created>
  <dcterms:modified xsi:type="dcterms:W3CDTF">2018-07-11T10:58:07Z</dcterms:modified>
</cp:coreProperties>
</file>