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62" r:id="rId10"/>
    <p:sldId id="264" r:id="rId11"/>
    <p:sldId id="263" r:id="rId12"/>
    <p:sldId id="266" r:id="rId13"/>
    <p:sldId id="265" r:id="rId14"/>
    <p:sldId id="270" r:id="rId15"/>
    <p:sldId id="267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3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94BE3-3CDC-4DC8-95E7-951CD3F6E10A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D4F3F-4ED1-4402-86B6-2A869C3ED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5557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D4F3F-4ED1-4402-86B6-2A869C3EDED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0822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0ADE0A-AA46-4236-90C3-F53DAC15B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127A9A3-478D-4ADA-8B1A-F7025B568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971147-2D46-4495-A0C5-80EF1876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104CA6-DDF1-4E35-AF0C-3BA385B0E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E1A63F-B08D-459A-9485-A9326E6D7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62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ACC9AD-E8AD-4F36-BE28-804D9D4B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77D450F-352F-4F1B-B575-32C73112C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3E13C6-20C1-43CC-84A6-72E9DE8F5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F52171-0140-45FD-9C89-B070F2E46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A09928-D854-4E4C-949D-D80942BBC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606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6F1F9B8-E344-404D-A674-078DEEDD08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435379A-CC22-4731-8F45-42D66477C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42246F-C361-499F-A3B4-73228DDE9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503E19-369C-4A5F-B135-11E1E47A9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0F59AF-8E32-4240-B721-5A52E5148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1773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1F37EC-FDA2-44B2-A9F8-A2453F9F5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CC7DEE-C946-430C-BC94-79A34A2CC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6C6AEB-CEAD-4A5D-9DC9-D460F2C22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D95EA4-DD6D-477F-8A00-DC6F76A00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238239-41ED-480C-81A7-0DEFE0671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8647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0B0B56-CBDE-4884-AD9F-E2F652FE4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8E4FBF-DE45-46D1-B651-244CB8BB8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F2D5BB-9DDA-44EE-A6A2-E879EE70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674A0C-CBA5-4DCB-BCD9-431A288F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94A470-F40D-46BE-9189-40DEAF1C4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517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109ECA-A714-4580-A85C-570D549F2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0B7086-38BD-4A02-99E1-2DF157673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3DAF40A-AC54-4799-8EDB-5CDFD1B4B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88C1FA-945B-423A-BFC5-09AFB2E1A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B73C4F-DC3C-4D94-AF93-F398BAA98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82B8AE-CBE5-4522-B4CA-C0FFC2C6B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5815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A8621D-C63F-45D4-A926-316EE04E2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6607CB-C59F-48C3-9AF2-17794E81E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E1D5605-8A9B-421B-BD63-27B2FCB9E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502BA5E-3C5E-4E3D-A8FB-32607E9C48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DC1816C-2251-4706-9B28-A38520773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D271FA4-122E-49AD-AA85-9EB982169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6C32AD2-B261-49F6-8C11-37B83FD09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70E79B7-5619-497D-A504-AA50DC1B6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426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412B2B-E226-4BCE-9C6F-624B8C141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E8067E-2253-4CF9-852B-77694F6E2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1803603-1096-4624-8E74-213E46DBE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98D9815-82E0-482D-8DBB-1ED2CB58D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4689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7CDB280-FC7B-4476-BC60-A8B16664F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D2E9779-BAA4-46D5-AFD7-92CF27DF7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2F4FA8-0F7E-452C-AA13-195C901B4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49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7EC384-AF01-4D54-A4B8-1DE3F0141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363DCE-61B7-4184-9667-4931C9731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7B7756-8C7C-4A0B-B16E-6AC1A7B1D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D40459-081A-475F-B284-4A8A27756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E91211-4CA7-4D83-B06A-59A4BEF02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283E07-8640-4571-8867-49C770828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535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756D2D-C0EA-4909-B4FF-998F7F552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F2F7100-A605-4AAC-8FBB-2DADE0951D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7D40E9B-A43A-4C58-8ECA-5B8279287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8B7C38-375F-4F98-9D5C-98A5A7022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4BEC47-A940-492E-96B2-431258C48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DBA350-BE1B-4A6F-9DAF-618C910B6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05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EAFB545-12E1-4162-8C82-634A78A54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F46B47-0D47-4ED3-906D-8EEE33F7E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2FFB39-749B-48AB-AAE5-38B9E86D7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6B6B5-3B37-4848-B40E-22A2A7CEFEDD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9ACF57-40C2-4556-BCB5-02F00DADD7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94A718-43D7-442C-8856-6C78CFED4C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0492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61D8FC-DF95-4B10-AE23-4653CCE5B5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Praktikum Computervision</a:t>
            </a:r>
            <a:br>
              <a:rPr lang="de-DE" dirty="0"/>
            </a:br>
            <a:br>
              <a:rPr lang="de-DE" altLang="de-DE" sz="15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de-DE" sz="15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AB2521D-378D-4BA4-9D64-0ADE30AED7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Maschinelle Erkennung von handschriftlich geschriebenen Buchstaben</a:t>
            </a:r>
          </a:p>
          <a:p>
            <a:r>
              <a:rPr lang="de-DE" altLang="de-DE" sz="12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Moritz </a:t>
            </a:r>
            <a:r>
              <a:rPr lang="de-DE" altLang="de-DE" sz="1200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Lahann</a:t>
            </a:r>
            <a:r>
              <a:rPr lang="de-DE" altLang="de-DE" sz="12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(6948050), Henrik Peters(6945965), Michael Huang(6947879), Iman </a:t>
            </a:r>
            <a:r>
              <a:rPr lang="de-DE" altLang="de-DE" sz="1200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Maiwandi</a:t>
            </a:r>
            <a:r>
              <a:rPr lang="de-DE" altLang="de-DE" sz="12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(6989075)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419502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42D5CF-260A-4E31-8A84-A4B77466B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CNN - Model (2)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089E4B0-DA8C-411F-8E69-BF5D4BE49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8264"/>
            <a:ext cx="8997530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C2C52F-4ED9-4A12-B2E4-7EC613C50DC7}"/>
              </a:ext>
            </a:extLst>
          </p:cNvPr>
          <p:cNvSpPr txBox="1"/>
          <p:nvPr/>
        </p:nvSpPr>
        <p:spPr>
          <a:xfrm>
            <a:off x="9835730" y="1461775"/>
            <a:ext cx="20279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Activation:</a:t>
            </a:r>
          </a:p>
          <a:p>
            <a:pPr algn="ctr"/>
            <a:r>
              <a:rPr lang="en-US" sz="2800" b="1" dirty="0" err="1"/>
              <a:t>ReLu</a:t>
            </a:r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B7B357-BCF7-4BE1-BBE1-55FD9976234E}"/>
              </a:ext>
            </a:extLst>
          </p:cNvPr>
          <p:cNvSpPr txBox="1"/>
          <p:nvPr/>
        </p:nvSpPr>
        <p:spPr>
          <a:xfrm>
            <a:off x="10396134" y="3723933"/>
            <a:ext cx="907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ReLu</a:t>
            </a:r>
            <a:endParaRPr 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823A2D-499E-4375-8E83-7E51B079822B}"/>
              </a:ext>
            </a:extLst>
          </p:cNvPr>
          <p:cNvSpPr txBox="1"/>
          <p:nvPr/>
        </p:nvSpPr>
        <p:spPr>
          <a:xfrm>
            <a:off x="10141095" y="5134615"/>
            <a:ext cx="141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Softmax</a:t>
            </a:r>
            <a:endParaRPr lang="en-US" sz="2800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7167831-B25C-496D-A4CE-A33607940646}"/>
              </a:ext>
            </a:extLst>
          </p:cNvPr>
          <p:cNvSpPr/>
          <p:nvPr/>
        </p:nvSpPr>
        <p:spPr>
          <a:xfrm>
            <a:off x="838200" y="1548264"/>
            <a:ext cx="202035" cy="43513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A929654-6626-465F-B03A-448793858757}"/>
              </a:ext>
            </a:extLst>
          </p:cNvPr>
          <p:cNvSpPr/>
          <p:nvPr/>
        </p:nvSpPr>
        <p:spPr>
          <a:xfrm>
            <a:off x="9288840" y="3120235"/>
            <a:ext cx="276761" cy="27793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30B177A-2DC5-478F-821A-8D6610075BF7}"/>
              </a:ext>
            </a:extLst>
          </p:cNvPr>
          <p:cNvSpPr/>
          <p:nvPr/>
        </p:nvSpPr>
        <p:spPr>
          <a:xfrm>
            <a:off x="8400230" y="1610686"/>
            <a:ext cx="139763" cy="1753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87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9F296-496E-47DA-87A9-572B69EE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CNN - Parameter (am Ende)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0E6730-2CE6-4570-95E1-BCB41F33A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Loss: Categorical Crossentropy</a:t>
            </a:r>
          </a:p>
          <a:p>
            <a:r>
              <a:rPr lang="de-DE" dirty="0"/>
              <a:t>Optimizer: SGD</a:t>
            </a:r>
          </a:p>
          <a:p>
            <a:r>
              <a:rPr lang="de-DE" dirty="0"/>
              <a:t>Learning Rate: 0.01</a:t>
            </a:r>
          </a:p>
          <a:p>
            <a:endParaRPr lang="de-DE" dirty="0"/>
          </a:p>
          <a:p>
            <a:r>
              <a:rPr lang="de-DE" dirty="0"/>
              <a:t>Input Size: ~1600 je Klasse </a:t>
            </a:r>
          </a:p>
          <a:p>
            <a:r>
              <a:rPr lang="de-DE" dirty="0"/>
              <a:t>Validation Split: 80:20</a:t>
            </a:r>
          </a:p>
          <a:p>
            <a:r>
              <a:rPr lang="de-DE" dirty="0"/>
              <a:t>Batch Size: 32</a:t>
            </a:r>
          </a:p>
          <a:p>
            <a:r>
              <a:rPr lang="de-DE" dirty="0"/>
              <a:t>Epochen: 200</a:t>
            </a:r>
          </a:p>
          <a:p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D97ADF-2896-4CB5-9406-AC15E0A51683}"/>
              </a:ext>
            </a:extLst>
          </p:cNvPr>
          <p:cNvSpPr txBox="1"/>
          <p:nvPr/>
        </p:nvSpPr>
        <p:spPr>
          <a:xfrm>
            <a:off x="838200" y="6311900"/>
            <a:ext cx="1093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Bildausschnitt</a:t>
            </a:r>
            <a:r>
              <a:rPr lang="en-US" dirty="0"/>
              <a:t> (</a:t>
            </a:r>
            <a:r>
              <a:rPr lang="en-US" dirty="0" err="1"/>
              <a:t>oben</a:t>
            </a:r>
            <a:r>
              <a:rPr lang="en-US" dirty="0"/>
              <a:t>): http://</a:t>
            </a:r>
            <a:r>
              <a:rPr lang="en-US" dirty="0" err="1"/>
              <a:t>neuronus.com</a:t>
            </a:r>
            <a:r>
              <a:rPr lang="en-US" dirty="0"/>
              <a:t>/images/news/2017_04/</a:t>
            </a:r>
            <a:r>
              <a:rPr lang="en-US" dirty="0" err="1"/>
              <a:t>4ff3daca463adbb35a3b725bccf05273.png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0CC0A6-9AE0-4CEE-AA66-AE4A8C6D6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4442"/>
            <a:ext cx="5676900" cy="20012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4F9473-0ECA-4048-81C6-54CB1986CB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610" y="4306888"/>
            <a:ext cx="6027040" cy="154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316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9F296-496E-47DA-87A9-572B69EE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CNN - Probleme &amp; Optimierung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0E6730-2CE6-4570-95E1-BCB41F33A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sz="3200" b="1" dirty="0"/>
              <a:t>Probleme</a:t>
            </a:r>
          </a:p>
          <a:p>
            <a:pPr marL="0" indent="0">
              <a:buNone/>
            </a:pPr>
            <a:r>
              <a:rPr lang="de-DE" b="1" dirty="0"/>
              <a:t>Overfitting: </a:t>
            </a:r>
            <a:r>
              <a:rPr lang="de-DE" dirty="0"/>
              <a:t>Daten werden auswendig gelernt; keine Generalisierung</a:t>
            </a:r>
          </a:p>
          <a:p>
            <a:pPr marL="0" indent="0">
              <a:buNone/>
            </a:pPr>
            <a:r>
              <a:rPr lang="de-DE" dirty="0"/>
              <a:t>-&gt; </a:t>
            </a:r>
            <a:r>
              <a:rPr lang="de-DE" b="1" dirty="0"/>
              <a:t>Early </a:t>
            </a:r>
            <a:r>
              <a:rPr lang="de-DE" b="1" dirty="0" err="1"/>
              <a:t>Stopping</a:t>
            </a:r>
            <a:r>
              <a:rPr lang="de-DE" b="1" dirty="0"/>
              <a:t>: </a:t>
            </a:r>
            <a:r>
              <a:rPr lang="de-DE" dirty="0"/>
              <a:t>Bricht ab, wenn Loss nicht besser</a:t>
            </a:r>
          </a:p>
          <a:p>
            <a:pPr marL="0" indent="0">
              <a:buNone/>
            </a:pPr>
            <a:r>
              <a:rPr lang="de-DE" dirty="0"/>
              <a:t>-</a:t>
            </a:r>
            <a:r>
              <a:rPr lang="en-US" dirty="0"/>
              <a:t>&gt; </a:t>
            </a:r>
            <a:r>
              <a:rPr lang="en-US" b="1" dirty="0"/>
              <a:t>Dropout Layer:</a:t>
            </a:r>
            <a:r>
              <a:rPr lang="en-US" dirty="0"/>
              <a:t> Modell muss </a:t>
            </a:r>
            <a:r>
              <a:rPr lang="en-US" dirty="0" err="1"/>
              <a:t>besser</a:t>
            </a:r>
            <a:r>
              <a:rPr lang="en-US" dirty="0"/>
              <a:t> </a:t>
            </a:r>
            <a:r>
              <a:rPr lang="en-US" dirty="0" err="1"/>
              <a:t>generalisieren</a:t>
            </a:r>
            <a:endParaRPr lang="de-DE" dirty="0"/>
          </a:p>
          <a:p>
            <a:pPr marL="0" indent="0">
              <a:buNone/>
            </a:pPr>
            <a:r>
              <a:rPr lang="de-DE" b="1" dirty="0"/>
              <a:t>Zu wenig Daten: </a:t>
            </a:r>
            <a:r>
              <a:rPr lang="de-DE" dirty="0"/>
              <a:t>Schlechtere Performance</a:t>
            </a:r>
          </a:p>
          <a:p>
            <a:pPr marL="0" indent="0">
              <a:buNone/>
            </a:pPr>
            <a:r>
              <a:rPr lang="de-DE" dirty="0"/>
              <a:t>-&gt; </a:t>
            </a:r>
            <a:r>
              <a:rPr lang="de-DE" b="1" dirty="0"/>
              <a:t>Augmentation: </a:t>
            </a:r>
            <a:r>
              <a:rPr lang="de-DE" dirty="0"/>
              <a:t>Bessere Ergebnisse aber weniger allgemein</a:t>
            </a:r>
          </a:p>
          <a:p>
            <a:pPr marL="0" indent="0">
              <a:buNone/>
            </a:pPr>
            <a:r>
              <a:rPr lang="de-DE" b="1" dirty="0"/>
              <a:t>Tradeoff: </a:t>
            </a:r>
            <a:r>
              <a:rPr lang="de-DE" dirty="0"/>
              <a:t>Leistung vs. Zeitverbrauch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-&gt; </a:t>
            </a:r>
            <a:r>
              <a:rPr lang="de-DE" b="1" dirty="0"/>
              <a:t>Save Best Weights: </a:t>
            </a:r>
            <a:r>
              <a:rPr lang="de-DE" dirty="0"/>
              <a:t>Merke gute Parameter</a:t>
            </a:r>
          </a:p>
          <a:p>
            <a:pPr marL="0" indent="0">
              <a:buNone/>
            </a:pPr>
            <a:r>
              <a:rPr lang="de-DE" dirty="0"/>
              <a:t>-&gt; </a:t>
            </a:r>
            <a:r>
              <a:rPr lang="de-DE" b="1" dirty="0"/>
              <a:t>Restrukturierung des CNNs</a:t>
            </a:r>
          </a:p>
        </p:txBody>
      </p:sp>
    </p:spTree>
    <p:extLst>
      <p:ext uri="{BB962C8B-B14F-4D97-AF65-F5344CB8AC3E}">
        <p14:creationId xmlns:p14="http://schemas.microsoft.com/office/powerpoint/2010/main" val="1144931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9F296-496E-47DA-87A9-572B69EE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CNN - Ergebnisse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0E6730-2CE6-4570-95E1-BCB41F33A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6573" y="1783154"/>
            <a:ext cx="9098388" cy="1325563"/>
          </a:xfrm>
        </p:spPr>
        <p:txBody>
          <a:bodyPr>
            <a:normAutofit fontScale="70000" lnSpcReduction="20000"/>
          </a:bodyPr>
          <a:lstStyle/>
          <a:p>
            <a:r>
              <a:rPr lang="de-DE" sz="4500" dirty="0" err="1"/>
              <a:t>Accuracy</a:t>
            </a:r>
            <a:r>
              <a:rPr lang="de-DE" sz="4500" dirty="0"/>
              <a:t> auf dem Test-Datensatz (400 Bilder / Klasse):</a:t>
            </a:r>
          </a:p>
          <a:p>
            <a:pPr marL="0" indent="0">
              <a:buNone/>
            </a:pPr>
            <a:r>
              <a:rPr lang="de-DE" sz="4500" dirty="0"/>
              <a:t>97.946% (Durchschnitt über 5 Durchläufe)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A258386-5014-4990-A12E-9A1EB1593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573" y="2734216"/>
            <a:ext cx="3175356" cy="415390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4C758FF-0424-43E3-8421-FE6F79F4C0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619" y="2734216"/>
            <a:ext cx="3175356" cy="4123784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2B94C34F-1B72-4AF3-A655-E02FC95E32EB}"/>
              </a:ext>
            </a:extLst>
          </p:cNvPr>
          <p:cNvSpPr txBox="1"/>
          <p:nvPr/>
        </p:nvSpPr>
        <p:spPr>
          <a:xfrm>
            <a:off x="5068515" y="2967335"/>
            <a:ext cx="2719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ß"/>
            </a:pPr>
            <a:r>
              <a:rPr lang="de-DE" dirty="0">
                <a:sym typeface="Wingdings" panose="05000000000000000000" pitchFamily="2" charset="2"/>
              </a:rPr>
              <a:t>Early-</a:t>
            </a:r>
            <a:r>
              <a:rPr lang="de-DE" dirty="0" err="1">
                <a:sym typeface="Wingdings" panose="05000000000000000000" pitchFamily="2" charset="2"/>
              </a:rPr>
              <a:t>Stopping</a:t>
            </a:r>
            <a:r>
              <a:rPr lang="de-DE" dirty="0">
                <a:sym typeface="Wingdings" panose="05000000000000000000" pitchFamily="2" charset="2"/>
              </a:rPr>
              <a:t> nach 9</a:t>
            </a:r>
          </a:p>
          <a:p>
            <a:r>
              <a:rPr lang="de-DE" dirty="0">
                <a:sym typeface="Wingdings" panose="05000000000000000000" pitchFamily="2" charset="2"/>
              </a:rPr>
              <a:t>Epochen, Rückläufigkeit des Validation-Loss bereits erkennbar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D5620B3-7F11-40BC-BBA8-1B2ED74D6D70}"/>
              </a:ext>
            </a:extLst>
          </p:cNvPr>
          <p:cNvSpPr txBox="1"/>
          <p:nvPr/>
        </p:nvSpPr>
        <p:spPr>
          <a:xfrm>
            <a:off x="5068515" y="4970215"/>
            <a:ext cx="2719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ym typeface="Wingdings" panose="05000000000000000000" pitchFamily="2" charset="2"/>
              </a:rPr>
              <a:t>Early-</a:t>
            </a:r>
            <a:r>
              <a:rPr lang="de-DE" dirty="0" err="1">
                <a:sym typeface="Wingdings" panose="05000000000000000000" pitchFamily="2" charset="2"/>
              </a:rPr>
              <a:t>Stopping</a:t>
            </a:r>
            <a:r>
              <a:rPr lang="de-DE" dirty="0">
                <a:sym typeface="Wingdings" panose="05000000000000000000" pitchFamily="2" charset="2"/>
              </a:rPr>
              <a:t> nach 12 Epochen, Validation-Loss schon initial besser	      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1282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9F296-496E-47DA-87A9-572B69EE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CNN - Ergebnisse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E65C1148-BDB9-4F3D-B0E8-741D23CA13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83" y="1693413"/>
            <a:ext cx="5631967" cy="5079051"/>
          </a:xfrm>
        </p:spPr>
      </p:pic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C5E88FA9-285B-4290-9868-8BF3B31EF712}"/>
              </a:ext>
            </a:extLst>
          </p:cNvPr>
          <p:cNvSpPr txBox="1">
            <a:spLocks/>
          </p:cNvSpPr>
          <p:nvPr/>
        </p:nvSpPr>
        <p:spPr>
          <a:xfrm>
            <a:off x="6723422" y="1690688"/>
            <a:ext cx="5125677" cy="4802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 err="1"/>
              <a:t>Confusion</a:t>
            </a:r>
            <a:r>
              <a:rPr lang="de-DE" dirty="0"/>
              <a:t> Matrix des Test-Datensatzes (~400 Bilder / Klasse)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CNN ist weniger anfällig für Verwechslung</a:t>
            </a:r>
          </a:p>
          <a:p>
            <a:endParaRPr lang="de-DE" dirty="0"/>
          </a:p>
          <a:p>
            <a:r>
              <a:rPr lang="de-DE" dirty="0"/>
              <a:t>Aber: Buchstaben mit hoher Ähnlichkeit bereiten Probleme</a:t>
            </a:r>
          </a:p>
          <a:p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F232016-0DA9-42EA-A4C6-4A61F550924F}"/>
              </a:ext>
            </a:extLst>
          </p:cNvPr>
          <p:cNvSpPr/>
          <p:nvPr/>
        </p:nvSpPr>
        <p:spPr>
          <a:xfrm>
            <a:off x="3514725" y="2438400"/>
            <a:ext cx="1524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1ED813F-3388-4D4F-9989-8BC5AC8E2742}"/>
              </a:ext>
            </a:extLst>
          </p:cNvPr>
          <p:cNvSpPr/>
          <p:nvPr/>
        </p:nvSpPr>
        <p:spPr>
          <a:xfrm>
            <a:off x="1960804" y="2615967"/>
            <a:ext cx="1524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0CAA0D73-AA30-4B77-A258-6F5BE75CE7D3}"/>
              </a:ext>
            </a:extLst>
          </p:cNvPr>
          <p:cNvSpPr/>
          <p:nvPr/>
        </p:nvSpPr>
        <p:spPr>
          <a:xfrm>
            <a:off x="4546011" y="5536734"/>
            <a:ext cx="1524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65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9F296-496E-47DA-87A9-572B69EE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D0E6730-2CE6-4570-95E1-BCB41F33AE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Hohe Varianz der Bilder innerhalb von Buchstabenklassen</a:t>
                </a:r>
              </a:p>
              <a:p>
                <a14:m>
                  <m:oMath xmlns:m="http://schemas.openxmlformats.org/officeDocument/2006/math">
                    <m:r>
                      <a:rPr lang="de-DE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gute Wahl der Parameter notwendig</a:t>
                </a:r>
              </a:p>
              <a:p>
                <a:endParaRPr lang="de-DE" dirty="0"/>
              </a:p>
              <a:p>
                <a:r>
                  <a:rPr lang="de-DE" dirty="0"/>
                  <a:t>CNN bringt wie erwartet deutlich bessere Ergebnisse</a:t>
                </a:r>
              </a:p>
              <a:p>
                <a:endParaRPr lang="de-DE" dirty="0"/>
              </a:p>
              <a:p>
                <a:r>
                  <a:rPr lang="de-DE" dirty="0"/>
                  <a:t>Trotzdem: Manche handschriftliche Buchstaben auch für Menschen ohne Kontext schwer zu differenzieren (z.B. U, V)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D0E6730-2CE6-4570-95E1-BCB41F33AE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5159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033A1F-5E52-405D-B397-F31C3B123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Datensatz: NIST-Special Database 19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4F178D-56B4-4BB6-8A1F-AA861C419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de-DE" sz="2500" dirty="0"/>
              <a:t>Handschriftliche Großbuchstaben</a:t>
            </a:r>
          </a:p>
          <a:p>
            <a:r>
              <a:rPr lang="de-DE" sz="2500" dirty="0"/>
              <a:t>Geordnet nach Klassen(Buchstaben)</a:t>
            </a:r>
          </a:p>
          <a:p>
            <a:r>
              <a:rPr lang="de-DE" sz="2500" dirty="0"/>
              <a:t>Bis zu 3600 Personen beteiligt</a:t>
            </a:r>
          </a:p>
          <a:p>
            <a:r>
              <a:rPr lang="de-DE" sz="2500" dirty="0"/>
              <a:t>Gesamtgröße etwa 65.000 Bilder im PNG-Format</a:t>
            </a:r>
          </a:p>
          <a:p>
            <a:r>
              <a:rPr lang="de-DE" sz="2500" dirty="0"/>
              <a:t>Anzahl der Bilder pro Klasse variiert von ~450 bis &gt;2000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4BAEDC4-9176-43C3-AB29-1E0068A01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72266"/>
            <a:ext cx="2712097" cy="247562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9C3E429-80EE-425D-92DF-EE24B6FE64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455" y="3943748"/>
            <a:ext cx="2671688" cy="247562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D837C69-F3FC-4DEF-8D6D-66EC7A7A72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189" y="1472266"/>
            <a:ext cx="2795093" cy="254933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20DA67D-F69C-45F6-9ADB-00F047C650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098" y="3943749"/>
            <a:ext cx="2679240" cy="240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578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550485-3F36-4FDB-AD3B-183E8E369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Datenformatierung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63920-DAF4-4601-904A-2AE4E2CA2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de-DE" sz="2500" dirty="0"/>
              <a:t>Formatierung von 128x128x4 PNG-Bildern auf 28x28x4 PNG-Bilder</a:t>
            </a:r>
          </a:p>
          <a:p>
            <a:r>
              <a:rPr lang="de-DE" sz="2500" dirty="0"/>
              <a:t>Kleinere Bilder =&gt; bessere Laufzeit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A2B72CD-FE1A-4DF9-81C4-1E14B21925DB}"/>
              </a:ext>
            </a:extLst>
          </p:cNvPr>
          <p:cNvSpPr/>
          <p:nvPr/>
        </p:nvSpPr>
        <p:spPr>
          <a:xfrm>
            <a:off x="7206142" y="1027906"/>
            <a:ext cx="4315437" cy="22063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NIST SD 19 Datensatz</a:t>
            </a:r>
          </a:p>
          <a:p>
            <a:pPr algn="ctr"/>
            <a:r>
              <a:rPr lang="de-DE" dirty="0"/>
              <a:t>(Raw)</a:t>
            </a: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02F33BDF-72D6-40A2-8DD1-42EBB1CC0FF1}"/>
              </a:ext>
            </a:extLst>
          </p:cNvPr>
          <p:cNvSpPr/>
          <p:nvPr/>
        </p:nvSpPr>
        <p:spPr>
          <a:xfrm rot="5400000">
            <a:off x="7369503" y="4881598"/>
            <a:ext cx="3988711" cy="69393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52272D95-6542-4908-A758-7810E48F4199}"/>
              </a:ext>
            </a:extLst>
          </p:cNvPr>
          <p:cNvSpPr/>
          <p:nvPr/>
        </p:nvSpPr>
        <p:spPr>
          <a:xfrm>
            <a:off x="8113898" y="4580134"/>
            <a:ext cx="2499919" cy="124996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500" dirty="0"/>
              <a:t>Formatierung von 128x128 zu 28x28</a:t>
            </a:r>
          </a:p>
          <a:p>
            <a:pPr algn="ctr"/>
            <a:r>
              <a:rPr lang="de-DE" sz="1500" dirty="0"/>
              <a:t>(4 Channel RGB)</a:t>
            </a:r>
          </a:p>
        </p:txBody>
      </p:sp>
    </p:spTree>
    <p:extLst>
      <p:ext uri="{BB962C8B-B14F-4D97-AF65-F5344CB8AC3E}">
        <p14:creationId xmlns:p14="http://schemas.microsoft.com/office/powerpoint/2010/main" val="4202574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9AEB55-2189-4E82-A6CA-9F6B9C31D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Augmentation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3322C5-539E-4295-8D34-796EBB675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de-DE" sz="2500" dirty="0"/>
              <a:t>Augmentation teilweise unausweichlich aufgrund der stark variierenden Anzahl an Bildern pro Klasse</a:t>
            </a:r>
          </a:p>
          <a:p>
            <a:r>
              <a:rPr lang="de-DE" sz="2500" dirty="0"/>
              <a:t>Augmentation mithilfe von Rotation um bis zu +/-10 Grad (Zufallsbasiert)</a:t>
            </a:r>
          </a:p>
          <a:p>
            <a:r>
              <a:rPr lang="de-DE" sz="2500" dirty="0"/>
              <a:t>Augmentation erzeugt einen Datensatz pro Klasse und speichert ihn als .</a:t>
            </a:r>
            <a:r>
              <a:rPr lang="de-DE" sz="2500" dirty="0" err="1"/>
              <a:t>npz</a:t>
            </a:r>
            <a:r>
              <a:rPr lang="de-DE" sz="2500" dirty="0"/>
              <a:t>-Datei ab. </a:t>
            </a:r>
          </a:p>
          <a:p>
            <a:r>
              <a:rPr lang="de-DE" sz="2500" dirty="0"/>
              <a:t>Vorteil: schnelles Laden der Daten</a:t>
            </a:r>
          </a:p>
          <a:p>
            <a:endParaRPr lang="de-DE" dirty="0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CB13A0E0-9D24-4B1B-9A7E-71B78A93EB0C}"/>
              </a:ext>
            </a:extLst>
          </p:cNvPr>
          <p:cNvSpPr/>
          <p:nvPr/>
        </p:nvSpPr>
        <p:spPr>
          <a:xfrm rot="5400000">
            <a:off x="8893597" y="-45438"/>
            <a:ext cx="890186" cy="69393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FC3145C-57C7-4A94-BC2B-58A51365D96B}"/>
              </a:ext>
            </a:extLst>
          </p:cNvPr>
          <p:cNvSpPr/>
          <p:nvPr/>
        </p:nvSpPr>
        <p:spPr>
          <a:xfrm>
            <a:off x="7885650" y="746623"/>
            <a:ext cx="2902591" cy="13255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Formatierter Datensatz</a:t>
            </a:r>
          </a:p>
        </p:txBody>
      </p:sp>
      <p:sp>
        <p:nvSpPr>
          <p:cNvPr id="6" name="Raute 5">
            <a:extLst>
              <a:ext uri="{FF2B5EF4-FFF2-40B4-BE49-F238E27FC236}">
                <a16:creationId xmlns:a16="http://schemas.microsoft.com/office/drawing/2014/main" id="{78E38DE4-E5B1-4A05-8A1A-1FFB066F848E}"/>
              </a:ext>
            </a:extLst>
          </p:cNvPr>
          <p:cNvSpPr/>
          <p:nvPr/>
        </p:nvSpPr>
        <p:spPr>
          <a:xfrm>
            <a:off x="8422545" y="2701665"/>
            <a:ext cx="1828802" cy="1764758"/>
          </a:xfrm>
          <a:prstGeom prst="diamon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Überprüfen der Bildanzahl pro Klasse</a:t>
            </a:r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E6E9255F-B964-40B4-996D-13E43FC1F7A8}"/>
              </a:ext>
            </a:extLst>
          </p:cNvPr>
          <p:cNvSpPr/>
          <p:nvPr/>
        </p:nvSpPr>
        <p:spPr>
          <a:xfrm rot="5400000">
            <a:off x="9022204" y="2187404"/>
            <a:ext cx="629480" cy="39904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329C2F8-A838-44A1-8EAF-94F9BFD57F91}"/>
              </a:ext>
            </a:extLst>
          </p:cNvPr>
          <p:cNvSpPr/>
          <p:nvPr/>
        </p:nvSpPr>
        <p:spPr>
          <a:xfrm>
            <a:off x="8154094" y="5739984"/>
            <a:ext cx="2365699" cy="87395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Augmentierter Datensatz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C48F0CA-A78D-4091-8998-CA47E01DC367}"/>
              </a:ext>
            </a:extLst>
          </p:cNvPr>
          <p:cNvSpPr/>
          <p:nvPr/>
        </p:nvSpPr>
        <p:spPr>
          <a:xfrm>
            <a:off x="10251345" y="4276811"/>
            <a:ext cx="1644245" cy="8739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Upscaling</a:t>
            </a:r>
            <a:r>
              <a:rPr lang="de-DE" sz="1200" dirty="0"/>
              <a:t> durch Augmentation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E2A4759-1701-415C-BCA4-D762A291D46B}"/>
              </a:ext>
            </a:extLst>
          </p:cNvPr>
          <p:cNvSpPr/>
          <p:nvPr/>
        </p:nvSpPr>
        <p:spPr>
          <a:xfrm>
            <a:off x="6711186" y="4276811"/>
            <a:ext cx="1644246" cy="8739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Downscaling</a:t>
            </a:r>
            <a:r>
              <a:rPr lang="de-DE" sz="1200" dirty="0"/>
              <a:t> durch Zufallsauswahl</a:t>
            </a:r>
          </a:p>
        </p:txBody>
      </p: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FB25862E-C892-48FB-AABE-BEF9ACFF0681}"/>
              </a:ext>
            </a:extLst>
          </p:cNvPr>
          <p:cNvCxnSpPr>
            <a:stCxn id="6" idx="1"/>
            <a:endCxn id="12" idx="0"/>
          </p:cNvCxnSpPr>
          <p:nvPr/>
        </p:nvCxnSpPr>
        <p:spPr>
          <a:xfrm rot="10800000" flipV="1">
            <a:off x="7533309" y="3584043"/>
            <a:ext cx="889236" cy="69276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E26026D6-BAD1-409E-9497-A36C6FA2ABED}"/>
              </a:ext>
            </a:extLst>
          </p:cNvPr>
          <p:cNvCxnSpPr>
            <a:stCxn id="6" idx="3"/>
            <a:endCxn id="11" idx="0"/>
          </p:cNvCxnSpPr>
          <p:nvPr/>
        </p:nvCxnSpPr>
        <p:spPr>
          <a:xfrm>
            <a:off x="10251347" y="3584044"/>
            <a:ext cx="822121" cy="69276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47C5B59B-F523-4E86-9D47-EFE6E7002590}"/>
              </a:ext>
            </a:extLst>
          </p:cNvPr>
          <p:cNvCxnSpPr>
            <a:cxnSpLocks/>
            <a:stCxn id="11" idx="4"/>
            <a:endCxn id="10" idx="3"/>
          </p:cNvCxnSpPr>
          <p:nvPr/>
        </p:nvCxnSpPr>
        <p:spPr>
          <a:xfrm rot="5400000">
            <a:off x="10283534" y="5387029"/>
            <a:ext cx="1026194" cy="55367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3BE25897-F26B-4742-80CC-D5628ACFD349}"/>
              </a:ext>
            </a:extLst>
          </p:cNvPr>
          <p:cNvCxnSpPr>
            <a:cxnSpLocks/>
            <a:stCxn id="12" idx="4"/>
            <a:endCxn id="10" idx="1"/>
          </p:cNvCxnSpPr>
          <p:nvPr/>
        </p:nvCxnSpPr>
        <p:spPr>
          <a:xfrm rot="16200000" flipH="1">
            <a:off x="7330604" y="5353473"/>
            <a:ext cx="1026194" cy="62078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271346B5-6B27-49B7-8DF6-096F2F75DF0D}"/>
              </a:ext>
            </a:extLst>
          </p:cNvPr>
          <p:cNvSpPr txBox="1"/>
          <p:nvPr/>
        </p:nvSpPr>
        <p:spPr>
          <a:xfrm>
            <a:off x="7466202" y="3163597"/>
            <a:ext cx="1174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/>
              <a:t>Klasse enthält genug Bilder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A9F55ADA-CC7D-40B2-AA68-1DE01BAF3780}"/>
              </a:ext>
            </a:extLst>
          </p:cNvPr>
          <p:cNvSpPr txBox="1"/>
          <p:nvPr/>
        </p:nvSpPr>
        <p:spPr>
          <a:xfrm>
            <a:off x="10209401" y="2978931"/>
            <a:ext cx="1174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/>
              <a:t>Klasse enthält nicht genug Bilder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0345F52C-AA8D-4776-AE97-D70751BFA663}"/>
              </a:ext>
            </a:extLst>
          </p:cNvPr>
          <p:cNvSpPr/>
          <p:nvPr/>
        </p:nvSpPr>
        <p:spPr>
          <a:xfrm>
            <a:off x="8895883" y="4747516"/>
            <a:ext cx="882120" cy="4530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Gewünschte Bildanzahl n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85EDB4FD-7B28-4D3E-98A9-06F52BEFA6DE}"/>
              </a:ext>
            </a:extLst>
          </p:cNvPr>
          <p:cNvCxnSpPr>
            <a:stCxn id="25" idx="0"/>
            <a:endCxn id="6" idx="2"/>
          </p:cNvCxnSpPr>
          <p:nvPr/>
        </p:nvCxnSpPr>
        <p:spPr>
          <a:xfrm flipV="1">
            <a:off x="9336943" y="4466423"/>
            <a:ext cx="3" cy="2810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237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BC569F-8296-4083-B8FC-F802B7A30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 1: Image-Stack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4D698D-16D9-4AC1-82E4-8DC98CF35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de-DE" sz="2500" dirty="0"/>
              <a:t>Stapeln der Bildpixel auf einem Stapel mit anschließender Normalisierung</a:t>
            </a:r>
          </a:p>
          <a:p>
            <a:r>
              <a:rPr lang="de-DE" sz="2500" dirty="0"/>
              <a:t>Validierung durch </a:t>
            </a:r>
            <a:r>
              <a:rPr lang="de-DE" sz="2500" dirty="0" err="1"/>
              <a:t>stack</a:t>
            </a:r>
            <a:r>
              <a:rPr lang="de-DE" sz="2500" dirty="0"/>
              <a:t> – </a:t>
            </a:r>
            <a:r>
              <a:rPr lang="de-DE" sz="2500" dirty="0" err="1"/>
              <a:t>val_img</a:t>
            </a:r>
            <a:endParaRPr lang="de-DE" sz="2500" dirty="0"/>
          </a:p>
          <a:p>
            <a:r>
              <a:rPr lang="de-DE" sz="2500" dirty="0"/>
              <a:t>Vorteil: schnelle Laufzeit dank </a:t>
            </a:r>
            <a:r>
              <a:rPr lang="de-DE" sz="2500" dirty="0" err="1"/>
              <a:t>numpy-ndarrays</a:t>
            </a:r>
            <a:endParaRPr lang="de-DE" sz="2500" dirty="0"/>
          </a:p>
          <a:p>
            <a:r>
              <a:rPr lang="de-DE" sz="2500" dirty="0"/>
              <a:t>Genauigkeit: ~8-10%</a:t>
            </a:r>
          </a:p>
          <a:p>
            <a:r>
              <a:rPr lang="de-DE" sz="2500" dirty="0"/>
              <a:t>Verbesserungen: </a:t>
            </a:r>
            <a:r>
              <a:rPr lang="de-DE" sz="2500" dirty="0" err="1"/>
              <a:t>Bounding</a:t>
            </a:r>
            <a:r>
              <a:rPr lang="de-DE" sz="2500" dirty="0"/>
              <a:t>-Boxes, Rotation, </a:t>
            </a:r>
            <a:r>
              <a:rPr lang="de-DE" sz="2500" dirty="0" err="1"/>
              <a:t>Scaling</a:t>
            </a:r>
            <a:endParaRPr lang="de-DE" sz="2500" dirty="0"/>
          </a:p>
          <a:p>
            <a:endParaRPr lang="de-DE" sz="25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AA98BF9-EB05-4439-AECD-6B168343FDDD}"/>
              </a:ext>
            </a:extLst>
          </p:cNvPr>
          <p:cNvSpPr/>
          <p:nvPr/>
        </p:nvSpPr>
        <p:spPr>
          <a:xfrm>
            <a:off x="7951376" y="4001550"/>
            <a:ext cx="2835479" cy="2600586"/>
          </a:xfrm>
          <a:prstGeom prst="rect">
            <a:avLst/>
          </a:prstGeom>
          <a:ln w="28575"/>
          <a:scene3d>
            <a:camera prst="isometricOffAxis2Top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28x28x4 </a:t>
            </a:r>
          </a:p>
          <a:p>
            <a:pPr algn="ctr"/>
            <a:r>
              <a:rPr lang="de-DE" dirty="0" err="1"/>
              <a:t>ndarray</a:t>
            </a:r>
            <a:endParaRPr lang="de-DE" dirty="0"/>
          </a:p>
          <a:p>
            <a:pPr algn="ctr"/>
            <a:r>
              <a:rPr lang="de-DE" dirty="0"/>
              <a:t>(</a:t>
            </a:r>
            <a:r>
              <a:rPr lang="de-DE" dirty="0" err="1"/>
              <a:t>stack</a:t>
            </a:r>
            <a:r>
              <a:rPr lang="de-DE" dirty="0"/>
              <a:t>)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844EA9B-D6D6-490C-84AD-5AAA0FF7BFAD}"/>
              </a:ext>
            </a:extLst>
          </p:cNvPr>
          <p:cNvSpPr/>
          <p:nvPr/>
        </p:nvSpPr>
        <p:spPr>
          <a:xfrm>
            <a:off x="7951376" y="2659057"/>
            <a:ext cx="2835479" cy="2600586"/>
          </a:xfrm>
          <a:prstGeom prst="rect">
            <a:avLst/>
          </a:prstGeom>
          <a:ln w="28575"/>
          <a:scene3d>
            <a:camera prst="isometricOffAxis2Top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image</a:t>
            </a:r>
            <a:endParaRPr lang="de-DE" dirty="0"/>
          </a:p>
          <a:p>
            <a:pPr algn="ctr"/>
            <a:r>
              <a:rPr lang="de-DE" dirty="0"/>
              <a:t>28x28x4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8297640-824A-45CB-8644-1D2B5CA88C74}"/>
              </a:ext>
            </a:extLst>
          </p:cNvPr>
          <p:cNvSpPr/>
          <p:nvPr/>
        </p:nvSpPr>
        <p:spPr>
          <a:xfrm>
            <a:off x="7951376" y="2358452"/>
            <a:ext cx="2835479" cy="2600586"/>
          </a:xfrm>
          <a:prstGeom prst="rect">
            <a:avLst/>
          </a:prstGeom>
          <a:ln w="28575"/>
          <a:scene3d>
            <a:camera prst="isometricOffAxis2Top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image</a:t>
            </a:r>
            <a:endParaRPr lang="de-DE" dirty="0"/>
          </a:p>
          <a:p>
            <a:pPr algn="ctr"/>
            <a:r>
              <a:rPr lang="de-DE" dirty="0"/>
              <a:t>28x28x4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0E5D459-9780-41F0-B5F0-3BF7B44E3796}"/>
              </a:ext>
            </a:extLst>
          </p:cNvPr>
          <p:cNvSpPr/>
          <p:nvPr/>
        </p:nvSpPr>
        <p:spPr>
          <a:xfrm>
            <a:off x="7951376" y="2001081"/>
            <a:ext cx="2835479" cy="2600586"/>
          </a:xfrm>
          <a:prstGeom prst="rect">
            <a:avLst/>
          </a:prstGeom>
          <a:ln w="28575"/>
          <a:scene3d>
            <a:camera prst="isometricOffAxis2Top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image</a:t>
            </a:r>
            <a:endParaRPr lang="de-DE" dirty="0"/>
          </a:p>
          <a:p>
            <a:pPr algn="ctr"/>
            <a:r>
              <a:rPr lang="de-DE" dirty="0"/>
              <a:t>28x28x4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A525006-4C41-4A0E-9D3F-982B7AA52829}"/>
              </a:ext>
            </a:extLst>
          </p:cNvPr>
          <p:cNvSpPr/>
          <p:nvPr/>
        </p:nvSpPr>
        <p:spPr>
          <a:xfrm>
            <a:off x="7951375" y="1527942"/>
            <a:ext cx="2835479" cy="2600586"/>
          </a:xfrm>
          <a:prstGeom prst="rect">
            <a:avLst/>
          </a:prstGeom>
          <a:ln w="28575"/>
          <a:scene3d>
            <a:camera prst="isometricOffAxis2Top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image</a:t>
            </a:r>
            <a:endParaRPr lang="de-DE" dirty="0"/>
          </a:p>
          <a:p>
            <a:pPr algn="ctr"/>
            <a:r>
              <a:rPr lang="de-DE" dirty="0"/>
              <a:t>28x28x4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4CE1660-8D94-47C5-961E-8819A50208AB}"/>
              </a:ext>
            </a:extLst>
          </p:cNvPr>
          <p:cNvSpPr/>
          <p:nvPr/>
        </p:nvSpPr>
        <p:spPr>
          <a:xfrm>
            <a:off x="8186264" y="675518"/>
            <a:ext cx="2365699" cy="87395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Augmentierter Datensatz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20A0013F-4335-4960-A8BF-77A5F3B98A1D}"/>
              </a:ext>
            </a:extLst>
          </p:cNvPr>
          <p:cNvCxnSpPr>
            <a:cxnSpLocks/>
          </p:cNvCxnSpPr>
          <p:nvPr/>
        </p:nvCxnSpPr>
        <p:spPr>
          <a:xfrm>
            <a:off x="9478172" y="4378799"/>
            <a:ext cx="0" cy="746875"/>
          </a:xfrm>
          <a:prstGeom prst="straightConnector1">
            <a:avLst/>
          </a:prstGeom>
          <a:ln w="28575">
            <a:tailEnd type="triangle"/>
          </a:ln>
          <a:scene3d>
            <a:camera prst="isometricLeftDown"/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334C3190-260D-4658-B1B4-A2F71F97CCFB}"/>
              </a:ext>
            </a:extLst>
          </p:cNvPr>
          <p:cNvSpPr txBox="1"/>
          <p:nvPr/>
        </p:nvSpPr>
        <p:spPr>
          <a:xfrm>
            <a:off x="9416162" y="4575042"/>
            <a:ext cx="12057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Numpy</a:t>
            </a:r>
            <a:r>
              <a:rPr lang="de-DE" sz="1000" dirty="0"/>
              <a:t> +-operation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ABC5372-B659-4E10-8DAA-0EFAD856AE09}"/>
              </a:ext>
            </a:extLst>
          </p:cNvPr>
          <p:cNvCxnSpPr>
            <a:stCxn id="12" idx="2"/>
          </p:cNvCxnSpPr>
          <p:nvPr/>
        </p:nvCxnSpPr>
        <p:spPr>
          <a:xfrm flipH="1">
            <a:off x="9369113" y="1549476"/>
            <a:ext cx="1" cy="6987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A30045C4-359D-4A04-95F7-AE1118A7DB4E}"/>
              </a:ext>
            </a:extLst>
          </p:cNvPr>
          <p:cNvSpPr txBox="1"/>
          <p:nvPr/>
        </p:nvSpPr>
        <p:spPr>
          <a:xfrm>
            <a:off x="9318050" y="1799387"/>
            <a:ext cx="2035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Jede Klasse erhält einen Stack</a:t>
            </a:r>
          </a:p>
        </p:txBody>
      </p:sp>
    </p:spTree>
    <p:extLst>
      <p:ext uri="{BB962C8B-B14F-4D97-AF65-F5344CB8AC3E}">
        <p14:creationId xmlns:p14="http://schemas.microsoft.com/office/powerpoint/2010/main" val="3936342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B4886E-3D8F-43BE-98A3-C5C4FF108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 2: X-Y-Projektion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4D9159-81ED-4810-A2BC-7F9A75125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Erzeugen von X/Y-Histogrammen je Bild</a:t>
            </a:r>
          </a:p>
          <a:p>
            <a:r>
              <a:rPr lang="de-DE" dirty="0" err="1"/>
              <a:t>Binarisierung</a:t>
            </a:r>
            <a:r>
              <a:rPr lang="de-DE" dirty="0"/>
              <a:t> der Daten vor der Projektion</a:t>
            </a:r>
          </a:p>
          <a:p>
            <a:r>
              <a:rPr lang="de-DE" dirty="0"/>
              <a:t>Validierung durch euklidische Distanz zwischen Validierungs- und Trainingsdaten</a:t>
            </a:r>
          </a:p>
          <a:p>
            <a:r>
              <a:rPr lang="de-DE" dirty="0"/>
              <a:t>Vorteil: Recht stabil verteilte X-Y-Histogramme je Buchstabe</a:t>
            </a:r>
          </a:p>
          <a:p>
            <a:r>
              <a:rPr lang="de-DE" dirty="0"/>
              <a:t>Genauigkeit: bis zu 82%</a:t>
            </a:r>
          </a:p>
          <a:p>
            <a:r>
              <a:rPr lang="de-DE" dirty="0"/>
              <a:t>Verbesserungen: Nutzung größerer Datensätze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9FF4546-E864-44C8-ADA8-4181FE8ED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825" y="483302"/>
            <a:ext cx="3353251" cy="280119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F300B16-BA57-4BC1-BA76-C7BA6AC752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825" y="3573508"/>
            <a:ext cx="3353251" cy="2851288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D3893025-39E7-4F5E-8ED9-7D02BEFC4BEE}"/>
              </a:ext>
            </a:extLst>
          </p:cNvPr>
          <p:cNvSpPr/>
          <p:nvPr/>
        </p:nvSpPr>
        <p:spPr>
          <a:xfrm>
            <a:off x="9194334" y="1887523"/>
            <a:ext cx="1761688" cy="13969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F9868E0-12FF-4108-B4AB-ECCA059D0835}"/>
              </a:ext>
            </a:extLst>
          </p:cNvPr>
          <p:cNvSpPr/>
          <p:nvPr/>
        </p:nvSpPr>
        <p:spPr>
          <a:xfrm>
            <a:off x="9194334" y="4999152"/>
            <a:ext cx="1761688" cy="13969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60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4D35EC-60EA-4AE0-93F0-D0FEFAFEF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71882" cy="942975"/>
          </a:xfrm>
        </p:spPr>
        <p:txBody>
          <a:bodyPr/>
          <a:lstStyle/>
          <a:p>
            <a:r>
              <a:rPr lang="de-DE" dirty="0"/>
              <a:t>Klassifikation mittels </a:t>
            </a:r>
            <a:r>
              <a:rPr lang="de-DE" dirty="0" err="1"/>
              <a:t>Nearest-Neighbour</a:t>
            </a:r>
            <a:endParaRPr lang="de-DE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1FEC4483-04FB-4FEE-B21B-C7E1B91F7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Idee 2: X-Y-Projektion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90EE3BD-4084-4A98-84A6-73E0D5611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918" y="2581275"/>
            <a:ext cx="2006071" cy="39116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273C689-49EC-4F6D-94D9-8876EA16D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405" y="2581275"/>
            <a:ext cx="1982649" cy="39116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262AA7F-58C2-4DD7-AD34-CA78F9C87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897" y="2581274"/>
            <a:ext cx="2036346" cy="3911601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73F67700-2F35-454C-8712-9B1C537352E0}"/>
              </a:ext>
            </a:extLst>
          </p:cNvPr>
          <p:cNvSpPr txBox="1"/>
          <p:nvPr/>
        </p:nvSpPr>
        <p:spPr>
          <a:xfrm>
            <a:off x="5691471" y="2790825"/>
            <a:ext cx="2719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ym typeface="Wingdings" panose="05000000000000000000" pitchFamily="2" charset="2"/>
              </a:rPr>
              <a:t> Korrekte Klassifizierung und der dazugehörige nächste Nachbar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E2AF300-AD79-4F5D-A5E7-E3E11C5525B3}"/>
              </a:ext>
            </a:extLst>
          </p:cNvPr>
          <p:cNvSpPr txBox="1"/>
          <p:nvPr/>
        </p:nvSpPr>
        <p:spPr>
          <a:xfrm>
            <a:off x="5691470" y="3971925"/>
            <a:ext cx="2719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ym typeface="Wingdings" panose="05000000000000000000" pitchFamily="2" charset="2"/>
              </a:rPr>
              <a:t>Falsche Klassifizierung und der dazugehörige nächste Nachbar		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B67B971-BDD6-4814-9B84-935E19523FBF}"/>
              </a:ext>
            </a:extLst>
          </p:cNvPr>
          <p:cNvSpPr txBox="1"/>
          <p:nvPr/>
        </p:nvSpPr>
        <p:spPr>
          <a:xfrm>
            <a:off x="5691470" y="5127626"/>
            <a:ext cx="27191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Klassifizierung mit </a:t>
            </a:r>
            <a:r>
              <a:rPr lang="de-DE" dirty="0" err="1">
                <a:sym typeface="Wingdings" panose="05000000000000000000" pitchFamily="2" charset="2"/>
              </a:rPr>
              <a:t>kNN</a:t>
            </a:r>
            <a:r>
              <a:rPr lang="de-DE" dirty="0">
                <a:sym typeface="Wingdings" panose="05000000000000000000" pitchFamily="2" charset="2"/>
              </a:rPr>
              <a:t> (k </a:t>
            </a:r>
            <a:r>
              <a:rPr lang="en-US" dirty="0">
                <a:sym typeface="Wingdings" panose="05000000000000000000" pitchFamily="2" charset="2"/>
              </a:rPr>
              <a:t>&gt; 1</a:t>
            </a:r>
            <a:r>
              <a:rPr lang="de-DE" dirty="0">
                <a:sym typeface="Wingdings" panose="05000000000000000000" pitchFamily="2" charset="2"/>
              </a:rPr>
              <a:t>) ergab keine merkbare Verbesserung im Gesamtergebnis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7530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1FEC4483-04FB-4FEE-B21B-C7E1B91F7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Idee 2: X-Y-Projektion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4415EFB-1D99-4D49-B4E2-6A49C6CFE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07" y="1461721"/>
            <a:ext cx="6348918" cy="539627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C97728DC-893D-4104-AB61-79DFB1FF1B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99" b="1722"/>
          <a:stretch/>
        </p:blipFill>
        <p:spPr>
          <a:xfrm>
            <a:off x="6619874" y="1461721"/>
            <a:ext cx="5476875" cy="5396279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806C2F05-4A0C-48AE-9E60-28967852D756}"/>
              </a:ext>
            </a:extLst>
          </p:cNvPr>
          <p:cNvSpPr txBox="1"/>
          <p:nvPr/>
        </p:nvSpPr>
        <p:spPr>
          <a:xfrm>
            <a:off x="2115124" y="1277055"/>
            <a:ext cx="21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 </a:t>
            </a:r>
            <a:r>
              <a:rPr lang="en-US" dirty="0" err="1"/>
              <a:t>Bilder</a:t>
            </a:r>
            <a:r>
              <a:rPr lang="en-US" dirty="0"/>
              <a:t> pro </a:t>
            </a:r>
            <a:r>
              <a:rPr lang="en-US" dirty="0" err="1"/>
              <a:t>Klasse</a:t>
            </a:r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582D21E-FB74-4A48-B477-CE3FBFA67E35}"/>
              </a:ext>
            </a:extLst>
          </p:cNvPr>
          <p:cNvSpPr txBox="1"/>
          <p:nvPr/>
        </p:nvSpPr>
        <p:spPr>
          <a:xfrm>
            <a:off x="8407167" y="1277055"/>
            <a:ext cx="2258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2000 </a:t>
            </a:r>
            <a:r>
              <a:rPr lang="en-US" dirty="0" err="1"/>
              <a:t>Bilder</a:t>
            </a:r>
            <a:r>
              <a:rPr lang="en-US" dirty="0"/>
              <a:t> pro </a:t>
            </a:r>
            <a:r>
              <a:rPr lang="en-US" dirty="0" err="1"/>
              <a:t>Klasse</a:t>
            </a:r>
            <a:endParaRPr lang="en-US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2B3B526-038B-4F64-BAB9-764BDD7D503A}"/>
              </a:ext>
            </a:extLst>
          </p:cNvPr>
          <p:cNvSpPr txBox="1"/>
          <p:nvPr/>
        </p:nvSpPr>
        <p:spPr>
          <a:xfrm>
            <a:off x="8221055" y="174759"/>
            <a:ext cx="3781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r>
              <a:rPr lang="en-US" dirty="0" err="1"/>
              <a:t>Werte</a:t>
            </a:r>
            <a:r>
              <a:rPr lang="en-US" dirty="0"/>
              <a:t> </a:t>
            </a:r>
            <a:r>
              <a:rPr lang="en-US" dirty="0" err="1"/>
              <a:t>unter</a:t>
            </a:r>
            <a:r>
              <a:rPr lang="en-US" dirty="0"/>
              <a:t> 2%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gezeigt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700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42D5CF-260A-4E31-8A84-A4B77466B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CNN - Model (1)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089E4B0-DA8C-411F-8E69-BF5D4BE49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8264"/>
            <a:ext cx="8997530" cy="4351338"/>
          </a:xfr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167ABF24-ECB9-41F9-B86F-EA771D2BEEF9}"/>
              </a:ext>
            </a:extLst>
          </p:cNvPr>
          <p:cNvSpPr/>
          <p:nvPr/>
        </p:nvSpPr>
        <p:spPr>
          <a:xfrm>
            <a:off x="838200" y="1548264"/>
            <a:ext cx="202035" cy="43513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C1C4C08-5576-4824-A93F-E7E8C3B2A9C6}"/>
              </a:ext>
            </a:extLst>
          </p:cNvPr>
          <p:cNvSpPr/>
          <p:nvPr/>
        </p:nvSpPr>
        <p:spPr>
          <a:xfrm>
            <a:off x="8400230" y="1610686"/>
            <a:ext cx="139763" cy="1753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EA3D90F-03BD-4827-A8D2-B60ED78F0E23}"/>
              </a:ext>
            </a:extLst>
          </p:cNvPr>
          <p:cNvSpPr/>
          <p:nvPr/>
        </p:nvSpPr>
        <p:spPr>
          <a:xfrm>
            <a:off x="9288840" y="3120235"/>
            <a:ext cx="276761" cy="27793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4982BF5-C805-4F83-94C2-A8EB74935D9E}"/>
              </a:ext>
            </a:extLst>
          </p:cNvPr>
          <p:cNvSpPr txBox="1"/>
          <p:nvPr/>
        </p:nvSpPr>
        <p:spPr>
          <a:xfrm>
            <a:off x="1040235" y="6354741"/>
            <a:ext cx="5922627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CNN abgeleitet von </a:t>
            </a:r>
            <a:r>
              <a:rPr lang="en-US" altLang="en-US" sz="1200" dirty="0">
                <a:solidFill>
                  <a:srgbClr val="000000"/>
                </a:solidFill>
              </a:rPr>
              <a:t>Xiao et al. (2017)</a:t>
            </a:r>
            <a:r>
              <a:rPr lang="en-US" altLang="en-US" sz="1050" dirty="0"/>
              <a:t> “</a:t>
            </a:r>
            <a:r>
              <a:rPr lang="en-US" sz="1050" dirty="0"/>
              <a:t>Design of a Very Compact CNN Classifier for Online Handwritten Chinese Character Recognition Using </a:t>
            </a:r>
            <a:r>
              <a:rPr lang="en-US" sz="1050" dirty="0" err="1"/>
              <a:t>DropWeight</a:t>
            </a:r>
            <a:r>
              <a:rPr lang="en-US" sz="1050" dirty="0"/>
              <a:t> and Global Pooling</a:t>
            </a:r>
            <a:r>
              <a:rPr lang="en-US" altLang="en-US" sz="1050" dirty="0"/>
              <a:t>”</a:t>
            </a:r>
            <a:endParaRPr lang="en-US" altLang="en-US" sz="2800" dirty="0"/>
          </a:p>
          <a:p>
            <a:r>
              <a:rPr lang="de-DE" sz="1200" dirty="0"/>
              <a:t> 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59254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611</Words>
  <Application>Microsoft Office PowerPoint</Application>
  <PresentationFormat>Breitbild</PresentationFormat>
  <Paragraphs>114</Paragraphs>
  <Slides>15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Wingdings</vt:lpstr>
      <vt:lpstr>Office</vt:lpstr>
      <vt:lpstr>Praktikum Computervision  </vt:lpstr>
      <vt:lpstr>Datensatz: NIST-Special Database 19 </vt:lpstr>
      <vt:lpstr>Datenformatierung</vt:lpstr>
      <vt:lpstr>Augmentation</vt:lpstr>
      <vt:lpstr>Idee 1: Image-Stack</vt:lpstr>
      <vt:lpstr>Idee 2: X-Y-Projektion</vt:lpstr>
      <vt:lpstr>Idee 2: X-Y-Projektion</vt:lpstr>
      <vt:lpstr>Idee 2: X-Y-Projektion</vt:lpstr>
      <vt:lpstr>CNN - Model (1)</vt:lpstr>
      <vt:lpstr>CNN - Model (2)</vt:lpstr>
      <vt:lpstr>CNN - Parameter (am Ende)</vt:lpstr>
      <vt:lpstr>CNN - Probleme &amp; Optimierung</vt:lpstr>
      <vt:lpstr>CNN - Ergebnisse</vt:lpstr>
      <vt:lpstr>CNN - Ergebnisse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Henrik Peters</dc:creator>
  <cp:lastModifiedBy>Henrik Peters</cp:lastModifiedBy>
  <cp:revision>37</cp:revision>
  <dcterms:created xsi:type="dcterms:W3CDTF">2018-07-05T13:06:53Z</dcterms:created>
  <dcterms:modified xsi:type="dcterms:W3CDTF">2018-07-11T12:26:56Z</dcterms:modified>
</cp:coreProperties>
</file>