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4BE3-3CDC-4DC8-95E7-951CD3F6E10A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4F3F-4ED1-4402-86B6-2A869C3ED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5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D4F3F-4ED1-4402-86B6-2A869C3EDE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82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DE0A-AA46-4236-90C3-F53DAC15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7A9A3-478D-4ADA-8B1A-F7025B568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71147-2D46-4495-A0C5-80EF187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4CA6-DDF1-4E35-AF0C-3BA385B0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1A63F-B08D-459A-9485-A9326E6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C9AD-E8AD-4F36-BE28-804D9D4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7D450F-352F-4F1B-B575-32C73112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E13C6-20C1-43CC-84A6-72E9DE8F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52171-0140-45FD-9C89-B070F2E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09928-D854-4E4C-949D-D80942B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F1F9B8-E344-404D-A674-078DEEDD0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379A-CC22-4731-8F45-42D66477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2246F-C361-499F-A3B4-73228DD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03E19-369C-4A5F-B135-11E1E47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F59AF-8E32-4240-B721-5A52E51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37EC-FDA2-44B2-A9F8-A2453F9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C7DEE-C946-430C-BC94-79A34A2C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C6AEB-CEAD-4A5D-9DC9-D460F2C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95EA4-DD6D-477F-8A00-DC6F76A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8239-41ED-480C-81A7-0DEFE067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B0B56-CBDE-4884-AD9F-E2F652F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E4FBF-DE45-46D1-B651-244CB8BB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D5BB-9DDA-44EE-A6A2-E879EE7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74A0C-CBA5-4DCB-BCD9-431A288F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4A470-F40D-46BE-9189-40DEAF1C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09ECA-A714-4580-A85C-570D549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B7086-38BD-4A02-99E1-2DF157673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AF40A-AC54-4799-8EDB-5CDFD1B4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8C1FA-945B-423A-BFC5-09AFB2E1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73C4F-DC3C-4D94-AF93-F398BAA9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2B8AE-CBE5-4522-B4CA-C0FFC2C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621D-C63F-45D4-A926-316EE04E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607CB-C59F-48C3-9AF2-17794E81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1D5605-8A9B-421B-BD63-27B2FCB9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02BA5E-3C5E-4E3D-A8FB-32607E9C4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C1816C-2251-4706-9B28-A3852077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71FA4-122E-49AD-AA85-9EB9821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C32AD2-B261-49F6-8C11-37B83FD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0E79B7-5619-497D-A504-AA50DC1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12B2B-E226-4BCE-9C6F-624B8C1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E8067E-2253-4CF9-852B-77694F6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3603-1096-4624-8E74-213E46DB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D9815-82E0-482D-8DBB-1ED2CB5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CDB280-FC7B-4476-BC60-A8B16664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2E9779-BAA4-46D5-AFD7-92CF27D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F4FA8-0F7E-452C-AA13-195C901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C384-AF01-4D54-A4B8-1DE3F01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63DCE-61B7-4184-9667-4931C97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B7756-8C7C-4A0B-B16E-6AC1A7B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40459-081A-475F-B284-4A8A27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91211-4CA7-4D83-B06A-59A4BEF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283E07-8640-4571-8867-49C7708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56D2D-C0EA-4909-B4FF-998F7F5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7100-A605-4AAC-8FBB-2DADE095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40E9B-A43A-4C58-8ECA-5B827928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8B7C38-375F-4F98-9D5C-98A5A702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BEC47-A940-492E-96B2-431258C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DBA350-BE1B-4A6F-9DAF-618C910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FB545-12E1-4162-8C82-634A78A5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46B47-0D47-4ED3-906D-8EEE33F7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FFB39-749B-48AB-AAE5-38B9E86D7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6B5-3B37-4848-B40E-22A2A7CEFEDD}" type="datetimeFigureOut">
              <a:rPr lang="de-DE" smtClean="0"/>
              <a:t>08.07.2018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ACF57-40C2-4556-BCB5-02F00DAD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A718-43D7-442C-8856-6C78CFED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1D8FC-DF95-4B10-AE23-4653CCE5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Praktikum Computervision</a:t>
            </a:r>
            <a:br>
              <a:rPr lang="de-DE" dirty="0"/>
            </a:br>
            <a:br>
              <a:rPr lang="de-DE" altLang="de-DE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2521D-378D-4BA4-9D64-0ADE30AE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Maschinelle Erkennung von handschriftlich geschriebenen Buchstaben</a:t>
            </a:r>
          </a:p>
          <a:p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Moritz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Lahann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(6948050), Henrik Peters(6945965), Michael Huang(6947879), Iman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Maiwandi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(6989075)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950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33A1F-5E52-405D-B397-F31C3B1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Datensatz: NIST-Special Database 19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F178D-56B4-4BB6-8A1F-AA861C4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Handschriftliche Großbuchstaben</a:t>
            </a:r>
          </a:p>
          <a:p>
            <a:r>
              <a:rPr lang="de-DE" sz="2500" dirty="0"/>
              <a:t>Geordnet nach Klassen(Buchstaben)</a:t>
            </a:r>
          </a:p>
          <a:p>
            <a:r>
              <a:rPr lang="de-DE" sz="2500" dirty="0"/>
              <a:t>Bis zu 3600 Personen beteiligt</a:t>
            </a:r>
          </a:p>
          <a:p>
            <a:r>
              <a:rPr lang="de-DE" sz="2500" dirty="0"/>
              <a:t>Gesamtgröße etwa 65.000 Bilder im PNG-Format</a:t>
            </a:r>
          </a:p>
          <a:p>
            <a:r>
              <a:rPr lang="de-DE" sz="2500" dirty="0"/>
              <a:t>Anzahl der Bilder pro Klasse variiert von ~450 bis &gt;2000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BAEDC4-9176-43C3-AB29-1E0068A0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2266"/>
            <a:ext cx="2712097" cy="24756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C3E429-80EE-425D-92DF-EE24B6FE6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55" y="3943748"/>
            <a:ext cx="2671688" cy="24756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837C69-F3FC-4DEF-8D6D-66EC7A7A7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89" y="1472266"/>
            <a:ext cx="2795093" cy="25493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20DA67D-F69C-45F6-9ADB-00F047C6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98" y="3943749"/>
            <a:ext cx="2679240" cy="24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0485-3F36-4FDB-AD3B-183E8E3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63920-DAF4-4601-904A-2AE4E2CA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Formatierung von 128x128x4 PNG-Bildern auf 28x28x4 PNG-Bilder</a:t>
            </a:r>
          </a:p>
          <a:p>
            <a:r>
              <a:rPr lang="de-DE" sz="2500" dirty="0"/>
              <a:t>Kleinere Bilder =&gt; bessere Laufzeit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A2B72CD-FE1A-4DF9-81C4-1E14B21925DB}"/>
              </a:ext>
            </a:extLst>
          </p:cNvPr>
          <p:cNvSpPr/>
          <p:nvPr/>
        </p:nvSpPr>
        <p:spPr>
          <a:xfrm>
            <a:off x="7206142" y="1027906"/>
            <a:ext cx="4315437" cy="2206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NIST SD 19 Datensatz</a:t>
            </a:r>
          </a:p>
          <a:p>
            <a:pPr algn="ctr"/>
            <a:r>
              <a:rPr lang="de-DE" dirty="0"/>
              <a:t>(Raw)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2F33BDF-72D6-40A2-8DD1-42EBB1CC0FF1}"/>
              </a:ext>
            </a:extLst>
          </p:cNvPr>
          <p:cNvSpPr/>
          <p:nvPr/>
        </p:nvSpPr>
        <p:spPr>
          <a:xfrm rot="5400000">
            <a:off x="7369503" y="4881598"/>
            <a:ext cx="3988711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272D95-6542-4908-A758-7810E48F4199}"/>
              </a:ext>
            </a:extLst>
          </p:cNvPr>
          <p:cNvSpPr/>
          <p:nvPr/>
        </p:nvSpPr>
        <p:spPr>
          <a:xfrm>
            <a:off x="8113898" y="4580134"/>
            <a:ext cx="2499919" cy="12499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Formatierung von 128x128 zu 28x28</a:t>
            </a:r>
          </a:p>
          <a:p>
            <a:pPr algn="ctr"/>
            <a:r>
              <a:rPr lang="de-DE" sz="1500" dirty="0"/>
              <a:t>(4 Channel RGB)</a:t>
            </a:r>
          </a:p>
        </p:txBody>
      </p:sp>
    </p:spTree>
    <p:extLst>
      <p:ext uri="{BB962C8B-B14F-4D97-AF65-F5344CB8AC3E}">
        <p14:creationId xmlns:p14="http://schemas.microsoft.com/office/powerpoint/2010/main" val="42025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AEB55-2189-4E82-A6CA-9F6B9C3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322C5-539E-4295-8D34-796EBB67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sz="2500" dirty="0"/>
              <a:t>Augmentation teilweise unausweichlich aufgrund der stark variierenden Anzahl an Bildern pro Klasse</a:t>
            </a:r>
          </a:p>
          <a:p>
            <a:r>
              <a:rPr lang="de-DE" sz="2500" dirty="0"/>
              <a:t>Augmentation mithilfe von Rotation um bis zu +/-10 Grad (Zufallsbasiert)</a:t>
            </a:r>
          </a:p>
          <a:p>
            <a:r>
              <a:rPr lang="de-DE" sz="2500" dirty="0"/>
              <a:t>Augmentation erzeugt einen Datensatz pro Klasse und speichert ihn als .</a:t>
            </a:r>
            <a:r>
              <a:rPr lang="de-DE" sz="2500" dirty="0" err="1"/>
              <a:t>npz</a:t>
            </a:r>
            <a:r>
              <a:rPr lang="de-DE" sz="2500" dirty="0"/>
              <a:t>-Datei ab. </a:t>
            </a:r>
          </a:p>
          <a:p>
            <a:r>
              <a:rPr lang="de-DE" sz="2500" dirty="0"/>
              <a:t>Vorteil: schnelles laden der Daten</a:t>
            </a:r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B13A0E0-9D24-4B1B-9A7E-71B78A93EB0C}"/>
              </a:ext>
            </a:extLst>
          </p:cNvPr>
          <p:cNvSpPr/>
          <p:nvPr/>
        </p:nvSpPr>
        <p:spPr>
          <a:xfrm rot="5400000">
            <a:off x="8893597" y="-45438"/>
            <a:ext cx="890186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C3145C-57C7-4A94-BC2B-58A51365D96B}"/>
              </a:ext>
            </a:extLst>
          </p:cNvPr>
          <p:cNvSpPr/>
          <p:nvPr/>
        </p:nvSpPr>
        <p:spPr>
          <a:xfrm>
            <a:off x="7885650" y="746623"/>
            <a:ext cx="2902591" cy="1325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Formatierter Datensatz</a:t>
            </a: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78E38DE4-E5B1-4A05-8A1A-1FFB066F848E}"/>
              </a:ext>
            </a:extLst>
          </p:cNvPr>
          <p:cNvSpPr/>
          <p:nvPr/>
        </p:nvSpPr>
        <p:spPr>
          <a:xfrm>
            <a:off x="8422545" y="2701665"/>
            <a:ext cx="1828802" cy="176475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Überprüfen der Bildanzahl pro Klasse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6E9255F-B964-40B4-996D-13E43FC1F7A8}"/>
              </a:ext>
            </a:extLst>
          </p:cNvPr>
          <p:cNvSpPr/>
          <p:nvPr/>
        </p:nvSpPr>
        <p:spPr>
          <a:xfrm rot="5400000">
            <a:off x="9022204" y="2187404"/>
            <a:ext cx="629480" cy="3990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29C2F8-A838-44A1-8EAF-94F9BFD57F91}"/>
              </a:ext>
            </a:extLst>
          </p:cNvPr>
          <p:cNvSpPr/>
          <p:nvPr/>
        </p:nvSpPr>
        <p:spPr>
          <a:xfrm>
            <a:off x="8154094" y="5739984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48F0CA-A78D-4091-8998-CA47E01DC367}"/>
              </a:ext>
            </a:extLst>
          </p:cNvPr>
          <p:cNvSpPr/>
          <p:nvPr/>
        </p:nvSpPr>
        <p:spPr>
          <a:xfrm>
            <a:off x="10251345" y="4276811"/>
            <a:ext cx="1644245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Upscaling</a:t>
            </a:r>
            <a:r>
              <a:rPr lang="de-DE" sz="1200" dirty="0"/>
              <a:t> durch Augmentation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E2A4759-1701-415C-BCA4-D762A291D46B}"/>
              </a:ext>
            </a:extLst>
          </p:cNvPr>
          <p:cNvSpPr/>
          <p:nvPr/>
        </p:nvSpPr>
        <p:spPr>
          <a:xfrm>
            <a:off x="6711186" y="4276811"/>
            <a:ext cx="1644246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Downscaling</a:t>
            </a:r>
            <a:r>
              <a:rPr lang="de-DE" sz="1200" dirty="0"/>
              <a:t> durch Zufallsauswahl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B25862E-C892-48FB-AABE-BEF9ACFF0681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7533309" y="3584043"/>
            <a:ext cx="889236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26026D6-BAD1-409E-9497-A36C6FA2ABED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10251347" y="3584044"/>
            <a:ext cx="822121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47C5B59B-F523-4E86-9D47-EFE6E7002590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rot="5400000">
            <a:off x="10283534" y="5387029"/>
            <a:ext cx="1026194" cy="5536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BE25897-F26B-4742-80CC-D5628ACFD349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rot="16200000" flipH="1">
            <a:off x="7330604" y="5353473"/>
            <a:ext cx="1026194" cy="620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71346B5-6B27-49B7-8DF6-096F2F75DF0D}"/>
              </a:ext>
            </a:extLst>
          </p:cNvPr>
          <p:cNvSpPr txBox="1"/>
          <p:nvPr/>
        </p:nvSpPr>
        <p:spPr>
          <a:xfrm>
            <a:off x="7466202" y="3163597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genug Bilder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9F55ADA-CC7D-40B2-AA68-1DE01BAF3780}"/>
              </a:ext>
            </a:extLst>
          </p:cNvPr>
          <p:cNvSpPr txBox="1"/>
          <p:nvPr/>
        </p:nvSpPr>
        <p:spPr>
          <a:xfrm>
            <a:off x="10209401" y="2978931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nicht genug Bilder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345F52C-AA8D-4776-AE97-D70751BFA663}"/>
              </a:ext>
            </a:extLst>
          </p:cNvPr>
          <p:cNvSpPr/>
          <p:nvPr/>
        </p:nvSpPr>
        <p:spPr>
          <a:xfrm>
            <a:off x="8895883" y="4747516"/>
            <a:ext cx="882120" cy="453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Gewünschte Bildanzahl 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EDB4FD-7B28-4D3E-98A9-06F52BEFA6DE}"/>
              </a:ext>
            </a:extLst>
          </p:cNvPr>
          <p:cNvCxnSpPr>
            <a:stCxn id="25" idx="0"/>
            <a:endCxn id="6" idx="2"/>
          </p:cNvCxnSpPr>
          <p:nvPr/>
        </p:nvCxnSpPr>
        <p:spPr>
          <a:xfrm flipV="1">
            <a:off x="9336943" y="4466423"/>
            <a:ext cx="3" cy="281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569F-8296-4083-B8FC-F802B7A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1: Image-Stack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D698D-16D9-4AC1-82E4-8DC98CF3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Stapeln der Bildpixel auf einem Stapel mit anschließender Normalisierung</a:t>
            </a:r>
          </a:p>
          <a:p>
            <a:r>
              <a:rPr lang="de-DE" sz="2500" dirty="0"/>
              <a:t>Validierung durch </a:t>
            </a:r>
            <a:r>
              <a:rPr lang="de-DE" sz="2500" dirty="0" err="1"/>
              <a:t>stack</a:t>
            </a:r>
            <a:r>
              <a:rPr lang="de-DE" sz="2500" dirty="0"/>
              <a:t> – </a:t>
            </a:r>
            <a:r>
              <a:rPr lang="de-DE" sz="2500" dirty="0" err="1"/>
              <a:t>val_img</a:t>
            </a:r>
            <a:endParaRPr lang="de-DE" sz="2500" dirty="0"/>
          </a:p>
          <a:p>
            <a:r>
              <a:rPr lang="de-DE" sz="2500" dirty="0"/>
              <a:t>Vorteil: schnelle Laufzeit dank </a:t>
            </a:r>
            <a:r>
              <a:rPr lang="de-DE" sz="2500" dirty="0" err="1"/>
              <a:t>numpy-ndarrays</a:t>
            </a:r>
            <a:endParaRPr lang="de-DE" sz="2500" dirty="0"/>
          </a:p>
          <a:p>
            <a:r>
              <a:rPr lang="de-DE" sz="2500" dirty="0"/>
              <a:t>Genauigkeit: ~8-10%</a:t>
            </a:r>
          </a:p>
          <a:p>
            <a:r>
              <a:rPr lang="de-DE" sz="2500" dirty="0"/>
              <a:t>Verbesserungen: </a:t>
            </a:r>
            <a:r>
              <a:rPr lang="de-DE" sz="2500" dirty="0" err="1"/>
              <a:t>Bounding</a:t>
            </a:r>
            <a:r>
              <a:rPr lang="de-DE" sz="2500" dirty="0"/>
              <a:t>-Boxes, Rotation, </a:t>
            </a:r>
            <a:r>
              <a:rPr lang="de-DE" sz="2500" dirty="0" err="1"/>
              <a:t>Scaling</a:t>
            </a:r>
            <a:endParaRPr lang="de-DE" sz="2500" dirty="0"/>
          </a:p>
          <a:p>
            <a:endParaRPr lang="de-DE" sz="25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AA98BF9-EB05-4439-AECD-6B168343FDDD}"/>
              </a:ext>
            </a:extLst>
          </p:cNvPr>
          <p:cNvSpPr/>
          <p:nvPr/>
        </p:nvSpPr>
        <p:spPr>
          <a:xfrm>
            <a:off x="7951376" y="4001550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28x28x4 </a:t>
            </a:r>
          </a:p>
          <a:p>
            <a:pPr algn="ctr"/>
            <a:r>
              <a:rPr lang="de-DE" dirty="0" err="1"/>
              <a:t>ndarray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stack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44EA9B-D6D6-490C-84AD-5AAA0FF7BFAD}"/>
              </a:ext>
            </a:extLst>
          </p:cNvPr>
          <p:cNvSpPr/>
          <p:nvPr/>
        </p:nvSpPr>
        <p:spPr>
          <a:xfrm>
            <a:off x="7951376" y="2659057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297640-824A-45CB-8644-1D2B5CA88C74}"/>
              </a:ext>
            </a:extLst>
          </p:cNvPr>
          <p:cNvSpPr/>
          <p:nvPr/>
        </p:nvSpPr>
        <p:spPr>
          <a:xfrm>
            <a:off x="7951376" y="235845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E5D459-9780-41F0-B5F0-3BF7B44E3796}"/>
              </a:ext>
            </a:extLst>
          </p:cNvPr>
          <p:cNvSpPr/>
          <p:nvPr/>
        </p:nvSpPr>
        <p:spPr>
          <a:xfrm>
            <a:off x="7951376" y="2001081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525006-4C41-4A0E-9D3F-982B7AA52829}"/>
              </a:ext>
            </a:extLst>
          </p:cNvPr>
          <p:cNvSpPr/>
          <p:nvPr/>
        </p:nvSpPr>
        <p:spPr>
          <a:xfrm>
            <a:off x="7951375" y="152794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E1660-8D94-47C5-961E-8819A50208AB}"/>
              </a:ext>
            </a:extLst>
          </p:cNvPr>
          <p:cNvSpPr/>
          <p:nvPr/>
        </p:nvSpPr>
        <p:spPr>
          <a:xfrm>
            <a:off x="8186264" y="675518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0A0013F-4335-4960-A8BF-77A5F3B98A1D}"/>
              </a:ext>
            </a:extLst>
          </p:cNvPr>
          <p:cNvCxnSpPr>
            <a:cxnSpLocks/>
          </p:cNvCxnSpPr>
          <p:nvPr/>
        </p:nvCxnSpPr>
        <p:spPr>
          <a:xfrm>
            <a:off x="9478172" y="4378799"/>
            <a:ext cx="0" cy="746875"/>
          </a:xfrm>
          <a:prstGeom prst="straightConnector1">
            <a:avLst/>
          </a:prstGeom>
          <a:ln w="28575"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34C3190-260D-4658-B1B4-A2F71F97CCFB}"/>
              </a:ext>
            </a:extLst>
          </p:cNvPr>
          <p:cNvSpPr txBox="1"/>
          <p:nvPr/>
        </p:nvSpPr>
        <p:spPr>
          <a:xfrm>
            <a:off x="9416162" y="4575042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Numpy</a:t>
            </a:r>
            <a:r>
              <a:rPr lang="de-DE" sz="1000" dirty="0"/>
              <a:t> +-operation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BC5372-B659-4E10-8DAA-0EFAD856AE09}"/>
              </a:ext>
            </a:extLst>
          </p:cNvPr>
          <p:cNvCxnSpPr>
            <a:stCxn id="12" idx="2"/>
          </p:cNvCxnSpPr>
          <p:nvPr/>
        </p:nvCxnSpPr>
        <p:spPr>
          <a:xfrm flipH="1">
            <a:off x="9369113" y="1549476"/>
            <a:ext cx="1" cy="69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0045C4-359D-4A04-95F7-AE1118A7DB4E}"/>
              </a:ext>
            </a:extLst>
          </p:cNvPr>
          <p:cNvSpPr txBox="1"/>
          <p:nvPr/>
        </p:nvSpPr>
        <p:spPr>
          <a:xfrm>
            <a:off x="9318050" y="1799387"/>
            <a:ext cx="203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Jede Klasse erhält einen Stack</a:t>
            </a:r>
          </a:p>
        </p:txBody>
      </p:sp>
    </p:spTree>
    <p:extLst>
      <p:ext uri="{BB962C8B-B14F-4D97-AF65-F5344CB8AC3E}">
        <p14:creationId xmlns:p14="http://schemas.microsoft.com/office/powerpoint/2010/main" val="39363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886E-3D8F-43BE-98A3-C5C4FF10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2: x-y-</a:t>
            </a:r>
            <a:r>
              <a:rPr lang="de-DE" dirty="0" err="1"/>
              <a:t>Projection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D9159-81ED-4810-A2BC-7F9A7512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5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CNN: 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BF29E-48F0-465A-903E-7B3496C0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25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CNN: Ergebnis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3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53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Praktikum Computervision  </vt:lpstr>
      <vt:lpstr>Datensatz: NIST-Special Database 19 </vt:lpstr>
      <vt:lpstr>Datenformatierung</vt:lpstr>
      <vt:lpstr>Augmentation</vt:lpstr>
      <vt:lpstr>Idee 1: Image-Stack</vt:lpstr>
      <vt:lpstr>Idee 2: x-y-Projection</vt:lpstr>
      <vt:lpstr>CNN: Aufbau</vt:lpstr>
      <vt:lpstr>CNN: 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 Peters</dc:creator>
  <cp:lastModifiedBy>Henrik Peters</cp:lastModifiedBy>
  <cp:revision>14</cp:revision>
  <dcterms:created xsi:type="dcterms:W3CDTF">2018-07-05T13:06:53Z</dcterms:created>
  <dcterms:modified xsi:type="dcterms:W3CDTF">2018-07-08T10:37:08Z</dcterms:modified>
</cp:coreProperties>
</file>