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7556500" cy="10693400"/>
  <p:notesSz cx="6858000" cy="9144000"/>
  <p:embeddedFontLst>
    <p:embeddedFont>
      <p:font typeface="Drunken Hour" charset="1" panose="02000000000000000000"/>
      <p:regular r:id="rId12"/>
    </p:embeddedFont>
    <p:embeddedFont>
      <p:font typeface="Special Elite" charset="1" panose="02000506000000020004"/>
      <p:regular r:id="rId13"/>
    </p:embeddedFont>
    <p:embeddedFont>
      <p:font typeface="ITC Portago" charset="1" panose="020B0504020202070B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7560000" cy="10692000"/>
          </a:xfrm>
          <a:custGeom>
            <a:avLst/>
            <a:gdLst/>
            <a:ahLst/>
            <a:cxnLst/>
            <a:rect r="r" b="b" t="t" l="l"/>
            <a:pathLst>
              <a:path h="10692000" w="7560000">
                <a:moveTo>
                  <a:pt x="0" y="0"/>
                </a:moveTo>
                <a:lnTo>
                  <a:pt x="7560000" y="0"/>
                </a:lnTo>
                <a:lnTo>
                  <a:pt x="7560000" y="10692000"/>
                </a:lnTo>
                <a:lnTo>
                  <a:pt x="0" y="10692000"/>
                </a:lnTo>
                <a:lnTo>
                  <a:pt x="0" y="0"/>
                </a:lnTo>
                <a:close/>
              </a:path>
            </a:pathLst>
          </a:custGeom>
          <a:blipFill>
            <a:blip r:embed="rId2"/>
            <a:stretch>
              <a:fillRect l="-1511" t="-3737" r="-1511" b="-3737"/>
            </a:stretch>
          </a:blipFill>
        </p:spPr>
      </p:sp>
      <p:sp>
        <p:nvSpPr>
          <p:cNvPr name="Freeform 3" id="3"/>
          <p:cNvSpPr/>
          <p:nvPr/>
        </p:nvSpPr>
        <p:spPr>
          <a:xfrm flipH="false" flipV="false" rot="3161908">
            <a:off x="5180070" y="-1200358"/>
            <a:ext cx="3541975" cy="3529095"/>
          </a:xfrm>
          <a:custGeom>
            <a:avLst/>
            <a:gdLst/>
            <a:ahLst/>
            <a:cxnLst/>
            <a:rect r="r" b="b" t="t" l="l"/>
            <a:pathLst>
              <a:path h="3529095" w="3541975">
                <a:moveTo>
                  <a:pt x="0" y="0"/>
                </a:moveTo>
                <a:lnTo>
                  <a:pt x="3541975" y="0"/>
                </a:lnTo>
                <a:lnTo>
                  <a:pt x="3541975" y="3529094"/>
                </a:lnTo>
                <a:lnTo>
                  <a:pt x="0" y="35290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2224154">
            <a:off x="-1156551" y="-1488143"/>
            <a:ext cx="4115280" cy="4104664"/>
          </a:xfrm>
          <a:custGeom>
            <a:avLst/>
            <a:gdLst/>
            <a:ahLst/>
            <a:cxnLst/>
            <a:rect r="r" b="b" t="t" l="l"/>
            <a:pathLst>
              <a:path h="4104664" w="4115280">
                <a:moveTo>
                  <a:pt x="0" y="0"/>
                </a:moveTo>
                <a:lnTo>
                  <a:pt x="4115280" y="0"/>
                </a:lnTo>
                <a:lnTo>
                  <a:pt x="4115280" y="4104664"/>
                </a:lnTo>
                <a:lnTo>
                  <a:pt x="0" y="41046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287723" y="-965387"/>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4091501" y="8721716"/>
            <a:ext cx="3412317" cy="3403513"/>
          </a:xfrm>
          <a:custGeom>
            <a:avLst/>
            <a:gdLst/>
            <a:ahLst/>
            <a:cxnLst/>
            <a:rect r="r" b="b" t="t" l="l"/>
            <a:pathLst>
              <a:path h="3403513" w="3412317">
                <a:moveTo>
                  <a:pt x="0" y="0"/>
                </a:moveTo>
                <a:lnTo>
                  <a:pt x="3412317" y="0"/>
                </a:lnTo>
                <a:lnTo>
                  <a:pt x="3412317" y="3403513"/>
                </a:lnTo>
                <a:lnTo>
                  <a:pt x="0" y="34035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7182144">
            <a:off x="6166660" y="8074163"/>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295008" y="8290973"/>
            <a:ext cx="3024000" cy="3016199"/>
          </a:xfrm>
          <a:custGeom>
            <a:avLst/>
            <a:gdLst/>
            <a:ahLst/>
            <a:cxnLst/>
            <a:rect r="r" b="b" t="t" l="l"/>
            <a:pathLst>
              <a:path h="3016199" w="3024000">
                <a:moveTo>
                  <a:pt x="0" y="0"/>
                </a:moveTo>
                <a:lnTo>
                  <a:pt x="3024000" y="0"/>
                </a:lnTo>
                <a:lnTo>
                  <a:pt x="3024000" y="3016198"/>
                </a:lnTo>
                <a:lnTo>
                  <a:pt x="0" y="30161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8100000">
            <a:off x="595543" y="9831640"/>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7182144">
            <a:off x="6193559" y="-528590"/>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1" id="11"/>
          <p:cNvSpPr/>
          <p:nvPr/>
        </p:nvSpPr>
        <p:spPr>
          <a:xfrm flipH="false" flipV="false" rot="0">
            <a:off x="2478808" y="4201754"/>
            <a:ext cx="3024000" cy="637789"/>
          </a:xfrm>
          <a:custGeom>
            <a:avLst/>
            <a:gdLst/>
            <a:ahLst/>
            <a:cxnLst/>
            <a:rect r="r" b="b" t="t" l="l"/>
            <a:pathLst>
              <a:path h="637789" w="3024000">
                <a:moveTo>
                  <a:pt x="0" y="0"/>
                </a:moveTo>
                <a:lnTo>
                  <a:pt x="3024000" y="0"/>
                </a:lnTo>
                <a:lnTo>
                  <a:pt x="3024000" y="637789"/>
                </a:lnTo>
                <a:lnTo>
                  <a:pt x="0" y="63778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1419048" y="1517520"/>
            <a:ext cx="5143521" cy="2820892"/>
          </a:xfrm>
          <a:prstGeom prst="rect">
            <a:avLst/>
          </a:prstGeom>
        </p:spPr>
        <p:txBody>
          <a:bodyPr anchor="t" rtlCol="false" tIns="0" lIns="0" bIns="0" rIns="0">
            <a:spAutoFit/>
          </a:bodyPr>
          <a:lstStyle/>
          <a:p>
            <a:pPr algn="ctr" marL="0" indent="0" lvl="0">
              <a:lnSpc>
                <a:spcPts val="11391"/>
              </a:lnSpc>
              <a:spcBef>
                <a:spcPct val="0"/>
              </a:spcBef>
            </a:pPr>
            <a:r>
              <a:rPr lang="en-US" sz="7544">
                <a:solidFill>
                  <a:srgbClr val="000000"/>
                </a:solidFill>
                <a:latin typeface="Drunken Hour"/>
                <a:ea typeface="Drunken Hour"/>
                <a:cs typeface="Drunken Hour"/>
                <a:sym typeface="Drunken Hour"/>
              </a:rPr>
              <a:t>PLAN</a:t>
            </a:r>
          </a:p>
          <a:p>
            <a:pPr algn="ctr" marL="0" indent="0" lvl="0">
              <a:lnSpc>
                <a:spcPts val="11391"/>
              </a:lnSpc>
              <a:spcBef>
                <a:spcPct val="0"/>
              </a:spcBef>
            </a:pPr>
            <a:r>
              <a:rPr lang="en-US" sz="7544" strike="noStrike" u="none">
                <a:solidFill>
                  <a:srgbClr val="000000"/>
                </a:solidFill>
                <a:latin typeface="Drunken Hour"/>
                <a:ea typeface="Drunken Hour"/>
                <a:cs typeface="Drunken Hour"/>
                <a:sym typeface="Drunken Hour"/>
              </a:rPr>
              <a:t>DE VIDA</a:t>
            </a:r>
          </a:p>
        </p:txBody>
      </p:sp>
      <p:sp>
        <p:nvSpPr>
          <p:cNvPr name="TextBox 13" id="13"/>
          <p:cNvSpPr txBox="true"/>
          <p:nvPr/>
        </p:nvSpPr>
        <p:spPr>
          <a:xfrm rot="0">
            <a:off x="1596281" y="6738715"/>
            <a:ext cx="4966287" cy="1164568"/>
          </a:xfrm>
          <a:prstGeom prst="rect">
            <a:avLst/>
          </a:prstGeom>
        </p:spPr>
        <p:txBody>
          <a:bodyPr anchor="t" rtlCol="false" tIns="0" lIns="0" bIns="0" rIns="0">
            <a:spAutoFit/>
          </a:bodyPr>
          <a:lstStyle/>
          <a:p>
            <a:pPr algn="ctr">
              <a:lnSpc>
                <a:spcPts val="3145"/>
              </a:lnSpc>
            </a:pPr>
            <a:r>
              <a:rPr lang="en-US" sz="2199">
                <a:solidFill>
                  <a:srgbClr val="000000"/>
                </a:solidFill>
                <a:latin typeface="Special Elite"/>
                <a:ea typeface="Special Elite"/>
                <a:cs typeface="Special Elite"/>
                <a:sym typeface="Special Elite"/>
              </a:rPr>
              <a:t>Socioeconomía de México</a:t>
            </a:r>
          </a:p>
          <a:p>
            <a:pPr algn="ctr">
              <a:lnSpc>
                <a:spcPts val="3145"/>
              </a:lnSpc>
            </a:pPr>
            <a:r>
              <a:rPr lang="en-US" sz="2199">
                <a:solidFill>
                  <a:srgbClr val="000000"/>
                </a:solidFill>
                <a:latin typeface="Special Elite"/>
                <a:ea typeface="Special Elite"/>
                <a:cs typeface="Special Elite"/>
                <a:sym typeface="Special Elite"/>
              </a:rPr>
              <a:t>PROYECTO 2</a:t>
            </a:r>
          </a:p>
          <a:p>
            <a:pPr algn="ctr">
              <a:lnSpc>
                <a:spcPts val="3145"/>
              </a:lnSpc>
            </a:pPr>
            <a:r>
              <a:rPr lang="en-US" sz="2199">
                <a:solidFill>
                  <a:srgbClr val="000000"/>
                </a:solidFill>
                <a:latin typeface="Special Elite"/>
                <a:ea typeface="Special Elite"/>
                <a:cs typeface="Special Elite"/>
                <a:sym typeface="Special Elite"/>
              </a:rPr>
              <a:t>3ro “A”</a:t>
            </a:r>
          </a:p>
        </p:txBody>
      </p:sp>
      <p:sp>
        <p:nvSpPr>
          <p:cNvPr name="TextBox 14" id="14"/>
          <p:cNvSpPr txBox="true"/>
          <p:nvPr/>
        </p:nvSpPr>
        <p:spPr>
          <a:xfrm rot="0">
            <a:off x="1866055" y="8084153"/>
            <a:ext cx="4249507" cy="493775"/>
          </a:xfrm>
          <a:prstGeom prst="rect">
            <a:avLst/>
          </a:prstGeom>
        </p:spPr>
        <p:txBody>
          <a:bodyPr anchor="t" rtlCol="false" tIns="0" lIns="0" bIns="0" rIns="0">
            <a:spAutoFit/>
          </a:bodyPr>
          <a:lstStyle/>
          <a:p>
            <a:pPr algn="ctr" marL="0" indent="0" lvl="0">
              <a:lnSpc>
                <a:spcPts val="4077"/>
              </a:lnSpc>
              <a:spcBef>
                <a:spcPct val="0"/>
              </a:spcBef>
            </a:pPr>
            <a:r>
              <a:rPr lang="en-US" sz="2700">
                <a:solidFill>
                  <a:srgbClr val="D6C5B0"/>
                </a:solidFill>
                <a:latin typeface="Special Elite"/>
                <a:ea typeface="Special Elite"/>
                <a:cs typeface="Special Elite"/>
                <a:sym typeface="Special Elite"/>
              </a:rPr>
              <a:t>19 de Junio</a:t>
            </a:r>
          </a:p>
        </p:txBody>
      </p:sp>
      <p:sp>
        <p:nvSpPr>
          <p:cNvPr name="TextBox 15" id="15"/>
          <p:cNvSpPr txBox="true"/>
          <p:nvPr/>
        </p:nvSpPr>
        <p:spPr>
          <a:xfrm rot="0">
            <a:off x="756000" y="5342297"/>
            <a:ext cx="6047289" cy="1191631"/>
          </a:xfrm>
          <a:prstGeom prst="rect">
            <a:avLst/>
          </a:prstGeom>
        </p:spPr>
        <p:txBody>
          <a:bodyPr anchor="t" rtlCol="false" tIns="0" lIns="0" bIns="0" rIns="0">
            <a:spAutoFit/>
          </a:bodyPr>
          <a:lstStyle/>
          <a:p>
            <a:pPr algn="ctr">
              <a:lnSpc>
                <a:spcPts val="3214"/>
              </a:lnSpc>
              <a:spcBef>
                <a:spcPct val="0"/>
              </a:spcBef>
            </a:pPr>
            <a:r>
              <a:rPr lang="en-US" sz="2248">
                <a:solidFill>
                  <a:srgbClr val="000000"/>
                </a:solidFill>
                <a:latin typeface="ITC Portago"/>
                <a:ea typeface="ITC Portago"/>
                <a:cs typeface="ITC Portago"/>
                <a:sym typeface="ITC Portago"/>
              </a:rPr>
              <a:t>"Con pasión, esfuerzo y propósito, construyo cada día e</a:t>
            </a:r>
            <a:r>
              <a:rPr lang="en-US" sz="2248">
                <a:solidFill>
                  <a:srgbClr val="000000"/>
                </a:solidFill>
                <a:latin typeface="ITC Portago"/>
                <a:ea typeface="ITC Portago"/>
                <a:cs typeface="ITC Portago"/>
                <a:sym typeface="ITC Portago"/>
              </a:rPr>
              <a:t>l camino hacia un futuro donde el crecimiento personal y el impacto positivo en los demás sean mi mayor legado."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7560000" cy="10692000"/>
          </a:xfrm>
          <a:custGeom>
            <a:avLst/>
            <a:gdLst/>
            <a:ahLst/>
            <a:cxnLst/>
            <a:rect r="r" b="b" t="t" l="l"/>
            <a:pathLst>
              <a:path h="10692000" w="7560000">
                <a:moveTo>
                  <a:pt x="0" y="0"/>
                </a:moveTo>
                <a:lnTo>
                  <a:pt x="7560000" y="0"/>
                </a:lnTo>
                <a:lnTo>
                  <a:pt x="7560000" y="10692000"/>
                </a:lnTo>
                <a:lnTo>
                  <a:pt x="0" y="10692000"/>
                </a:lnTo>
                <a:lnTo>
                  <a:pt x="0" y="0"/>
                </a:lnTo>
                <a:close/>
              </a:path>
            </a:pathLst>
          </a:custGeom>
          <a:blipFill>
            <a:blip r:embed="rId2"/>
            <a:stretch>
              <a:fillRect l="-1511" t="-3737" r="-1511" b="-3737"/>
            </a:stretch>
          </a:blipFill>
        </p:spPr>
      </p:sp>
      <p:sp>
        <p:nvSpPr>
          <p:cNvPr name="Freeform 3" id="3"/>
          <p:cNvSpPr/>
          <p:nvPr/>
        </p:nvSpPr>
        <p:spPr>
          <a:xfrm flipH="false" flipV="false" rot="3161908">
            <a:off x="5458622" y="-1200358"/>
            <a:ext cx="3541975" cy="3529095"/>
          </a:xfrm>
          <a:custGeom>
            <a:avLst/>
            <a:gdLst/>
            <a:ahLst/>
            <a:cxnLst/>
            <a:rect r="r" b="b" t="t" l="l"/>
            <a:pathLst>
              <a:path h="3529095" w="3541975">
                <a:moveTo>
                  <a:pt x="0" y="0"/>
                </a:moveTo>
                <a:lnTo>
                  <a:pt x="3541974" y="0"/>
                </a:lnTo>
                <a:lnTo>
                  <a:pt x="3541974" y="3529094"/>
                </a:lnTo>
                <a:lnTo>
                  <a:pt x="0" y="35290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2224154">
            <a:off x="-1156551" y="-1488143"/>
            <a:ext cx="4115280" cy="4104664"/>
          </a:xfrm>
          <a:custGeom>
            <a:avLst/>
            <a:gdLst/>
            <a:ahLst/>
            <a:cxnLst/>
            <a:rect r="r" b="b" t="t" l="l"/>
            <a:pathLst>
              <a:path h="4104664" w="4115280">
                <a:moveTo>
                  <a:pt x="0" y="0"/>
                </a:moveTo>
                <a:lnTo>
                  <a:pt x="4115280" y="0"/>
                </a:lnTo>
                <a:lnTo>
                  <a:pt x="4115280" y="4104664"/>
                </a:lnTo>
                <a:lnTo>
                  <a:pt x="0" y="41046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287723" y="-965387"/>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4748350" y="8721716"/>
            <a:ext cx="3412317" cy="3403513"/>
          </a:xfrm>
          <a:custGeom>
            <a:avLst/>
            <a:gdLst/>
            <a:ahLst/>
            <a:cxnLst/>
            <a:rect r="r" b="b" t="t" l="l"/>
            <a:pathLst>
              <a:path h="3403513" w="3412317">
                <a:moveTo>
                  <a:pt x="0" y="0"/>
                </a:moveTo>
                <a:lnTo>
                  <a:pt x="3412316" y="0"/>
                </a:lnTo>
                <a:lnTo>
                  <a:pt x="3412316" y="3403513"/>
                </a:lnTo>
                <a:lnTo>
                  <a:pt x="0" y="34035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7182144">
            <a:off x="6445212" y="8647733"/>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666274" y="8717314"/>
            <a:ext cx="3024000" cy="3016199"/>
          </a:xfrm>
          <a:custGeom>
            <a:avLst/>
            <a:gdLst/>
            <a:ahLst/>
            <a:cxnLst/>
            <a:rect r="r" b="b" t="t" l="l"/>
            <a:pathLst>
              <a:path h="3016199" w="3024000">
                <a:moveTo>
                  <a:pt x="0" y="0"/>
                </a:moveTo>
                <a:lnTo>
                  <a:pt x="3024000" y="0"/>
                </a:lnTo>
                <a:lnTo>
                  <a:pt x="3024000" y="3016199"/>
                </a:lnTo>
                <a:lnTo>
                  <a:pt x="0" y="30161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8100000">
            <a:off x="-295008" y="10145973"/>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7182144">
            <a:off x="6600673" y="-965387"/>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1" id="11"/>
          <p:cNvSpPr txBox="true"/>
          <p:nvPr/>
        </p:nvSpPr>
        <p:spPr>
          <a:xfrm rot="0">
            <a:off x="756000" y="807067"/>
            <a:ext cx="6048000" cy="908049"/>
          </a:xfrm>
          <a:prstGeom prst="rect">
            <a:avLst/>
          </a:prstGeom>
        </p:spPr>
        <p:txBody>
          <a:bodyPr anchor="t" rtlCol="false" tIns="0" lIns="0" bIns="0" rIns="0">
            <a:spAutoFit/>
          </a:bodyPr>
          <a:lstStyle/>
          <a:p>
            <a:pPr algn="ctr" marL="0" indent="0" lvl="0">
              <a:lnSpc>
                <a:spcPts val="7550"/>
              </a:lnSpc>
              <a:spcBef>
                <a:spcPct val="0"/>
              </a:spcBef>
            </a:pPr>
            <a:r>
              <a:rPr lang="en-US" sz="5000">
                <a:solidFill>
                  <a:srgbClr val="000000"/>
                </a:solidFill>
                <a:latin typeface="Special Elite"/>
                <a:ea typeface="Special Elite"/>
                <a:cs typeface="Special Elite"/>
                <a:sym typeface="Special Elite"/>
              </a:rPr>
              <a:t>OBJETIVO</a:t>
            </a:r>
          </a:p>
        </p:txBody>
      </p:sp>
      <p:sp>
        <p:nvSpPr>
          <p:cNvPr name="TextBox 12" id="12"/>
          <p:cNvSpPr txBox="true"/>
          <p:nvPr/>
        </p:nvSpPr>
        <p:spPr>
          <a:xfrm rot="0">
            <a:off x="901089" y="1852540"/>
            <a:ext cx="5794602" cy="7258960"/>
          </a:xfrm>
          <a:prstGeom prst="rect">
            <a:avLst/>
          </a:prstGeom>
        </p:spPr>
        <p:txBody>
          <a:bodyPr anchor="t" rtlCol="false" tIns="0" lIns="0" bIns="0" rIns="0">
            <a:spAutoFit/>
          </a:bodyPr>
          <a:lstStyle/>
          <a:p>
            <a:pPr algn="just">
              <a:lnSpc>
                <a:spcPts val="2437"/>
              </a:lnSpc>
            </a:pPr>
            <a:r>
              <a:rPr lang="en-US" sz="1704">
                <a:solidFill>
                  <a:srgbClr val="000000"/>
                </a:solidFill>
                <a:latin typeface="Special Elite"/>
                <a:ea typeface="Special Elite"/>
                <a:cs typeface="Special Elite"/>
                <a:sym typeface="Special Elite"/>
              </a:rPr>
              <a:t>Mi objetivo es alcanzar un equilibrio saludable entre mi vida personal y profesional, cultivando relaciones significativas, alcanzando el éxito en mi carrera y contribuyendo positivamente a la comunidad y al mundo que me rodea. Deseo superar cada desafío personal y profesional con determinación y convertirme en un referente de liderazgo e innovación, inspirando a otros a perseguir sus pasiones con valentía y tenacidad.</a:t>
            </a:r>
          </a:p>
          <a:p>
            <a:pPr algn="just">
              <a:lnSpc>
                <a:spcPts val="2437"/>
              </a:lnSpc>
            </a:pPr>
            <a:r>
              <a:rPr lang="en-US" sz="1704">
                <a:solidFill>
                  <a:srgbClr val="000000"/>
                </a:solidFill>
                <a:latin typeface="Special Elite"/>
                <a:ea typeface="Special Elite"/>
                <a:cs typeface="Special Elite"/>
                <a:sym typeface="Special Elite"/>
              </a:rPr>
              <a:t>A corto plazo, busco obtener calificaciones sobresalientes en este semestre final del bachillerato, manteniendo un promedio alto y cumpliendo con todas las tareas y proyectos a tiempo.</a:t>
            </a:r>
          </a:p>
          <a:p>
            <a:pPr algn="just">
              <a:lnSpc>
                <a:spcPts val="2437"/>
              </a:lnSpc>
            </a:pPr>
            <a:r>
              <a:rPr lang="en-US" sz="1704">
                <a:solidFill>
                  <a:srgbClr val="000000"/>
                </a:solidFill>
                <a:latin typeface="Special Elite"/>
                <a:ea typeface="Special Elite"/>
                <a:cs typeface="Special Elite"/>
                <a:sym typeface="Special Elite"/>
              </a:rPr>
              <a:t>A mediano plazo, deseo investigar y explorar distintas opciones universitarias y profesionales participando en ferias educativas, charlas informativas y conversaciones con expertos en diferentes campos.</a:t>
            </a:r>
          </a:p>
          <a:p>
            <a:pPr algn="just">
              <a:lnSpc>
                <a:spcPts val="2437"/>
              </a:lnSpc>
            </a:pPr>
            <a:r>
              <a:rPr lang="en-US" sz="1704">
                <a:solidFill>
                  <a:srgbClr val="000000"/>
                </a:solidFill>
                <a:latin typeface="Special Elite"/>
                <a:ea typeface="Special Elite"/>
                <a:cs typeface="Special Elite"/>
                <a:sym typeface="Special Elite"/>
              </a:rPr>
              <a:t>A largo plazo, me visualizo graduándome de la universidad en una carrera que despierte mi pasión, para iniciar una trayectoria profesional significativa que me permita crecer personal y profesionalmente.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7560000" cy="10692000"/>
          </a:xfrm>
          <a:custGeom>
            <a:avLst/>
            <a:gdLst/>
            <a:ahLst/>
            <a:cxnLst/>
            <a:rect r="r" b="b" t="t" l="l"/>
            <a:pathLst>
              <a:path h="10692000" w="7560000">
                <a:moveTo>
                  <a:pt x="0" y="0"/>
                </a:moveTo>
                <a:lnTo>
                  <a:pt x="7560000" y="0"/>
                </a:lnTo>
                <a:lnTo>
                  <a:pt x="7560000" y="10692000"/>
                </a:lnTo>
                <a:lnTo>
                  <a:pt x="0" y="10692000"/>
                </a:lnTo>
                <a:lnTo>
                  <a:pt x="0" y="0"/>
                </a:lnTo>
                <a:close/>
              </a:path>
            </a:pathLst>
          </a:custGeom>
          <a:blipFill>
            <a:blip r:embed="rId2"/>
            <a:stretch>
              <a:fillRect l="-1511" t="-3737" r="-1511" b="-3737"/>
            </a:stretch>
          </a:blipFill>
        </p:spPr>
      </p:sp>
      <p:sp>
        <p:nvSpPr>
          <p:cNvPr name="Freeform 3" id="3"/>
          <p:cNvSpPr/>
          <p:nvPr/>
        </p:nvSpPr>
        <p:spPr>
          <a:xfrm flipH="false" flipV="false" rot="3161908">
            <a:off x="5458622" y="-1200358"/>
            <a:ext cx="3541975" cy="3529095"/>
          </a:xfrm>
          <a:custGeom>
            <a:avLst/>
            <a:gdLst/>
            <a:ahLst/>
            <a:cxnLst/>
            <a:rect r="r" b="b" t="t" l="l"/>
            <a:pathLst>
              <a:path h="3529095" w="3541975">
                <a:moveTo>
                  <a:pt x="0" y="0"/>
                </a:moveTo>
                <a:lnTo>
                  <a:pt x="3541974" y="0"/>
                </a:lnTo>
                <a:lnTo>
                  <a:pt x="3541974" y="3529094"/>
                </a:lnTo>
                <a:lnTo>
                  <a:pt x="0" y="35290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2224154">
            <a:off x="-1156551" y="-1488143"/>
            <a:ext cx="4115280" cy="4104664"/>
          </a:xfrm>
          <a:custGeom>
            <a:avLst/>
            <a:gdLst/>
            <a:ahLst/>
            <a:cxnLst/>
            <a:rect r="r" b="b" t="t" l="l"/>
            <a:pathLst>
              <a:path h="4104664" w="4115280">
                <a:moveTo>
                  <a:pt x="0" y="0"/>
                </a:moveTo>
                <a:lnTo>
                  <a:pt x="4115280" y="0"/>
                </a:lnTo>
                <a:lnTo>
                  <a:pt x="4115280" y="4104664"/>
                </a:lnTo>
                <a:lnTo>
                  <a:pt x="0" y="41046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287723" y="-965387"/>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4748350" y="8721716"/>
            <a:ext cx="3412317" cy="3403513"/>
          </a:xfrm>
          <a:custGeom>
            <a:avLst/>
            <a:gdLst/>
            <a:ahLst/>
            <a:cxnLst/>
            <a:rect r="r" b="b" t="t" l="l"/>
            <a:pathLst>
              <a:path h="3403513" w="3412317">
                <a:moveTo>
                  <a:pt x="0" y="0"/>
                </a:moveTo>
                <a:lnTo>
                  <a:pt x="3412316" y="0"/>
                </a:lnTo>
                <a:lnTo>
                  <a:pt x="3412316" y="3403513"/>
                </a:lnTo>
                <a:lnTo>
                  <a:pt x="0" y="34035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7182144">
            <a:off x="6445212" y="8647733"/>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666274" y="8717314"/>
            <a:ext cx="3024000" cy="3016199"/>
          </a:xfrm>
          <a:custGeom>
            <a:avLst/>
            <a:gdLst/>
            <a:ahLst/>
            <a:cxnLst/>
            <a:rect r="r" b="b" t="t" l="l"/>
            <a:pathLst>
              <a:path h="3016199" w="3024000">
                <a:moveTo>
                  <a:pt x="0" y="0"/>
                </a:moveTo>
                <a:lnTo>
                  <a:pt x="3024000" y="0"/>
                </a:lnTo>
                <a:lnTo>
                  <a:pt x="3024000" y="3016199"/>
                </a:lnTo>
                <a:lnTo>
                  <a:pt x="0" y="30161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8100000">
            <a:off x="-295008" y="10145973"/>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7182144">
            <a:off x="6600673" y="-965387"/>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1" id="11"/>
          <p:cNvSpPr txBox="true"/>
          <p:nvPr/>
        </p:nvSpPr>
        <p:spPr>
          <a:xfrm rot="0">
            <a:off x="756000" y="963175"/>
            <a:ext cx="6048000" cy="908049"/>
          </a:xfrm>
          <a:prstGeom prst="rect">
            <a:avLst/>
          </a:prstGeom>
        </p:spPr>
        <p:txBody>
          <a:bodyPr anchor="t" rtlCol="false" tIns="0" lIns="0" bIns="0" rIns="0">
            <a:spAutoFit/>
          </a:bodyPr>
          <a:lstStyle/>
          <a:p>
            <a:pPr algn="ctr" marL="0" indent="0" lvl="0">
              <a:lnSpc>
                <a:spcPts val="7550"/>
              </a:lnSpc>
              <a:spcBef>
                <a:spcPct val="0"/>
              </a:spcBef>
            </a:pPr>
            <a:r>
              <a:rPr lang="en-US" sz="5000">
                <a:solidFill>
                  <a:srgbClr val="000000"/>
                </a:solidFill>
                <a:latin typeface="Special Elite"/>
                <a:ea typeface="Special Elite"/>
                <a:cs typeface="Special Elite"/>
                <a:sym typeface="Special Elite"/>
              </a:rPr>
              <a:t>VISIÓN</a:t>
            </a:r>
          </a:p>
        </p:txBody>
      </p:sp>
      <p:sp>
        <p:nvSpPr>
          <p:cNvPr name="TextBox 12" id="12"/>
          <p:cNvSpPr txBox="true"/>
          <p:nvPr/>
        </p:nvSpPr>
        <p:spPr>
          <a:xfrm rot="0">
            <a:off x="1009398" y="2542438"/>
            <a:ext cx="5794602" cy="6351320"/>
          </a:xfrm>
          <a:prstGeom prst="rect">
            <a:avLst/>
          </a:prstGeom>
        </p:spPr>
        <p:txBody>
          <a:bodyPr anchor="t" rtlCol="false" tIns="0" lIns="0" bIns="0" rIns="0">
            <a:spAutoFit/>
          </a:bodyPr>
          <a:lstStyle/>
          <a:p>
            <a:pPr algn="just">
              <a:lnSpc>
                <a:spcPts val="2437"/>
              </a:lnSpc>
            </a:pPr>
            <a:r>
              <a:rPr lang="en-US" sz="1704">
                <a:solidFill>
                  <a:srgbClr val="000000"/>
                </a:solidFill>
                <a:latin typeface="Special Elite"/>
                <a:ea typeface="Special Elite"/>
                <a:cs typeface="Special Elite"/>
                <a:sym typeface="Special Elite"/>
              </a:rPr>
              <a:t>Visualizo un futuro en el que me convierto en un líder respetado y admirado, capaz de inspirar a otros a descubrir su propósito, alcanzar su máximo potencial y generar un impacto positivo en la sociedad. Me veo como parte de proyectos trascendentales que no solo beneficien mi carrera, sino también generen valor en la sociedad, siendo un catalizador del cambio positivo en temas como la educación, la igualdad y la sostenibilidad.</a:t>
            </a:r>
          </a:p>
          <a:p>
            <a:pPr algn="just">
              <a:lnSpc>
                <a:spcPts val="2437"/>
              </a:lnSpc>
            </a:pPr>
          </a:p>
          <a:p>
            <a:pPr algn="just">
              <a:lnSpc>
                <a:spcPts val="2437"/>
              </a:lnSpc>
            </a:pPr>
            <a:r>
              <a:rPr lang="en-US" sz="1704">
                <a:solidFill>
                  <a:srgbClr val="000000"/>
                </a:solidFill>
                <a:latin typeface="Special Elite"/>
                <a:ea typeface="Special Elite"/>
                <a:cs typeface="Special Elite"/>
                <a:sym typeface="Special Elite"/>
              </a:rPr>
              <a:t>A corto plazo, quiero mantener un enfoque claro en mis metas académicas y personales, cultivando relaciones positivas con mis compañeros y docentes.</a:t>
            </a:r>
          </a:p>
          <a:p>
            <a:pPr algn="just">
              <a:lnSpc>
                <a:spcPts val="2437"/>
              </a:lnSpc>
            </a:pPr>
            <a:r>
              <a:rPr lang="en-US" sz="1704">
                <a:solidFill>
                  <a:srgbClr val="000000"/>
                </a:solidFill>
                <a:latin typeface="Special Elite"/>
                <a:ea typeface="Special Elite"/>
                <a:cs typeface="Special Elite"/>
                <a:sym typeface="Special Elite"/>
              </a:rPr>
              <a:t>A mediano plazo, deseo desarrollar habilidades de liderazgo participando activamente en proyectos estudiantiles, clubes y equipos.</a:t>
            </a:r>
          </a:p>
          <a:p>
            <a:pPr algn="just">
              <a:lnSpc>
                <a:spcPts val="2437"/>
              </a:lnSpc>
            </a:pPr>
            <a:r>
              <a:rPr lang="en-US" sz="1704">
                <a:solidFill>
                  <a:srgbClr val="000000"/>
                </a:solidFill>
                <a:latin typeface="Special Elite"/>
                <a:ea typeface="Special Elite"/>
                <a:cs typeface="Special Elite"/>
                <a:sym typeface="Special Elite"/>
              </a:rPr>
              <a:t>A largo plazo, aspiro a contribuir positivamente a la sociedad a través de mi trabajo, ya sea mediante la innovación, el emprendimiento social o el servicio comunitario.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7560000" cy="10692000"/>
          </a:xfrm>
          <a:custGeom>
            <a:avLst/>
            <a:gdLst/>
            <a:ahLst/>
            <a:cxnLst/>
            <a:rect r="r" b="b" t="t" l="l"/>
            <a:pathLst>
              <a:path h="10692000" w="7560000">
                <a:moveTo>
                  <a:pt x="0" y="0"/>
                </a:moveTo>
                <a:lnTo>
                  <a:pt x="7560000" y="0"/>
                </a:lnTo>
                <a:lnTo>
                  <a:pt x="7560000" y="10692000"/>
                </a:lnTo>
                <a:lnTo>
                  <a:pt x="0" y="10692000"/>
                </a:lnTo>
                <a:lnTo>
                  <a:pt x="0" y="0"/>
                </a:lnTo>
                <a:close/>
              </a:path>
            </a:pathLst>
          </a:custGeom>
          <a:blipFill>
            <a:blip r:embed="rId2"/>
            <a:stretch>
              <a:fillRect l="-1511" t="-3737" r="-1511" b="-3737"/>
            </a:stretch>
          </a:blipFill>
        </p:spPr>
      </p:sp>
      <p:sp>
        <p:nvSpPr>
          <p:cNvPr name="Freeform 3" id="3"/>
          <p:cNvSpPr/>
          <p:nvPr/>
        </p:nvSpPr>
        <p:spPr>
          <a:xfrm flipH="false" flipV="false" rot="3161908">
            <a:off x="5458622" y="-1200358"/>
            <a:ext cx="3541975" cy="3529095"/>
          </a:xfrm>
          <a:custGeom>
            <a:avLst/>
            <a:gdLst/>
            <a:ahLst/>
            <a:cxnLst/>
            <a:rect r="r" b="b" t="t" l="l"/>
            <a:pathLst>
              <a:path h="3529095" w="3541975">
                <a:moveTo>
                  <a:pt x="0" y="0"/>
                </a:moveTo>
                <a:lnTo>
                  <a:pt x="3541974" y="0"/>
                </a:lnTo>
                <a:lnTo>
                  <a:pt x="3541974" y="3529094"/>
                </a:lnTo>
                <a:lnTo>
                  <a:pt x="0" y="35290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2224154">
            <a:off x="-1156551" y="-1488143"/>
            <a:ext cx="4115280" cy="4104664"/>
          </a:xfrm>
          <a:custGeom>
            <a:avLst/>
            <a:gdLst/>
            <a:ahLst/>
            <a:cxnLst/>
            <a:rect r="r" b="b" t="t" l="l"/>
            <a:pathLst>
              <a:path h="4104664" w="4115280">
                <a:moveTo>
                  <a:pt x="0" y="0"/>
                </a:moveTo>
                <a:lnTo>
                  <a:pt x="4115280" y="0"/>
                </a:lnTo>
                <a:lnTo>
                  <a:pt x="4115280" y="4104664"/>
                </a:lnTo>
                <a:lnTo>
                  <a:pt x="0" y="41046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287723" y="-965387"/>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4748350" y="8721716"/>
            <a:ext cx="3412317" cy="3403513"/>
          </a:xfrm>
          <a:custGeom>
            <a:avLst/>
            <a:gdLst/>
            <a:ahLst/>
            <a:cxnLst/>
            <a:rect r="r" b="b" t="t" l="l"/>
            <a:pathLst>
              <a:path h="3403513" w="3412317">
                <a:moveTo>
                  <a:pt x="0" y="0"/>
                </a:moveTo>
                <a:lnTo>
                  <a:pt x="3412316" y="0"/>
                </a:lnTo>
                <a:lnTo>
                  <a:pt x="3412316" y="3403513"/>
                </a:lnTo>
                <a:lnTo>
                  <a:pt x="0" y="34035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7182144">
            <a:off x="6445212" y="8647733"/>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666274" y="8717314"/>
            <a:ext cx="3024000" cy="3016199"/>
          </a:xfrm>
          <a:custGeom>
            <a:avLst/>
            <a:gdLst/>
            <a:ahLst/>
            <a:cxnLst/>
            <a:rect r="r" b="b" t="t" l="l"/>
            <a:pathLst>
              <a:path h="3016199" w="3024000">
                <a:moveTo>
                  <a:pt x="0" y="0"/>
                </a:moveTo>
                <a:lnTo>
                  <a:pt x="3024000" y="0"/>
                </a:lnTo>
                <a:lnTo>
                  <a:pt x="3024000" y="3016199"/>
                </a:lnTo>
                <a:lnTo>
                  <a:pt x="0" y="30161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8100000">
            <a:off x="-295008" y="10145973"/>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7182144">
            <a:off x="6600673" y="-965387"/>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1" id="11"/>
          <p:cNvSpPr txBox="true"/>
          <p:nvPr/>
        </p:nvSpPr>
        <p:spPr>
          <a:xfrm rot="0">
            <a:off x="756000" y="1002031"/>
            <a:ext cx="6048000" cy="908049"/>
          </a:xfrm>
          <a:prstGeom prst="rect">
            <a:avLst/>
          </a:prstGeom>
        </p:spPr>
        <p:txBody>
          <a:bodyPr anchor="t" rtlCol="false" tIns="0" lIns="0" bIns="0" rIns="0">
            <a:spAutoFit/>
          </a:bodyPr>
          <a:lstStyle/>
          <a:p>
            <a:pPr algn="ctr" marL="0" indent="0" lvl="0">
              <a:lnSpc>
                <a:spcPts val="7550"/>
              </a:lnSpc>
              <a:spcBef>
                <a:spcPct val="0"/>
              </a:spcBef>
            </a:pPr>
            <a:r>
              <a:rPr lang="en-US" sz="5000">
                <a:solidFill>
                  <a:srgbClr val="000000"/>
                </a:solidFill>
                <a:latin typeface="Special Elite"/>
                <a:ea typeface="Special Elite"/>
                <a:cs typeface="Special Elite"/>
                <a:sym typeface="Special Elite"/>
              </a:rPr>
              <a:t>MISIÓN</a:t>
            </a:r>
          </a:p>
        </p:txBody>
      </p:sp>
      <p:sp>
        <p:nvSpPr>
          <p:cNvPr name="TextBox 12" id="12"/>
          <p:cNvSpPr txBox="true"/>
          <p:nvPr/>
        </p:nvSpPr>
        <p:spPr>
          <a:xfrm rot="0">
            <a:off x="901089" y="2239891"/>
            <a:ext cx="5794602" cy="6956414"/>
          </a:xfrm>
          <a:prstGeom prst="rect">
            <a:avLst/>
          </a:prstGeom>
        </p:spPr>
        <p:txBody>
          <a:bodyPr anchor="t" rtlCol="false" tIns="0" lIns="0" bIns="0" rIns="0">
            <a:spAutoFit/>
          </a:bodyPr>
          <a:lstStyle/>
          <a:p>
            <a:pPr algn="just">
              <a:lnSpc>
                <a:spcPts val="2437"/>
              </a:lnSpc>
            </a:pPr>
            <a:r>
              <a:rPr lang="en-US" sz="1704">
                <a:solidFill>
                  <a:srgbClr val="000000"/>
                </a:solidFill>
                <a:latin typeface="Special Elite"/>
                <a:ea typeface="Special Elite"/>
                <a:cs typeface="Special Elite"/>
                <a:sym typeface="Special Elite"/>
              </a:rPr>
              <a:t>Mi misión es comprometerme a ser la mejor versión de mí mismo, desarrollando mis habilidades, conocimientos y perspectivas. Estoy decidido a enfrentar los desafíos con valentía y aprender tanto de las experiencias positivas como de las negativas. Cada día representa una oportunidad para crecer y desafiar mis propios límites, con la convicción de que el aprendizaje constante es la clave para el éxito.</a:t>
            </a:r>
          </a:p>
          <a:p>
            <a:pPr algn="just">
              <a:lnSpc>
                <a:spcPts val="2437"/>
              </a:lnSpc>
            </a:pPr>
          </a:p>
          <a:p>
            <a:pPr algn="just">
              <a:lnSpc>
                <a:spcPts val="2437"/>
              </a:lnSpc>
            </a:pPr>
            <a:r>
              <a:rPr lang="en-US" sz="1704">
                <a:solidFill>
                  <a:srgbClr val="000000"/>
                </a:solidFill>
                <a:latin typeface="Special Elite"/>
                <a:ea typeface="Special Elite"/>
                <a:cs typeface="Special Elite"/>
                <a:sym typeface="Special Elite"/>
              </a:rPr>
              <a:t>A corto plazo, me enfoco en establecer hábitos de estudio efectivos que incluyan la organización del tiempo, la concentración y la gestión del estrés académico.</a:t>
            </a:r>
          </a:p>
          <a:p>
            <a:pPr algn="just">
              <a:lnSpc>
                <a:spcPts val="2437"/>
              </a:lnSpc>
            </a:pPr>
            <a:r>
              <a:rPr lang="en-US" sz="1704">
                <a:solidFill>
                  <a:srgbClr val="000000"/>
                </a:solidFill>
                <a:latin typeface="Special Elite"/>
                <a:ea typeface="Special Elite"/>
                <a:cs typeface="Special Elite"/>
                <a:sym typeface="Special Elite"/>
              </a:rPr>
              <a:t>A mediano plazo, busco participar en actividades extracurriculares que refuercen habilidades como el trabajo en equipo, la comunicación, el pensamiento crítico y la resolución de problemas.</a:t>
            </a:r>
          </a:p>
          <a:p>
            <a:pPr algn="just">
              <a:lnSpc>
                <a:spcPts val="2437"/>
              </a:lnSpc>
            </a:pPr>
            <a:r>
              <a:rPr lang="en-US" sz="1704">
                <a:solidFill>
                  <a:srgbClr val="000000"/>
                </a:solidFill>
                <a:latin typeface="Special Elite"/>
                <a:ea typeface="Special Elite"/>
                <a:cs typeface="Special Elite"/>
                <a:sym typeface="Special Elite"/>
              </a:rPr>
              <a:t>A largo plazo, mi propósito es encontrar oportunidades de aprendizaje, crecimiento personal y profesional, contribuyendo al bienestar de mi comunidad mediante acciones concretas.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7560000" cy="10692000"/>
          </a:xfrm>
          <a:custGeom>
            <a:avLst/>
            <a:gdLst/>
            <a:ahLst/>
            <a:cxnLst/>
            <a:rect r="r" b="b" t="t" l="l"/>
            <a:pathLst>
              <a:path h="10692000" w="7560000">
                <a:moveTo>
                  <a:pt x="0" y="0"/>
                </a:moveTo>
                <a:lnTo>
                  <a:pt x="7560000" y="0"/>
                </a:lnTo>
                <a:lnTo>
                  <a:pt x="7560000" y="10692000"/>
                </a:lnTo>
                <a:lnTo>
                  <a:pt x="0" y="10692000"/>
                </a:lnTo>
                <a:lnTo>
                  <a:pt x="0" y="0"/>
                </a:lnTo>
                <a:close/>
              </a:path>
            </a:pathLst>
          </a:custGeom>
          <a:blipFill>
            <a:blip r:embed="rId2"/>
            <a:stretch>
              <a:fillRect l="-1511" t="-3737" r="-1511" b="-3737"/>
            </a:stretch>
          </a:blipFill>
        </p:spPr>
      </p:sp>
      <p:sp>
        <p:nvSpPr>
          <p:cNvPr name="Freeform 3" id="3"/>
          <p:cNvSpPr/>
          <p:nvPr/>
        </p:nvSpPr>
        <p:spPr>
          <a:xfrm flipH="false" flipV="false" rot="3161908">
            <a:off x="5458622" y="-1200358"/>
            <a:ext cx="3541975" cy="3529095"/>
          </a:xfrm>
          <a:custGeom>
            <a:avLst/>
            <a:gdLst/>
            <a:ahLst/>
            <a:cxnLst/>
            <a:rect r="r" b="b" t="t" l="l"/>
            <a:pathLst>
              <a:path h="3529095" w="3541975">
                <a:moveTo>
                  <a:pt x="0" y="0"/>
                </a:moveTo>
                <a:lnTo>
                  <a:pt x="3541974" y="0"/>
                </a:lnTo>
                <a:lnTo>
                  <a:pt x="3541974" y="3529094"/>
                </a:lnTo>
                <a:lnTo>
                  <a:pt x="0" y="35290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2224154">
            <a:off x="-1156551" y="-1488143"/>
            <a:ext cx="4115280" cy="4104664"/>
          </a:xfrm>
          <a:custGeom>
            <a:avLst/>
            <a:gdLst/>
            <a:ahLst/>
            <a:cxnLst/>
            <a:rect r="r" b="b" t="t" l="l"/>
            <a:pathLst>
              <a:path h="4104664" w="4115280">
                <a:moveTo>
                  <a:pt x="0" y="0"/>
                </a:moveTo>
                <a:lnTo>
                  <a:pt x="4115280" y="0"/>
                </a:lnTo>
                <a:lnTo>
                  <a:pt x="4115280" y="4104664"/>
                </a:lnTo>
                <a:lnTo>
                  <a:pt x="0" y="41046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287723" y="-965387"/>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4748350" y="8721716"/>
            <a:ext cx="3412317" cy="3403513"/>
          </a:xfrm>
          <a:custGeom>
            <a:avLst/>
            <a:gdLst/>
            <a:ahLst/>
            <a:cxnLst/>
            <a:rect r="r" b="b" t="t" l="l"/>
            <a:pathLst>
              <a:path h="3403513" w="3412317">
                <a:moveTo>
                  <a:pt x="0" y="0"/>
                </a:moveTo>
                <a:lnTo>
                  <a:pt x="3412316" y="0"/>
                </a:lnTo>
                <a:lnTo>
                  <a:pt x="3412316" y="3403513"/>
                </a:lnTo>
                <a:lnTo>
                  <a:pt x="0" y="34035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7182144">
            <a:off x="6445212" y="8647733"/>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666274" y="8717314"/>
            <a:ext cx="3024000" cy="3016199"/>
          </a:xfrm>
          <a:custGeom>
            <a:avLst/>
            <a:gdLst/>
            <a:ahLst/>
            <a:cxnLst/>
            <a:rect r="r" b="b" t="t" l="l"/>
            <a:pathLst>
              <a:path h="3016199" w="3024000">
                <a:moveTo>
                  <a:pt x="0" y="0"/>
                </a:moveTo>
                <a:lnTo>
                  <a:pt x="3024000" y="0"/>
                </a:lnTo>
                <a:lnTo>
                  <a:pt x="3024000" y="3016199"/>
                </a:lnTo>
                <a:lnTo>
                  <a:pt x="0" y="30161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8100000">
            <a:off x="-295008" y="10145973"/>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7182144">
            <a:off x="6600673" y="-965387"/>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1" id="11"/>
          <p:cNvSpPr txBox="true"/>
          <p:nvPr/>
        </p:nvSpPr>
        <p:spPr>
          <a:xfrm rot="0">
            <a:off x="756000" y="807067"/>
            <a:ext cx="6048000" cy="1860549"/>
          </a:xfrm>
          <a:prstGeom prst="rect">
            <a:avLst/>
          </a:prstGeom>
        </p:spPr>
        <p:txBody>
          <a:bodyPr anchor="t" rtlCol="false" tIns="0" lIns="0" bIns="0" rIns="0">
            <a:spAutoFit/>
          </a:bodyPr>
          <a:lstStyle/>
          <a:p>
            <a:pPr algn="ctr" marL="0" indent="0" lvl="0">
              <a:lnSpc>
                <a:spcPts val="7550"/>
              </a:lnSpc>
              <a:spcBef>
                <a:spcPct val="0"/>
              </a:spcBef>
            </a:pPr>
            <a:r>
              <a:rPr lang="en-US" sz="5000">
                <a:solidFill>
                  <a:srgbClr val="000000"/>
                </a:solidFill>
                <a:latin typeface="Special Elite"/>
                <a:ea typeface="Special Elite"/>
                <a:cs typeface="Special Elite"/>
                <a:sym typeface="Special Elite"/>
              </a:rPr>
              <a:t>FILOSOFÍA</a:t>
            </a:r>
          </a:p>
          <a:p>
            <a:pPr algn="ctr" marL="0" indent="0" lvl="0">
              <a:lnSpc>
                <a:spcPts val="7550"/>
              </a:lnSpc>
              <a:spcBef>
                <a:spcPct val="0"/>
              </a:spcBef>
            </a:pPr>
            <a:r>
              <a:rPr lang="en-US" sz="5000" strike="noStrike" u="none">
                <a:solidFill>
                  <a:srgbClr val="000000"/>
                </a:solidFill>
                <a:latin typeface="Special Elite"/>
                <a:ea typeface="Special Elite"/>
                <a:cs typeface="Special Elite"/>
                <a:sym typeface="Special Elite"/>
              </a:rPr>
              <a:t>DE VIDA </a:t>
            </a:r>
          </a:p>
        </p:txBody>
      </p:sp>
      <p:sp>
        <p:nvSpPr>
          <p:cNvPr name="TextBox 12" id="12"/>
          <p:cNvSpPr txBox="true"/>
          <p:nvPr/>
        </p:nvSpPr>
        <p:spPr>
          <a:xfrm rot="0">
            <a:off x="901089" y="2848327"/>
            <a:ext cx="5794602" cy="4838587"/>
          </a:xfrm>
          <a:prstGeom prst="rect">
            <a:avLst/>
          </a:prstGeom>
        </p:spPr>
        <p:txBody>
          <a:bodyPr anchor="t" rtlCol="false" tIns="0" lIns="0" bIns="0" rIns="0">
            <a:spAutoFit/>
          </a:bodyPr>
          <a:lstStyle/>
          <a:p>
            <a:pPr algn="just">
              <a:lnSpc>
                <a:spcPts val="2437"/>
              </a:lnSpc>
            </a:pPr>
            <a:r>
              <a:rPr lang="en-US" sz="1704">
                <a:solidFill>
                  <a:srgbClr val="000000"/>
                </a:solidFill>
                <a:latin typeface="Special Elite"/>
                <a:ea typeface="Special Elite"/>
                <a:cs typeface="Special Elite"/>
                <a:sym typeface="Special Elite"/>
              </a:rPr>
              <a:t>Vivo bajo la convicción de que cada día es una oportunidad para aprender, crecer y contribuir de forma significativa a la vida de los demás. Creo profundamente en la autenticidad, la empatía y la gratitud. Aspiro a vivir una vida con propósito, pasión y realización, donde cada momento representa una oportunidad para mejorar y generar un impacto en el mundo.</a:t>
            </a:r>
          </a:p>
          <a:p>
            <a:pPr algn="just">
              <a:lnSpc>
                <a:spcPts val="2437"/>
              </a:lnSpc>
            </a:pPr>
          </a:p>
          <a:p>
            <a:pPr algn="just">
              <a:lnSpc>
                <a:spcPts val="2437"/>
              </a:lnSpc>
            </a:pPr>
            <a:r>
              <a:rPr lang="en-US" sz="1704">
                <a:solidFill>
                  <a:srgbClr val="000000"/>
                </a:solidFill>
                <a:latin typeface="Special Elite"/>
                <a:ea typeface="Special Elite"/>
                <a:cs typeface="Special Elite"/>
                <a:sym typeface="Special Elite"/>
              </a:rPr>
              <a:t>Para mí, la resiliencia es esencial: cada fracaso es una lección y una nueva oportunidad para intentarlo mejor. Creo en el poder de la bondad, en que cada interacción puede transformar vidas. Agradezco cada experiencia, encuentro alegría en los pequeños detalles y mantengo una actitud positiva frente a la vida.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7560000" cy="10692000"/>
          </a:xfrm>
          <a:custGeom>
            <a:avLst/>
            <a:gdLst/>
            <a:ahLst/>
            <a:cxnLst/>
            <a:rect r="r" b="b" t="t" l="l"/>
            <a:pathLst>
              <a:path h="10692000" w="7560000">
                <a:moveTo>
                  <a:pt x="0" y="0"/>
                </a:moveTo>
                <a:lnTo>
                  <a:pt x="7560000" y="0"/>
                </a:lnTo>
                <a:lnTo>
                  <a:pt x="7560000" y="10692000"/>
                </a:lnTo>
                <a:lnTo>
                  <a:pt x="0" y="10692000"/>
                </a:lnTo>
                <a:lnTo>
                  <a:pt x="0" y="0"/>
                </a:lnTo>
                <a:close/>
              </a:path>
            </a:pathLst>
          </a:custGeom>
          <a:blipFill>
            <a:blip r:embed="rId2"/>
            <a:stretch>
              <a:fillRect l="-1511" t="-3737" r="-1511" b="-3737"/>
            </a:stretch>
          </a:blipFill>
        </p:spPr>
      </p:sp>
      <p:sp>
        <p:nvSpPr>
          <p:cNvPr name="Freeform 3" id="3"/>
          <p:cNvSpPr/>
          <p:nvPr/>
        </p:nvSpPr>
        <p:spPr>
          <a:xfrm flipH="false" flipV="false" rot="3161908">
            <a:off x="5458622" y="-1200358"/>
            <a:ext cx="3541975" cy="3529095"/>
          </a:xfrm>
          <a:custGeom>
            <a:avLst/>
            <a:gdLst/>
            <a:ahLst/>
            <a:cxnLst/>
            <a:rect r="r" b="b" t="t" l="l"/>
            <a:pathLst>
              <a:path h="3529095" w="3541975">
                <a:moveTo>
                  <a:pt x="0" y="0"/>
                </a:moveTo>
                <a:lnTo>
                  <a:pt x="3541974" y="0"/>
                </a:lnTo>
                <a:lnTo>
                  <a:pt x="3541974" y="3529094"/>
                </a:lnTo>
                <a:lnTo>
                  <a:pt x="0" y="35290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2224154">
            <a:off x="-1156551" y="-1488143"/>
            <a:ext cx="4115280" cy="4104664"/>
          </a:xfrm>
          <a:custGeom>
            <a:avLst/>
            <a:gdLst/>
            <a:ahLst/>
            <a:cxnLst/>
            <a:rect r="r" b="b" t="t" l="l"/>
            <a:pathLst>
              <a:path h="4104664" w="4115280">
                <a:moveTo>
                  <a:pt x="0" y="0"/>
                </a:moveTo>
                <a:lnTo>
                  <a:pt x="4115280" y="0"/>
                </a:lnTo>
                <a:lnTo>
                  <a:pt x="4115280" y="4104664"/>
                </a:lnTo>
                <a:lnTo>
                  <a:pt x="0" y="41046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287723" y="-965387"/>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4748350" y="8721716"/>
            <a:ext cx="3412317" cy="3403513"/>
          </a:xfrm>
          <a:custGeom>
            <a:avLst/>
            <a:gdLst/>
            <a:ahLst/>
            <a:cxnLst/>
            <a:rect r="r" b="b" t="t" l="l"/>
            <a:pathLst>
              <a:path h="3403513" w="3412317">
                <a:moveTo>
                  <a:pt x="0" y="0"/>
                </a:moveTo>
                <a:lnTo>
                  <a:pt x="3412316" y="0"/>
                </a:lnTo>
                <a:lnTo>
                  <a:pt x="3412316" y="3403513"/>
                </a:lnTo>
                <a:lnTo>
                  <a:pt x="0" y="34035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7182144">
            <a:off x="6445212" y="8647733"/>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666274" y="8717314"/>
            <a:ext cx="3024000" cy="3016199"/>
          </a:xfrm>
          <a:custGeom>
            <a:avLst/>
            <a:gdLst/>
            <a:ahLst/>
            <a:cxnLst/>
            <a:rect r="r" b="b" t="t" l="l"/>
            <a:pathLst>
              <a:path h="3016199" w="3024000">
                <a:moveTo>
                  <a:pt x="0" y="0"/>
                </a:moveTo>
                <a:lnTo>
                  <a:pt x="3024000" y="0"/>
                </a:lnTo>
                <a:lnTo>
                  <a:pt x="3024000" y="3016199"/>
                </a:lnTo>
                <a:lnTo>
                  <a:pt x="0" y="30161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8100000">
            <a:off x="-295008" y="10145973"/>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7182144">
            <a:off x="6600673" y="-965387"/>
            <a:ext cx="3024000" cy="2302679"/>
          </a:xfrm>
          <a:custGeom>
            <a:avLst/>
            <a:gdLst/>
            <a:ahLst/>
            <a:cxnLst/>
            <a:rect r="r" b="b" t="t" l="l"/>
            <a:pathLst>
              <a:path h="2302679" w="3024000">
                <a:moveTo>
                  <a:pt x="0" y="0"/>
                </a:moveTo>
                <a:lnTo>
                  <a:pt x="3024000" y="0"/>
                </a:lnTo>
                <a:lnTo>
                  <a:pt x="3024000" y="2302679"/>
                </a:lnTo>
                <a:lnTo>
                  <a:pt x="0" y="23026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1" id="11"/>
          <p:cNvSpPr txBox="true"/>
          <p:nvPr/>
        </p:nvSpPr>
        <p:spPr>
          <a:xfrm rot="0">
            <a:off x="756000" y="807067"/>
            <a:ext cx="6048000" cy="908049"/>
          </a:xfrm>
          <a:prstGeom prst="rect">
            <a:avLst/>
          </a:prstGeom>
        </p:spPr>
        <p:txBody>
          <a:bodyPr anchor="t" rtlCol="false" tIns="0" lIns="0" bIns="0" rIns="0">
            <a:spAutoFit/>
          </a:bodyPr>
          <a:lstStyle/>
          <a:p>
            <a:pPr algn="ctr" marL="0" indent="0" lvl="0">
              <a:lnSpc>
                <a:spcPts val="7550"/>
              </a:lnSpc>
              <a:spcBef>
                <a:spcPct val="0"/>
              </a:spcBef>
            </a:pPr>
            <a:r>
              <a:rPr lang="en-US" sz="5000">
                <a:solidFill>
                  <a:srgbClr val="000000"/>
                </a:solidFill>
                <a:latin typeface="Special Elite"/>
                <a:ea typeface="Special Elite"/>
                <a:cs typeface="Special Elite"/>
                <a:sym typeface="Special Elite"/>
              </a:rPr>
              <a:t>CONCLUSIÓN</a:t>
            </a:r>
          </a:p>
        </p:txBody>
      </p:sp>
      <p:sp>
        <p:nvSpPr>
          <p:cNvPr name="TextBox 12" id="12"/>
          <p:cNvSpPr txBox="true"/>
          <p:nvPr/>
        </p:nvSpPr>
        <p:spPr>
          <a:xfrm rot="0">
            <a:off x="984412" y="2349203"/>
            <a:ext cx="5819588" cy="7064844"/>
          </a:xfrm>
          <a:prstGeom prst="rect">
            <a:avLst/>
          </a:prstGeom>
        </p:spPr>
        <p:txBody>
          <a:bodyPr anchor="t" rtlCol="false" tIns="0" lIns="0" bIns="0" rIns="0">
            <a:spAutoFit/>
          </a:bodyPr>
          <a:lstStyle/>
          <a:p>
            <a:pPr algn="just">
              <a:lnSpc>
                <a:spcPts val="2191"/>
              </a:lnSpc>
            </a:pPr>
            <a:r>
              <a:rPr lang="en-US" sz="1532">
                <a:solidFill>
                  <a:srgbClr val="000000"/>
                </a:solidFill>
                <a:latin typeface="Special Elite"/>
                <a:ea typeface="Special Elite"/>
                <a:cs typeface="Special Elite"/>
                <a:sym typeface="Special Elite"/>
              </a:rPr>
              <a:t>En este proceso de autoconocimiento, cada test y reflexión me ayudó a descubrir mis intereses, habilidades y motivaciones. Entendí qué aspectos de mi vida me apasionan y hacia dónde quiero encaminar mi futuro. He descubierto que me atrae profundamente la aviación. Me ilusiona la idea de estar en una cabina, volar, descubrir nuevos lugares y alcanzar alturas, no solo literalmente, sino también en mis metas personales y profesionales.</a:t>
            </a:r>
          </a:p>
          <a:p>
            <a:pPr algn="just">
              <a:lnSpc>
                <a:spcPts val="2191"/>
              </a:lnSpc>
            </a:pPr>
            <a:r>
              <a:rPr lang="en-US" sz="1532">
                <a:solidFill>
                  <a:srgbClr val="000000"/>
                </a:solidFill>
                <a:latin typeface="Special Elite"/>
                <a:ea typeface="Special Elite"/>
                <a:cs typeface="Special Elite"/>
                <a:sym typeface="Special Elite"/>
              </a:rPr>
              <a:t>Antes no sabía qué quería ser, pero ahora tengo claridad: quiero ejercer una profesión que me apasione, formar una familia, tener un trabajo estable y brindarles a mis hijos lo que mis padres no pudieron darme por falta de recursos, pero sí con mucho amor. Quiero devolverles todo su esfuerzo y verlos orgullosos de lo que logré.</a:t>
            </a:r>
          </a:p>
          <a:p>
            <a:pPr algn="just">
              <a:lnSpc>
                <a:spcPts val="2191"/>
              </a:lnSpc>
            </a:pPr>
            <a:r>
              <a:rPr lang="en-US" sz="1532">
                <a:solidFill>
                  <a:srgbClr val="000000"/>
                </a:solidFill>
                <a:latin typeface="Special Elite"/>
                <a:ea typeface="Special Elite"/>
                <a:cs typeface="Special Elite"/>
                <a:sym typeface="Special Elite"/>
              </a:rPr>
              <a:t>Todo esto me ha ayudado a comprender mis emociones, mis miedos y mis sueños. Mis padres son mi principal motivación, y sé que siempre estarán en mí, guiándome en cada paso. He aprendido que nadie verá por mí como yo mismo, y que debo confiar en mis capacidades. Aunque haya quienes duden de mí, yo no lo haré.</a:t>
            </a:r>
          </a:p>
          <a:p>
            <a:pPr algn="just">
              <a:lnSpc>
                <a:spcPts val="2191"/>
              </a:lnSpc>
            </a:pPr>
            <a:r>
              <a:rPr lang="en-US" sz="1532">
                <a:solidFill>
                  <a:srgbClr val="000000"/>
                </a:solidFill>
                <a:latin typeface="Special Elite"/>
                <a:ea typeface="Special Elite"/>
                <a:cs typeface="Special Elite"/>
                <a:sym typeface="Special Elite"/>
              </a:rPr>
              <a:t>La vida es como uno la elija ver. El éxito no es casualidad, es el resultado del esfuerzo constante. Mis metas son más grandes que mis miedos, y siempre recordaré que el verdadero camino al éxito... es la actitud.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DAGp7IkH1SM</dc:identifier>
  <dcterms:modified xsi:type="dcterms:W3CDTF">2011-08-01T06:04:30Z</dcterms:modified>
  <cp:revision>1</cp:revision>
  <dc:title>Documento A4 Portada Carátula de Informe de Proyecto Tinta Manchas Negro</dc:title>
</cp:coreProperties>
</file>