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17" r:id="rId3"/>
    <p:sldId id="318" r:id="rId4"/>
    <p:sldId id="315" r:id="rId5"/>
    <p:sldId id="319" r:id="rId6"/>
    <p:sldId id="280" r:id="rId7"/>
    <p:sldId id="307" r:id="rId8"/>
    <p:sldId id="323" r:id="rId9"/>
    <p:sldId id="256" r:id="rId10"/>
    <p:sldId id="263" r:id="rId11"/>
    <p:sldId id="286" r:id="rId12"/>
    <p:sldId id="287" r:id="rId13"/>
    <p:sldId id="298" r:id="rId14"/>
    <p:sldId id="288" r:id="rId15"/>
    <p:sldId id="294" r:id="rId16"/>
    <p:sldId id="293" r:id="rId17"/>
    <p:sldId id="295" r:id="rId18"/>
    <p:sldId id="296" r:id="rId19"/>
    <p:sldId id="297" r:id="rId20"/>
    <p:sldId id="301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4"/>
  </p:normalViewPr>
  <p:slideViewPr>
    <p:cSldViewPr snapToGrid="0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8, 6 &amp;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“Is box-cake even good though?”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Welcome to:</a:t>
            </a:r>
            <a:br>
              <a:rPr lang="en-US" dirty="0"/>
            </a:br>
            <a:r>
              <a:rPr lang="en-US" dirty="0"/>
              <a:t> Visualization with 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 Frank </a:t>
            </a:r>
            <a:r>
              <a:rPr lang="en-US" dirty="0" err="1"/>
              <a:t>Elavsky’s</a:t>
            </a:r>
            <a:r>
              <a:rPr lang="en-US" dirty="0"/>
              <a:t> NUIT workshop: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/Intro_to_d3_workshop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73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D3 capable of?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https://ligo.northwestern.edu/media/mass-plot/index.html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http://www.r2d3.us/visual-intro-to-machine-learning-part-1/</a:t>
            </a:r>
          </a:p>
          <a:p>
            <a:pPr algn="l"/>
            <a:r>
              <a:rPr lang="en-US" dirty="0"/>
              <a:t>http://bit.ly/2wJEeIy</a:t>
            </a:r>
          </a:p>
          <a:p>
            <a:pPr algn="l"/>
            <a:r>
              <a:rPr lang="en-US" dirty="0"/>
              <a:t>http://nbremer.github.io/urbanization/</a:t>
            </a:r>
          </a:p>
          <a:p>
            <a:pPr algn="l"/>
            <a:r>
              <a:rPr lang="en-US" dirty="0"/>
              <a:t>https://www.nytimes.com/interactive/2014/upshot/buy-rent-calculator.htmlhttps://bost.ocks.org/mike/algorithms/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is it so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just something like d3.call(</a:t>
            </a:r>
            <a:r>
              <a:rPr lang="en-US" dirty="0" err="1"/>
              <a:t>bargraph</a:t>
            </a:r>
            <a:r>
              <a:rPr lang="en-US" dirty="0"/>
              <a:t>).with(</a:t>
            </a:r>
            <a:r>
              <a:rPr lang="en-US" dirty="0" err="1"/>
              <a:t>my_data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vega</a:t>
            </a:r>
            <a:r>
              <a:rPr lang="en-US" dirty="0"/>
              <a:t>/</a:t>
            </a:r>
            <a:r>
              <a:rPr lang="en-US" dirty="0" err="1"/>
              <a:t>vega</a:t>
            </a:r>
            <a:r>
              <a:rPr lang="en-US" dirty="0"/>
              <a:t>-lite/</a:t>
            </a:r>
            <a:r>
              <a:rPr lang="en-US" dirty="0" err="1"/>
              <a:t>altair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plotly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ggplot2</a:t>
            </a:r>
          </a:p>
          <a:p>
            <a:pPr marL="0" indent="0">
              <a:buNone/>
            </a:pPr>
            <a:r>
              <a:rPr lang="en-US" dirty="0"/>
              <a:t>	matplotlib</a:t>
            </a:r>
          </a:p>
          <a:p>
            <a:pPr marL="0" indent="0">
              <a:buNone/>
            </a:pPr>
            <a:r>
              <a:rPr lang="en-US"/>
              <a:t>	bokeh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/>
              <a:t>Two very important things: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Binding data to the DOM</a:t>
            </a:r>
          </a:p>
          <a:p>
            <a:r>
              <a:rPr lang="en-US" dirty="0"/>
              <a:t>Low-level geometric expressiveness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of making a cake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most people do it?</a:t>
            </a:r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, ggplot2,</a:t>
            </a:r>
            <a:br>
              <a:rPr lang="en-US" dirty="0"/>
            </a:br>
            <a:r>
              <a:rPr lang="en-US" dirty="0" err="1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/>
              <a:t>Tableau,</a:t>
            </a:r>
            <a:br>
              <a:rPr lang="en-US" dirty="0"/>
            </a:br>
            <a:r>
              <a:rPr lang="en-US" dirty="0"/>
              <a:t>Vega</a:t>
            </a:r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/>
              <a:t>D3 is tiramisu</a:t>
            </a:r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/>
              <a:t>Or whatever</a:t>
            </a:r>
            <a:br>
              <a:rPr lang="en-US" dirty="0"/>
            </a:br>
            <a:r>
              <a:rPr lang="en-US" dirty="0"/>
              <a:t>cake you want</a:t>
            </a:r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“Boxed” cake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/>
              <a:t>Eggs + water + their pre-mixed flour, </a:t>
            </a:r>
          </a:p>
          <a:p>
            <a:r>
              <a:rPr lang="en-US" dirty="0"/>
              <a:t>Bake, </a:t>
            </a:r>
          </a:p>
          <a:p>
            <a:r>
              <a:rPr lang="en-US" dirty="0"/>
              <a:t>and then if you have the time: add frosting</a:t>
            </a:r>
          </a:p>
          <a:p>
            <a:endParaRPr lang="en-US" dirty="0"/>
          </a:p>
          <a:p>
            <a:r>
              <a:rPr lang="en-US" dirty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News/Bad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am about to tell you will be great if you are a ‘</a:t>
            </a:r>
            <a:r>
              <a:rPr lang="en-US" b="1" dirty="0"/>
              <a:t>Mastery</a:t>
            </a:r>
            <a:r>
              <a:rPr lang="en-US" dirty="0"/>
              <a:t>’ individual</a:t>
            </a:r>
          </a:p>
          <a:p>
            <a:r>
              <a:rPr lang="en-US" dirty="0"/>
              <a:t>What I am about to tell you will be difficult if you are an ‘</a:t>
            </a:r>
            <a:r>
              <a:rPr lang="en-US" b="1" dirty="0"/>
              <a:t>Achievement</a:t>
            </a:r>
            <a:r>
              <a:rPr lang="en-US" dirty="0"/>
              <a:t>’ individual</a:t>
            </a:r>
          </a:p>
          <a:p>
            <a:endParaRPr lang="en-US" dirty="0"/>
          </a:p>
          <a:p>
            <a:r>
              <a:rPr lang="en-US" dirty="0"/>
              <a:t>Everyone is </a:t>
            </a:r>
            <a:r>
              <a:rPr lang="en-US" i="1" dirty="0"/>
              <a:t>different</a:t>
            </a:r>
            <a:r>
              <a:rPr lang="en-US" dirty="0"/>
              <a:t>! But it is good to know the frustrating stuff up front.</a:t>
            </a:r>
          </a:p>
        </p:txBody>
      </p:sp>
    </p:spTree>
    <p:extLst>
      <p:ext uri="{BB962C8B-B14F-4D97-AF65-F5344CB8AC3E}">
        <p14:creationId xmlns:p14="http://schemas.microsoft.com/office/powerpoint/2010/main" val="415778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think about each ingredient, its quality, its needs</a:t>
            </a:r>
          </a:p>
          <a:p>
            <a:r>
              <a:rPr lang="en-US" dirty="0"/>
              <a:t>You must imagine your end-result + find a useful recipe </a:t>
            </a:r>
          </a:p>
          <a:p>
            <a:r>
              <a:rPr lang="en-US" dirty="0"/>
              <a:t>It can take a long time to master each ingredient</a:t>
            </a:r>
          </a:p>
          <a:p>
            <a:endParaRPr lang="en-US" dirty="0"/>
          </a:p>
          <a:p>
            <a:r>
              <a:rPr lang="en-US" dirty="0"/>
              <a:t>In 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BB5-DA20-3746-9C42-30B4E81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708-5939-5741-815C-C4EBF17C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data file from “</a:t>
            </a:r>
            <a:r>
              <a:rPr lang="en-US" dirty="0" err="1"/>
              <a:t>testData.csv</a:t>
            </a:r>
            <a:r>
              <a:rPr lang="en-US" dirty="0"/>
              <a:t>” to “congress_data114.csv”</a:t>
            </a:r>
          </a:p>
          <a:p>
            <a:r>
              <a:rPr lang="en-US" dirty="0"/>
              <a:t>Use the “</a:t>
            </a:r>
            <a:r>
              <a:rPr lang="en-US" dirty="0" err="1"/>
              <a:t>x_dimension</a:t>
            </a:r>
            <a:r>
              <a:rPr lang="en-US" dirty="0"/>
              <a:t>” for x, and “</a:t>
            </a:r>
            <a:r>
              <a:rPr lang="en-US" dirty="0" err="1"/>
              <a:t>alt_dimension</a:t>
            </a:r>
            <a:r>
              <a:rPr lang="en-US" dirty="0"/>
              <a:t>” for y</a:t>
            </a:r>
          </a:p>
          <a:p>
            <a:pPr lvl="1"/>
            <a:r>
              <a:rPr lang="en-US" dirty="0"/>
              <a:t>Also change the labels in the plot axes</a:t>
            </a:r>
          </a:p>
          <a:p>
            <a:r>
              <a:rPr lang="en-US" dirty="0"/>
              <a:t>Change the color map to something new</a:t>
            </a:r>
          </a:p>
          <a:p>
            <a:r>
              <a:rPr lang="en-US" dirty="0"/>
              <a:t>Make all the fonts larger and sans-serif</a:t>
            </a:r>
          </a:p>
        </p:txBody>
      </p:sp>
    </p:spTree>
    <p:extLst>
      <p:ext uri="{BB962C8B-B14F-4D97-AF65-F5344CB8AC3E}">
        <p14:creationId xmlns:p14="http://schemas.microsoft.com/office/powerpoint/2010/main" val="361429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BB5-DA20-3746-9C42-30B4E81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708-5939-5741-815C-C4EBF17C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data file from “congress_data114.csv” to “</a:t>
            </a:r>
            <a:r>
              <a:rPr lang="en-US" dirty="0" err="1"/>
              <a:t>congress_data.csv</a:t>
            </a:r>
            <a:r>
              <a:rPr lang="en-US" dirty="0"/>
              <a:t>”</a:t>
            </a:r>
          </a:p>
          <a:p>
            <a:r>
              <a:rPr lang="en-US" dirty="0"/>
              <a:t>Continue using the “</a:t>
            </a:r>
            <a:r>
              <a:rPr lang="en-US" dirty="0" err="1"/>
              <a:t>x_dimension</a:t>
            </a:r>
            <a:r>
              <a:rPr lang="en-US" dirty="0"/>
              <a:t>” for x, and “</a:t>
            </a:r>
            <a:r>
              <a:rPr lang="en-US" dirty="0" err="1"/>
              <a:t>alt_dimension</a:t>
            </a:r>
            <a:r>
              <a:rPr lang="en-US" dirty="0"/>
              <a:t>” for y</a:t>
            </a:r>
          </a:p>
          <a:p>
            <a:r>
              <a:rPr lang="en-US" dirty="0"/>
              <a:t>Only plot one congress number at a time</a:t>
            </a:r>
          </a:p>
          <a:p>
            <a:r>
              <a:rPr lang="en-US" dirty="0"/>
              <a:t>Create some method to go from one congress number to the next</a:t>
            </a:r>
          </a:p>
          <a:p>
            <a:pPr lvl="1"/>
            <a:r>
              <a:rPr lang="en-US" dirty="0"/>
              <a:t>Bonus points for using d3 transitions</a:t>
            </a:r>
          </a:p>
        </p:txBody>
      </p:sp>
    </p:spTree>
    <p:extLst>
      <p:ext uri="{BB962C8B-B14F-4D97-AF65-F5344CB8AC3E}">
        <p14:creationId xmlns:p14="http://schemas.microsoft.com/office/powerpoint/2010/main" val="3563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015"/>
          <a:stretch/>
        </p:blipFill>
        <p:spPr>
          <a:xfrm>
            <a:off x="6553016" y="68986"/>
            <a:ext cx="4838700" cy="668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549"/>
          <a:stretch/>
        </p:blipFill>
        <p:spPr>
          <a:xfrm>
            <a:off x="392101" y="2465864"/>
            <a:ext cx="6081385" cy="1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819"/>
            <a:ext cx="10515600" cy="1325563"/>
          </a:xfrm>
        </p:spPr>
        <p:txBody>
          <a:bodyPr/>
          <a:lstStyle/>
          <a:p>
            <a:r>
              <a:rPr lang="en-US" dirty="0"/>
              <a:t>Before I say anything, write </a:t>
            </a:r>
            <a:r>
              <a:rPr lang="en-US" i="1" dirty="0"/>
              <a:t>this</a:t>
            </a:r>
            <a:r>
              <a:rPr lang="en-US" dirty="0"/>
              <a:t> down: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9319"/>
            <a:ext cx="10515600" cy="17431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800" dirty="0"/>
              <a:t>console.log(</a:t>
            </a:r>
            <a:r>
              <a:rPr lang="en-US" sz="10800" i="1" dirty="0"/>
              <a:t>this</a:t>
            </a:r>
            <a:r>
              <a:rPr lang="en-US" sz="10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1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900" dirty="0"/>
              <a:t>console.log(</a:t>
            </a:r>
            <a:r>
              <a:rPr lang="en-US" sz="8900" i="1" dirty="0"/>
              <a:t>this</a:t>
            </a:r>
            <a:r>
              <a:rPr lang="en-US" sz="8900" dirty="0"/>
              <a:t>) </a:t>
            </a:r>
            <a:br>
              <a:rPr lang="en-US" dirty="0"/>
            </a:br>
            <a:r>
              <a:rPr lang="en-US" sz="4800" dirty="0"/>
              <a:t>is your most powerful 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8851"/>
          </a:xfrm>
        </p:spPr>
        <p:txBody>
          <a:bodyPr>
            <a:normAutofit/>
          </a:bodyPr>
          <a:lstStyle/>
          <a:p>
            <a:r>
              <a:rPr lang="en-US" sz="2800" dirty="0"/>
              <a:t>Use it. All the time. </a:t>
            </a:r>
          </a:p>
          <a:p>
            <a:r>
              <a:rPr lang="en-US" sz="2800" dirty="0"/>
              <a:t>It is your 6</a:t>
            </a:r>
            <a:r>
              <a:rPr lang="en-US" sz="2800" baseline="30000" dirty="0"/>
              <a:t>th</a:t>
            </a:r>
            <a:r>
              <a:rPr lang="en-US" sz="2800" dirty="0"/>
              <a:t> sense in frontend development: it lets you ‘see’ where you are in your code and the DOM. It is your eyes into your scope, your selections, and your </a:t>
            </a:r>
            <a:r>
              <a:rPr lang="en-US" sz="2800" i="1" dirty="0"/>
              <a:t>life.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61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#1: Get your tools</a:t>
            </a:r>
          </a:p>
          <a:p>
            <a:r>
              <a:rPr lang="en-US" dirty="0"/>
              <a:t>Get a text editor: </a:t>
            </a:r>
            <a:r>
              <a:rPr lang="en-US" b="1" dirty="0"/>
              <a:t>Sublime</a:t>
            </a:r>
            <a:r>
              <a:rPr lang="en-US" dirty="0"/>
              <a:t>, Atom, Notepad++, or Brackets</a:t>
            </a:r>
          </a:p>
          <a:p>
            <a:r>
              <a:rPr lang="en-US" dirty="0"/>
              <a:t>Make sure you have either </a:t>
            </a:r>
            <a:r>
              <a:rPr lang="en-US" b="1" dirty="0"/>
              <a:t>Chrome </a:t>
            </a:r>
            <a:r>
              <a:rPr lang="en-US" dirty="0"/>
              <a:t>or Firefox</a:t>
            </a:r>
          </a:p>
          <a:p>
            <a:endParaRPr lang="en-US" dirty="0"/>
          </a:p>
          <a:p>
            <a:r>
              <a:rPr lang="en-US" dirty="0"/>
              <a:t>Task #2: Open your files in a text editor</a:t>
            </a:r>
          </a:p>
          <a:p>
            <a:r>
              <a:rPr lang="en-US" dirty="0"/>
              <a:t>“</a:t>
            </a:r>
            <a:r>
              <a:rPr lang="en-US" dirty="0" err="1"/>
              <a:t>index.html</a:t>
            </a:r>
            <a:r>
              <a:rPr lang="en-US" dirty="0"/>
              <a:t>”, “</a:t>
            </a:r>
            <a:r>
              <a:rPr lang="en-US" dirty="0" err="1"/>
              <a:t>index.css</a:t>
            </a:r>
            <a:r>
              <a:rPr lang="en-US" dirty="0"/>
              <a:t>”, “</a:t>
            </a:r>
            <a:r>
              <a:rPr lang="en-US" dirty="0" err="1"/>
              <a:t>scatterplot.js</a:t>
            </a:r>
            <a:r>
              <a:rPr lang="en-US" dirty="0"/>
              <a:t>”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#3: Setting up a local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007006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Navigate to </a:t>
            </a:r>
            <a:r>
              <a:rPr lang="en-US" dirty="0" err="1"/>
              <a:t>dir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Run:</a:t>
            </a:r>
          </a:p>
          <a:p>
            <a:pPr lvl="2"/>
            <a:r>
              <a:rPr lang="en-US" b="1" dirty="0"/>
              <a:t>Python 3x: </a:t>
            </a:r>
            <a:r>
              <a:rPr lang="en-US" dirty="0"/>
              <a:t>python -m </a:t>
            </a:r>
            <a:r>
              <a:rPr lang="en-US" dirty="0" err="1"/>
              <a:t>http.server</a:t>
            </a:r>
            <a:endParaRPr lang="en-US" dirty="0"/>
          </a:p>
          <a:p>
            <a:pPr lvl="2"/>
            <a:r>
              <a:rPr lang="en-US" b="1" dirty="0"/>
              <a:t>Python 2x: </a:t>
            </a:r>
            <a:r>
              <a:rPr lang="en-US" dirty="0"/>
              <a:t>python -m </a:t>
            </a:r>
            <a:r>
              <a:rPr lang="en-US" dirty="0" err="1"/>
              <a:t>SimpleHTTPServer</a:t>
            </a:r>
            <a:endParaRPr lang="en-US" dirty="0"/>
          </a:p>
          <a:p>
            <a:r>
              <a:rPr lang="en-US" dirty="0"/>
              <a:t>Point your browser to localhost:8000</a:t>
            </a:r>
          </a:p>
        </p:txBody>
      </p:sp>
    </p:spTree>
    <p:extLst>
      <p:ext uri="{BB962C8B-B14F-4D97-AF65-F5344CB8AC3E}">
        <p14:creationId xmlns:p14="http://schemas.microsoft.com/office/powerpoint/2010/main" val="346085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 note: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need to specify a unique port number, if we all share an internal IP</a:t>
            </a:r>
          </a:p>
          <a:p>
            <a:r>
              <a:rPr lang="en-US" b="1" dirty="0"/>
              <a:t>Node</a:t>
            </a:r>
            <a:r>
              <a:rPr lang="en-US" dirty="0"/>
              <a:t>: call http-server -p 9876 -c-1</a:t>
            </a:r>
          </a:p>
          <a:p>
            <a:r>
              <a:rPr lang="en-US" b="1" dirty="0"/>
              <a:t>Python</a:t>
            </a:r>
            <a:r>
              <a:rPr lang="en-US" dirty="0"/>
              <a:t>: python -m </a:t>
            </a:r>
            <a:r>
              <a:rPr lang="en-US" dirty="0" err="1"/>
              <a:t>http.server</a:t>
            </a:r>
            <a:r>
              <a:rPr lang="en-US" dirty="0"/>
              <a:t> 9876</a:t>
            </a:r>
          </a:p>
        </p:txBody>
      </p:sp>
    </p:spTree>
    <p:extLst>
      <p:ext uri="{BB962C8B-B14F-4D97-AF65-F5344CB8AC3E}">
        <p14:creationId xmlns:p14="http://schemas.microsoft.com/office/powerpoint/2010/main" val="362540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Now:</a:t>
            </a:r>
            <a:br>
              <a:rPr lang="en-US" dirty="0"/>
            </a:br>
            <a:r>
              <a:rPr lang="en-US" dirty="0"/>
              <a:t>Introduction to 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learning and plenty of resources.</a:t>
            </a:r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1057</TotalTime>
  <Words>692</Words>
  <Application>Microsoft Macintosh PowerPoint</Application>
  <PresentationFormat>Widescreen</PresentationFormat>
  <Paragraphs>112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Palatino Linotype</vt:lpstr>
      <vt:lpstr>My Glorious Default Custom Theme</vt:lpstr>
      <vt:lpstr>Welcome to:  Visualization with D3</vt:lpstr>
      <vt:lpstr>Good News/Bad News</vt:lpstr>
      <vt:lpstr>PowerPoint Presentation</vt:lpstr>
      <vt:lpstr>Before I say anything, write this down:</vt:lpstr>
      <vt:lpstr>console.log(this)  is your most powerful weapon</vt:lpstr>
      <vt:lpstr>Getting Started:</vt:lpstr>
      <vt:lpstr>Task #3: Setting up a local server</vt:lpstr>
      <vt:lpstr>Port note:</vt:lpstr>
      <vt:lpstr>Now: Introduction to D3.js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Tableau, Vega</vt:lpstr>
      <vt:lpstr>D3 is tiramisu</vt:lpstr>
      <vt:lpstr>Or whatever cake you want</vt:lpstr>
      <vt:lpstr>“Boxed” cake is easy</vt:lpstr>
      <vt:lpstr>Cake “from scratch” is hard:</vt:lpstr>
      <vt:lpstr>Challenge #1</vt:lpstr>
      <vt:lpstr>Challenge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Aaron M Geller</cp:lastModifiedBy>
  <cp:revision>97</cp:revision>
  <dcterms:created xsi:type="dcterms:W3CDTF">2017-09-07T10:10:19Z</dcterms:created>
  <dcterms:modified xsi:type="dcterms:W3CDTF">2019-09-04T17:56:21Z</dcterms:modified>
</cp:coreProperties>
</file>