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7" r:id="rId3"/>
    <p:sldId id="259" r:id="rId4"/>
    <p:sldId id="257" r:id="rId5"/>
    <p:sldId id="279" r:id="rId6"/>
    <p:sldId id="260" r:id="rId7"/>
    <p:sldId id="262" r:id="rId8"/>
    <p:sldId id="280" r:id="rId9"/>
    <p:sldId id="269" r:id="rId10"/>
    <p:sldId id="265" r:id="rId11"/>
    <p:sldId id="266" r:id="rId12"/>
    <p:sldId id="268" r:id="rId13"/>
    <p:sldId id="273" r:id="rId14"/>
    <p:sldId id="267" r:id="rId15"/>
    <p:sldId id="270" r:id="rId16"/>
    <p:sldId id="27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2" autoAdjust="0"/>
    <p:restoredTop sz="67075" autoAdjust="0"/>
  </p:normalViewPr>
  <p:slideViewPr>
    <p:cSldViewPr snapToGrid="0">
      <p:cViewPr varScale="1">
        <p:scale>
          <a:sx n="83" d="100"/>
          <a:sy n="83" d="100"/>
        </p:scale>
        <p:origin x="81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8A56C-B7DC-4B0B-A28E-64830014DEAF}" type="datetimeFigureOut">
              <a:rPr lang="en-US" smtClean="0"/>
              <a:t>8/19/19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89E9D-53EF-4B68-80FA-0082D8AB9020}" type="slidenum">
              <a:rPr lang="en-US" smtClean="0"/>
              <a:t>‹#›</a:t>
            </a:fld>
            <a:endParaRPr lang="en-US"/>
          </a:p>
        </p:txBody>
      </p:sp>
    </p:spTree>
    <p:extLst>
      <p:ext uri="{BB962C8B-B14F-4D97-AF65-F5344CB8AC3E}">
        <p14:creationId xmlns:p14="http://schemas.microsoft.com/office/powerpoint/2010/main" val="1724799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how</a:t>
            </a:r>
            <a:r>
              <a:rPr lang="en-US" baseline="0" dirty="0"/>
              <a:t> does a website like amazon exist? Amazon’s website is amazing, [buy] the way. Truly though, there are a lot of moving parts here, a lot of personalization based on data you have helped amazon create. The visual design of amazon is brilliantly designed to maximize your ease of making purchases that you want.</a:t>
            </a:r>
          </a:p>
          <a:p>
            <a:r>
              <a:rPr lang="en-US" baseline="0" dirty="0"/>
              <a:t>We won’t be deconstructing amazon here or certainly not attempting to replicate it. But this workshop will hopefully give you a sense about how the technologies here help put something like amazon together.</a:t>
            </a:r>
          </a:p>
        </p:txBody>
      </p:sp>
      <p:sp>
        <p:nvSpPr>
          <p:cNvPr id="4" name="Slide Number Placeholder 3"/>
          <p:cNvSpPr>
            <a:spLocks noGrp="1"/>
          </p:cNvSpPr>
          <p:nvPr>
            <p:ph type="sldNum" sz="quarter" idx="10"/>
          </p:nvPr>
        </p:nvSpPr>
        <p:spPr/>
        <p:txBody>
          <a:bodyPr/>
          <a:lstStyle/>
          <a:p>
            <a:fld id="{AE889E9D-53EF-4B68-80FA-0082D8AB9020}" type="slidenum">
              <a:rPr lang="en-US" smtClean="0"/>
              <a:t>3</a:t>
            </a:fld>
            <a:endParaRPr lang="en-US"/>
          </a:p>
        </p:txBody>
      </p:sp>
    </p:spTree>
    <p:extLst>
      <p:ext uri="{BB962C8B-B14F-4D97-AF65-F5344CB8AC3E}">
        <p14:creationId xmlns:p14="http://schemas.microsoft.com/office/powerpoint/2010/main" val="4180020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a:t>
            </a:r>
            <a:r>
              <a:rPr lang="en-US" baseline="0" dirty="0"/>
              <a:t> a quick google search for “web technologies” can show you a lot about how complex web development is. All of these icons represent some sort of technology solution to some kind of problem that web developers face. Some of these might look familiar to you, others are perhaps too specific or proprietary.</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4</a:t>
            </a:fld>
            <a:endParaRPr lang="en-US"/>
          </a:p>
        </p:txBody>
      </p:sp>
    </p:spTree>
    <p:extLst>
      <p:ext uri="{BB962C8B-B14F-4D97-AF65-F5344CB8AC3E}">
        <p14:creationId xmlns:p14="http://schemas.microsoft.com/office/powerpoint/2010/main" val="6791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E889E9D-53EF-4B68-80FA-0082D8AB902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90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hit the basics</a:t>
            </a:r>
            <a:r>
              <a:rPr lang="en-US" baseline="0" dirty="0"/>
              <a:t> here. There is a lot to unpack, really. But we will start with these three technologies. In 5 years, these may change a little but the basics will most likely be the same.</a:t>
            </a:r>
          </a:p>
          <a:p>
            <a:r>
              <a:rPr lang="en-US" baseline="0" dirty="0"/>
              <a:t>We have HTML 5, </a:t>
            </a:r>
            <a:r>
              <a:rPr lang="en-US" baseline="0" dirty="0" err="1"/>
              <a:t>Javascript</a:t>
            </a:r>
            <a:r>
              <a:rPr lang="en-US" baseline="0" dirty="0"/>
              <a:t>, and CSS 3</a:t>
            </a:r>
          </a:p>
          <a:p>
            <a:r>
              <a:rPr lang="en-US" baseline="0" dirty="0"/>
              <a:t>HTML has been around since the beginning and CSS isn’t going anywhere either.</a:t>
            </a:r>
          </a:p>
          <a:p>
            <a:r>
              <a:rPr lang="en-US" baseline="0" dirty="0"/>
              <a:t>JavaScript has become a respectably robust and formidable development language in the past decade especially.</a:t>
            </a:r>
          </a:p>
          <a:p>
            <a:r>
              <a:rPr lang="en-US" baseline="0" dirty="0"/>
              <a:t>These technologies evolved out of a need for a ubiquitous and portable experience across the internet</a:t>
            </a:r>
          </a:p>
          <a:p>
            <a:r>
              <a:rPr lang="en-US" baseline="0" dirty="0"/>
              <a:t>One of the early problems that the web faced was a multitude of environments that any person might be on when they accessed the internet.</a:t>
            </a:r>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6</a:t>
            </a:fld>
            <a:endParaRPr lang="en-US"/>
          </a:p>
        </p:txBody>
      </p:sp>
    </p:spTree>
    <p:extLst>
      <p:ext uri="{BB962C8B-B14F-4D97-AF65-F5344CB8AC3E}">
        <p14:creationId xmlns:p14="http://schemas.microsoft.com/office/powerpoint/2010/main" val="3346379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Browsers interpret HTML, CSS, and JavaScript</a:t>
            </a:r>
          </a:p>
          <a:p>
            <a:r>
              <a:rPr lang="en-US" dirty="0"/>
              <a:t>Browsers simply</a:t>
            </a:r>
            <a:r>
              <a:rPr lang="en-US" baseline="0" dirty="0"/>
              <a:t> read the markup and display whatever the HTML and CSS says to</a:t>
            </a:r>
            <a:endParaRPr lang="en-US" dirty="0"/>
          </a:p>
          <a:p>
            <a:r>
              <a:rPr lang="en-US" dirty="0"/>
              <a:t>Despite this, uniformity</a:t>
            </a:r>
            <a:r>
              <a:rPr lang="en-US" baseline="0" dirty="0"/>
              <a:t> across browsers is still to this day a problem (although thankfully at least Explorer is now dying)</a:t>
            </a:r>
          </a:p>
        </p:txBody>
      </p:sp>
      <p:sp>
        <p:nvSpPr>
          <p:cNvPr id="4" name="Slide Number Placeholder 3"/>
          <p:cNvSpPr>
            <a:spLocks noGrp="1"/>
          </p:cNvSpPr>
          <p:nvPr>
            <p:ph type="sldNum" sz="quarter" idx="10"/>
          </p:nvPr>
        </p:nvSpPr>
        <p:spPr/>
        <p:txBody>
          <a:bodyPr/>
          <a:lstStyle/>
          <a:p>
            <a:fld id="{AE889E9D-53EF-4B68-80FA-0082D8AB9020}" type="slidenum">
              <a:rPr lang="en-US" smtClean="0"/>
              <a:t>7</a:t>
            </a:fld>
            <a:endParaRPr lang="en-US"/>
          </a:p>
        </p:txBody>
      </p:sp>
    </p:spTree>
    <p:extLst>
      <p:ext uri="{BB962C8B-B14F-4D97-AF65-F5344CB8AC3E}">
        <p14:creationId xmlns:p14="http://schemas.microsoft.com/office/powerpoint/2010/main" val="3547073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a:t>
            </a:r>
            <a:r>
              <a:rPr lang="en-US" baseline="0" dirty="0"/>
              <a:t> up dual screen: development environment is shown and these bullet points are meant to be read by the presenter on their own screen]</a:t>
            </a:r>
            <a:endParaRPr lang="en-US" dirty="0"/>
          </a:p>
          <a:p>
            <a:r>
              <a:rPr lang="en-US" dirty="0"/>
              <a:t>Now that I’ve talked a lot, I’ll show you how you can create a web page so</a:t>
            </a:r>
            <a:r>
              <a:rPr lang="en-US" baseline="0" dirty="0"/>
              <a:t> that you can see the components involved in their most basic form.</a:t>
            </a:r>
            <a:endParaRPr lang="en-US" dirty="0"/>
          </a:p>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9</a:t>
            </a:fld>
            <a:endParaRPr lang="en-US"/>
          </a:p>
        </p:txBody>
      </p:sp>
    </p:spTree>
    <p:extLst>
      <p:ext uri="{BB962C8B-B14F-4D97-AF65-F5344CB8AC3E}">
        <p14:creationId xmlns:p14="http://schemas.microsoft.com/office/powerpoint/2010/main" val="469731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889E9D-53EF-4B68-80FA-0082D8AB9020}" type="slidenum">
              <a:rPr lang="en-US" smtClean="0"/>
              <a:t>10</a:t>
            </a:fld>
            <a:endParaRPr lang="en-US"/>
          </a:p>
        </p:txBody>
      </p:sp>
    </p:spTree>
    <p:extLst>
      <p:ext uri="{BB962C8B-B14F-4D97-AF65-F5344CB8AC3E}">
        <p14:creationId xmlns:p14="http://schemas.microsoft.com/office/powerpoint/2010/main" val="4126095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15 minutes for this</a:t>
            </a:r>
          </a:p>
        </p:txBody>
      </p:sp>
      <p:sp>
        <p:nvSpPr>
          <p:cNvPr id="4" name="Slide Number Placeholder 3"/>
          <p:cNvSpPr>
            <a:spLocks noGrp="1"/>
          </p:cNvSpPr>
          <p:nvPr>
            <p:ph type="sldNum" sz="quarter" idx="10"/>
          </p:nvPr>
        </p:nvSpPr>
        <p:spPr/>
        <p:txBody>
          <a:bodyPr/>
          <a:lstStyle/>
          <a:p>
            <a:fld id="{AE889E9D-53EF-4B68-80FA-0082D8AB9020}" type="slidenum">
              <a:rPr lang="en-US" smtClean="0"/>
              <a:t>13</a:t>
            </a:fld>
            <a:endParaRPr lang="en-US"/>
          </a:p>
        </p:txBody>
      </p:sp>
    </p:spTree>
    <p:extLst>
      <p:ext uri="{BB962C8B-B14F-4D97-AF65-F5344CB8AC3E}">
        <p14:creationId xmlns:p14="http://schemas.microsoft.com/office/powerpoint/2010/main" val="1948181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50185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07232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4E4A47"/>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202818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17B79C-9BEE-4788-8A40-105E29A8A87D}"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315635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17B79C-9BEE-4788-8A40-105E29A8A87D}" type="datetimeFigureOut">
              <a:rPr lang="en-US" smtClean="0"/>
              <a:t>8/19/19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84112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7B79C-9BEE-4788-8A40-105E29A8A87D}" type="datetimeFigureOut">
              <a:rPr lang="en-US" smtClean="0"/>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472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7B79C-9BEE-4788-8A40-105E29A8A87D}" type="datetimeFigureOut">
              <a:rPr lang="en-US" smtClean="0"/>
              <a:t>8/19/19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65233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17B79C-9BEE-4788-8A40-105E29A8A87D}" type="datetimeFigureOut">
              <a:rPr lang="en-US" smtClean="0"/>
              <a:t>8/19/19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02535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E4A47"/>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B79C-9BEE-4788-8A40-105E29A8A87D}" type="datetimeFigureOut">
              <a:rPr lang="en-US" smtClean="0"/>
              <a:t>8/19/19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57382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7365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4E4A4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17B79C-9BEE-4788-8A40-105E29A8A87D}" type="datetimeFigureOut">
              <a:rPr lang="en-US" smtClean="0"/>
              <a:t>8/19/19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22050E-D04C-4497-BDBF-88BD8ADD6CE9}" type="slidenum">
              <a:rPr lang="en-US" smtClean="0"/>
              <a:t>‹#›</a:t>
            </a:fld>
            <a:endParaRPr lang="en-US"/>
          </a:p>
        </p:txBody>
      </p:sp>
    </p:spTree>
    <p:extLst>
      <p:ext uri="{BB962C8B-B14F-4D97-AF65-F5344CB8AC3E}">
        <p14:creationId xmlns:p14="http://schemas.microsoft.com/office/powerpoint/2010/main" val="1240985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B79C-9BEE-4788-8A40-105E29A8A87D}" type="datetimeFigureOut">
              <a:rPr lang="en-US" smtClean="0"/>
              <a:t>8/19/19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2050E-D04C-4497-BDBF-88BD8ADD6CE9}" type="slidenum">
              <a:rPr lang="en-US" smtClean="0"/>
              <a:t>‹#›</a:t>
            </a:fld>
            <a:endParaRPr lang="en-US"/>
          </a:p>
        </p:txBody>
      </p:sp>
    </p:spTree>
    <p:extLst>
      <p:ext uri="{BB962C8B-B14F-4D97-AF65-F5344CB8AC3E}">
        <p14:creationId xmlns:p14="http://schemas.microsoft.com/office/powerpoint/2010/main" val="960617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uitrcs/intro_to_web_worksh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Unlocking the mysteries of</a:t>
            </a:r>
            <a:br>
              <a:rPr lang="en-US" sz="4900" dirty="0"/>
            </a:br>
            <a:r>
              <a:rPr lang="en-US" sz="8000" b="1" dirty="0"/>
              <a:t>Web Technology</a:t>
            </a:r>
            <a:endParaRPr lang="en-US" sz="6700" b="1" dirty="0"/>
          </a:p>
        </p:txBody>
      </p:sp>
      <p:sp>
        <p:nvSpPr>
          <p:cNvPr id="3" name="Subtitle 2"/>
          <p:cNvSpPr>
            <a:spLocks noGrp="1"/>
          </p:cNvSpPr>
          <p:nvPr>
            <p:ph type="subTitle" idx="1"/>
          </p:nvPr>
        </p:nvSpPr>
        <p:spPr/>
        <p:txBody>
          <a:bodyPr/>
          <a:lstStyle/>
          <a:p>
            <a:r>
              <a:rPr lang="en-US" dirty="0"/>
              <a:t>An introductory workshop on the basic components of a webpage</a:t>
            </a:r>
          </a:p>
        </p:txBody>
      </p:sp>
    </p:spTree>
    <p:extLst>
      <p:ext uri="{BB962C8B-B14F-4D97-AF65-F5344CB8AC3E}">
        <p14:creationId xmlns:p14="http://schemas.microsoft.com/office/powerpoint/2010/main" val="102737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Basics</a:t>
            </a:r>
          </a:p>
        </p:txBody>
      </p:sp>
      <p:sp>
        <p:nvSpPr>
          <p:cNvPr id="3" name="Content Placeholder 2"/>
          <p:cNvSpPr>
            <a:spLocks noGrp="1"/>
          </p:cNvSpPr>
          <p:nvPr>
            <p:ph idx="1"/>
          </p:nvPr>
        </p:nvSpPr>
        <p:spPr/>
        <p:txBody>
          <a:bodyPr/>
          <a:lstStyle/>
          <a:p>
            <a:r>
              <a:rPr lang="en-US" dirty="0"/>
              <a:t>Using a text editor to create a file that the browser can read</a:t>
            </a:r>
          </a:p>
          <a:p>
            <a:r>
              <a:rPr lang="en-US" dirty="0"/>
              <a:t>Inspecting the element in the browser, explaining elements</a:t>
            </a:r>
          </a:p>
          <a:p>
            <a:r>
              <a:rPr lang="en-US" dirty="0"/>
              <a:t>Recreating the file, this time with actual markup!</a:t>
            </a:r>
          </a:p>
          <a:p>
            <a:r>
              <a:rPr lang="en-US" dirty="0"/>
              <a:t>Inspecting the element again, showing how it is the same</a:t>
            </a:r>
          </a:p>
          <a:p>
            <a:r>
              <a:rPr lang="en-US" dirty="0"/>
              <a:t>Explaining what HTML stands for and what its purpose is</a:t>
            </a:r>
          </a:p>
          <a:p>
            <a:r>
              <a:rPr lang="en-US" dirty="0"/>
              <a:t>Showing what a basic HTML file could look like</a:t>
            </a:r>
          </a:p>
        </p:txBody>
      </p:sp>
    </p:spTree>
    <p:extLst>
      <p:ext uri="{BB962C8B-B14F-4D97-AF65-F5344CB8AC3E}">
        <p14:creationId xmlns:p14="http://schemas.microsoft.com/office/powerpoint/2010/main" val="3818386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a:t>
            </a:r>
          </a:p>
        </p:txBody>
      </p:sp>
      <p:sp>
        <p:nvSpPr>
          <p:cNvPr id="3" name="Content Placeholder 2"/>
          <p:cNvSpPr>
            <a:spLocks noGrp="1"/>
          </p:cNvSpPr>
          <p:nvPr>
            <p:ph idx="1"/>
          </p:nvPr>
        </p:nvSpPr>
        <p:spPr/>
        <p:txBody>
          <a:bodyPr/>
          <a:lstStyle/>
          <a:p>
            <a:r>
              <a:rPr lang="en-US" dirty="0"/>
              <a:t>Manipulating the style of an element directly</a:t>
            </a:r>
          </a:p>
          <a:p>
            <a:r>
              <a:rPr lang="en-US" dirty="0"/>
              <a:t>Discussing why styling is best when applied broadly</a:t>
            </a:r>
          </a:p>
          <a:p>
            <a:r>
              <a:rPr lang="en-US" dirty="0"/>
              <a:t>Manipulating the style of an element with in-html </a:t>
            </a:r>
            <a:r>
              <a:rPr lang="en-US" dirty="0" err="1"/>
              <a:t>css</a:t>
            </a:r>
            <a:endParaRPr lang="en-US" dirty="0"/>
          </a:p>
          <a:p>
            <a:r>
              <a:rPr lang="en-US" dirty="0"/>
              <a:t>Manipulating the style of an element with a </a:t>
            </a:r>
            <a:r>
              <a:rPr lang="en-US" dirty="0" err="1"/>
              <a:t>css</a:t>
            </a:r>
            <a:r>
              <a:rPr lang="en-US" dirty="0"/>
              <a:t> file</a:t>
            </a:r>
          </a:p>
          <a:p>
            <a:r>
              <a:rPr lang="en-US" dirty="0"/>
              <a:t>Discussion about why all of these options exist</a:t>
            </a:r>
          </a:p>
          <a:p>
            <a:r>
              <a:rPr lang="en-US" dirty="0"/>
              <a:t>Showing a hover element</a:t>
            </a:r>
          </a:p>
          <a:p>
            <a:r>
              <a:rPr lang="en-US" dirty="0"/>
              <a:t>Explaining what CSS stands for and what its purpose is</a:t>
            </a:r>
          </a:p>
        </p:txBody>
      </p:sp>
    </p:spTree>
    <p:extLst>
      <p:ext uri="{BB962C8B-B14F-4D97-AF65-F5344CB8AC3E}">
        <p14:creationId xmlns:p14="http://schemas.microsoft.com/office/powerpoint/2010/main" val="272346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Basics 2.0</a:t>
            </a:r>
          </a:p>
        </p:txBody>
      </p:sp>
      <p:sp>
        <p:nvSpPr>
          <p:cNvPr id="3" name="Content Placeholder 2"/>
          <p:cNvSpPr>
            <a:spLocks noGrp="1"/>
          </p:cNvSpPr>
          <p:nvPr>
            <p:ph idx="1"/>
          </p:nvPr>
        </p:nvSpPr>
        <p:spPr/>
        <p:txBody>
          <a:bodyPr/>
          <a:lstStyle/>
          <a:p>
            <a:r>
              <a:rPr lang="en-US" dirty="0"/>
              <a:t>All in one file: explain each element, one at a time</a:t>
            </a:r>
          </a:p>
          <a:p>
            <a:r>
              <a:rPr lang="en-US" dirty="0"/>
              <a:t>Showing how the cascading works: parent is styled one way and the child is also styled</a:t>
            </a:r>
          </a:p>
          <a:p>
            <a:r>
              <a:rPr lang="en-US" dirty="0"/>
              <a:t>Showing how child with different styling will not inherit</a:t>
            </a:r>
          </a:p>
          <a:p>
            <a:r>
              <a:rPr lang="en-US" dirty="0"/>
              <a:t>Showing how an in-line styling overrides the </a:t>
            </a:r>
            <a:r>
              <a:rPr lang="en-US" dirty="0" err="1"/>
              <a:t>css</a:t>
            </a:r>
            <a:endParaRPr lang="en-US" dirty="0"/>
          </a:p>
          <a:p>
            <a:r>
              <a:rPr lang="en-US" dirty="0"/>
              <a:t>Showing how an ID element overrides the </a:t>
            </a:r>
            <a:r>
              <a:rPr lang="en-US" dirty="0" err="1"/>
              <a:t>css</a:t>
            </a:r>
            <a:endParaRPr lang="en-US" dirty="0"/>
          </a:p>
        </p:txBody>
      </p:sp>
    </p:spTree>
    <p:extLst>
      <p:ext uri="{BB962C8B-B14F-4D97-AF65-F5344CB8AC3E}">
        <p14:creationId xmlns:p14="http://schemas.microsoft.com/office/powerpoint/2010/main" val="460696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 #1</a:t>
            </a:r>
          </a:p>
        </p:txBody>
      </p:sp>
      <p:sp>
        <p:nvSpPr>
          <p:cNvPr id="3" name="Content Placeholder 2"/>
          <p:cNvSpPr>
            <a:spLocks noGrp="1"/>
          </p:cNvSpPr>
          <p:nvPr>
            <p:ph idx="1"/>
          </p:nvPr>
        </p:nvSpPr>
        <p:spPr>
          <a:xfrm>
            <a:off x="508000" y="1825625"/>
            <a:ext cx="11074400" cy="4863042"/>
          </a:xfrm>
        </p:spPr>
        <p:txBody>
          <a:bodyPr/>
          <a:lstStyle/>
          <a:p>
            <a:r>
              <a:rPr lang="en-US" dirty="0"/>
              <a:t>Build a 250x250 pixel element with a 150x150 pixel element inside</a:t>
            </a:r>
          </a:p>
          <a:p>
            <a:pPr lvl="1"/>
            <a:r>
              <a:rPr lang="en-US" dirty="0"/>
              <a:t>Tip: Try using a “div” element &lt;div&gt;, give them borders so we can see</a:t>
            </a:r>
          </a:p>
          <a:p>
            <a:r>
              <a:rPr lang="en-US" dirty="0"/>
              <a:t>Style these using a CSS document, not inline or &lt;style&gt; HTML</a:t>
            </a:r>
          </a:p>
          <a:p>
            <a:pPr lvl="1"/>
            <a:r>
              <a:rPr lang="en-US" dirty="0"/>
              <a:t>Use classes, not IDs to accomplish this</a:t>
            </a:r>
          </a:p>
          <a:p>
            <a:r>
              <a:rPr lang="en-US" dirty="0"/>
              <a:t>Make the 250 pixel element change color on hover and the 150 pixel element change grow larger on hover</a:t>
            </a:r>
          </a:p>
          <a:p>
            <a:r>
              <a:rPr lang="en-US" dirty="0"/>
              <a:t>Bonus:</a:t>
            </a:r>
          </a:p>
          <a:p>
            <a:pPr lvl="1"/>
            <a:r>
              <a:rPr lang="en-US" dirty="0"/>
              <a:t>Make the first element’s </a:t>
            </a:r>
            <a:r>
              <a:rPr lang="en-US" i="1" dirty="0"/>
              <a:t>maximum</a:t>
            </a:r>
            <a:r>
              <a:rPr lang="en-US" dirty="0"/>
              <a:t> size 500 and </a:t>
            </a:r>
            <a:r>
              <a:rPr lang="en-US" i="1" dirty="0"/>
              <a:t>minimum </a:t>
            </a:r>
            <a:r>
              <a:rPr lang="en-US" dirty="0"/>
              <a:t>250 </a:t>
            </a:r>
            <a:r>
              <a:rPr lang="en-US" i="1" dirty="0"/>
              <a:t>-</a:t>
            </a:r>
            <a:r>
              <a:rPr lang="en-US" dirty="0"/>
              <a:t> it will shrink in size if the browser shrinks in size (this is called responsive design)</a:t>
            </a:r>
          </a:p>
          <a:p>
            <a:pPr lvl="1"/>
            <a:r>
              <a:rPr lang="en-US" dirty="0"/>
              <a:t>Make the inner element’s size a % of the outer element</a:t>
            </a:r>
          </a:p>
          <a:p>
            <a:r>
              <a:rPr lang="en-US" dirty="0"/>
              <a:t>Solution is included in folder “answers”</a:t>
            </a:r>
          </a:p>
          <a:p>
            <a:endParaRPr lang="en-US" dirty="0"/>
          </a:p>
        </p:txBody>
      </p:sp>
    </p:spTree>
    <p:extLst>
      <p:ext uri="{BB962C8B-B14F-4D97-AF65-F5344CB8AC3E}">
        <p14:creationId xmlns:p14="http://schemas.microsoft.com/office/powerpoint/2010/main" val="194629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Scraping Basics</a:t>
            </a:r>
          </a:p>
        </p:txBody>
      </p:sp>
      <p:sp>
        <p:nvSpPr>
          <p:cNvPr id="3" name="Content Placeholder 2"/>
          <p:cNvSpPr>
            <a:spLocks noGrp="1"/>
          </p:cNvSpPr>
          <p:nvPr>
            <p:ph idx="1"/>
          </p:nvPr>
        </p:nvSpPr>
        <p:spPr/>
        <p:txBody>
          <a:bodyPr/>
          <a:lstStyle/>
          <a:p>
            <a:r>
              <a:rPr lang="en-US" dirty="0"/>
              <a:t>Showing how easy it is to “extract” html data</a:t>
            </a:r>
          </a:p>
          <a:p>
            <a:r>
              <a:rPr lang="en-US" dirty="0"/>
              <a:t>Showing how easy it is to “extract” </a:t>
            </a:r>
            <a:r>
              <a:rPr lang="en-US" dirty="0" err="1"/>
              <a:t>css</a:t>
            </a:r>
            <a:r>
              <a:rPr lang="en-US" dirty="0"/>
              <a:t> data</a:t>
            </a:r>
          </a:p>
          <a:p>
            <a:r>
              <a:rPr lang="en-US" dirty="0"/>
              <a:t>Show how to manipulate </a:t>
            </a:r>
            <a:r>
              <a:rPr lang="en-US" dirty="0" err="1"/>
              <a:t>css</a:t>
            </a:r>
            <a:r>
              <a:rPr lang="en-US" dirty="0"/>
              <a:t> or html directly through the DOM</a:t>
            </a:r>
          </a:p>
        </p:txBody>
      </p:sp>
    </p:spTree>
    <p:extLst>
      <p:ext uri="{BB962C8B-B14F-4D97-AF65-F5344CB8AC3E}">
        <p14:creationId xmlns:p14="http://schemas.microsoft.com/office/powerpoint/2010/main" val="3448334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Explain the DOM and Console: your best friends</a:t>
            </a:r>
          </a:p>
        </p:txBody>
      </p:sp>
      <p:sp>
        <p:nvSpPr>
          <p:cNvPr id="3" name="Content Placeholder 2"/>
          <p:cNvSpPr>
            <a:spLocks noGrp="1"/>
          </p:cNvSpPr>
          <p:nvPr>
            <p:ph idx="1"/>
          </p:nvPr>
        </p:nvSpPr>
        <p:spPr/>
        <p:txBody>
          <a:bodyPr/>
          <a:lstStyle/>
          <a:p>
            <a:r>
              <a:rPr lang="en-US" dirty="0"/>
              <a:t>Show the inspection properties for an element and talk about what that means</a:t>
            </a:r>
          </a:p>
          <a:p>
            <a:r>
              <a:rPr lang="en-US" dirty="0"/>
              <a:t>Show where the console is</a:t>
            </a:r>
          </a:p>
          <a:p>
            <a:r>
              <a:rPr lang="en-US" dirty="0"/>
              <a:t>Type a few things into the console</a:t>
            </a:r>
          </a:p>
        </p:txBody>
      </p:sp>
    </p:spTree>
    <p:extLst>
      <p:ext uri="{BB962C8B-B14F-4D97-AF65-F5344CB8AC3E}">
        <p14:creationId xmlns:p14="http://schemas.microsoft.com/office/powerpoint/2010/main" val="528912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Basics</a:t>
            </a:r>
          </a:p>
        </p:txBody>
      </p:sp>
      <p:sp>
        <p:nvSpPr>
          <p:cNvPr id="3" name="Content Placeholder 2"/>
          <p:cNvSpPr>
            <a:spLocks noGrp="1"/>
          </p:cNvSpPr>
          <p:nvPr>
            <p:ph idx="1"/>
          </p:nvPr>
        </p:nvSpPr>
        <p:spPr/>
        <p:txBody>
          <a:bodyPr>
            <a:normAutofit/>
          </a:bodyPr>
          <a:lstStyle/>
          <a:p>
            <a:r>
              <a:rPr lang="en-US" dirty="0"/>
              <a:t>JS documentation is deep and varied, and different browser companies will document their own usage</a:t>
            </a:r>
          </a:p>
          <a:p>
            <a:r>
              <a:rPr lang="en-US" dirty="0"/>
              <a:t>The best for web standards is Mozilla’s documentation at MDN (they show references to ECMAScript)</a:t>
            </a:r>
          </a:p>
          <a:p>
            <a:r>
              <a:rPr lang="en-US" dirty="0" err="1"/>
              <a:t>Javascript</a:t>
            </a:r>
            <a:r>
              <a:rPr lang="en-US" dirty="0"/>
              <a:t> is used in Node, electron, adobe acrobat, and Apache’s </a:t>
            </a:r>
            <a:r>
              <a:rPr lang="en-US" dirty="0" err="1"/>
              <a:t>CouchDB</a:t>
            </a:r>
            <a:r>
              <a:rPr lang="en-US" dirty="0"/>
              <a:t> (not just web pages!)</a:t>
            </a:r>
          </a:p>
          <a:p>
            <a:r>
              <a:rPr lang="en-US" dirty="0" err="1"/>
              <a:t>JSFiddle</a:t>
            </a:r>
            <a:r>
              <a:rPr lang="en-US" dirty="0"/>
              <a:t> (or </a:t>
            </a:r>
            <a:r>
              <a:rPr lang="en-US" dirty="0" err="1"/>
              <a:t>JSBin</a:t>
            </a:r>
            <a:r>
              <a:rPr lang="en-US" dirty="0"/>
              <a:t>) are the best for live-testing </a:t>
            </a:r>
            <a:r>
              <a:rPr lang="en-US" dirty="0" err="1"/>
              <a:t>js</a:t>
            </a:r>
            <a:r>
              <a:rPr lang="en-US" dirty="0"/>
              <a:t> in small functions or snippets</a:t>
            </a:r>
          </a:p>
        </p:txBody>
      </p:sp>
    </p:spTree>
    <p:extLst>
      <p:ext uri="{BB962C8B-B14F-4D97-AF65-F5344CB8AC3E}">
        <p14:creationId xmlns:p14="http://schemas.microsoft.com/office/powerpoint/2010/main" val="174095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2.0</a:t>
            </a:r>
          </a:p>
        </p:txBody>
      </p:sp>
      <p:sp>
        <p:nvSpPr>
          <p:cNvPr id="3" name="Content Placeholder 2"/>
          <p:cNvSpPr>
            <a:spLocks noGrp="1"/>
          </p:cNvSpPr>
          <p:nvPr>
            <p:ph idx="1"/>
          </p:nvPr>
        </p:nvSpPr>
        <p:spPr/>
        <p:txBody>
          <a:bodyPr/>
          <a:lstStyle/>
          <a:p>
            <a:r>
              <a:rPr lang="en-US" dirty="0"/>
              <a:t>Write to the “document” using JS &amp; the console</a:t>
            </a:r>
          </a:p>
          <a:p>
            <a:r>
              <a:rPr lang="en-US" dirty="0"/>
              <a:t>Inspect the element in HTML/CSS</a:t>
            </a:r>
          </a:p>
          <a:p>
            <a:r>
              <a:rPr lang="en-US" dirty="0"/>
              <a:t>Access the element using JavaScript</a:t>
            </a:r>
          </a:p>
          <a:p>
            <a:r>
              <a:rPr lang="en-US" dirty="0"/>
              <a:t>View the properties of the element in the console</a:t>
            </a:r>
          </a:p>
          <a:p>
            <a:r>
              <a:rPr lang="en-US" dirty="0"/>
              <a:t>Edit the </a:t>
            </a:r>
            <a:r>
              <a:rPr lang="en-US" dirty="0" err="1"/>
              <a:t>innerhtml</a:t>
            </a:r>
            <a:r>
              <a:rPr lang="en-US" dirty="0"/>
              <a:t> of the element</a:t>
            </a:r>
          </a:p>
          <a:p>
            <a:r>
              <a:rPr lang="en-US" dirty="0"/>
              <a:t>Create a new element using JavaScript</a:t>
            </a:r>
          </a:p>
          <a:p>
            <a:r>
              <a:rPr lang="en-US" dirty="0"/>
              <a:t>Assign a class to the new element</a:t>
            </a:r>
          </a:p>
          <a:p>
            <a:r>
              <a:rPr lang="en-US" dirty="0"/>
              <a:t>Adjust the style using JavaScript, show it as inline</a:t>
            </a:r>
          </a:p>
        </p:txBody>
      </p:sp>
    </p:spTree>
    <p:extLst>
      <p:ext uri="{BB962C8B-B14F-4D97-AF65-F5344CB8AC3E}">
        <p14:creationId xmlns:p14="http://schemas.microsoft.com/office/powerpoint/2010/main" val="2038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Things:</a:t>
            </a:r>
          </a:p>
        </p:txBody>
      </p:sp>
      <p:sp>
        <p:nvSpPr>
          <p:cNvPr id="3" name="Content Placeholder 2"/>
          <p:cNvSpPr>
            <a:spLocks noGrp="1"/>
          </p:cNvSpPr>
          <p:nvPr>
            <p:ph idx="1"/>
          </p:nvPr>
        </p:nvSpPr>
        <p:spPr/>
        <p:txBody>
          <a:bodyPr>
            <a:noAutofit/>
          </a:bodyPr>
          <a:lstStyle/>
          <a:p>
            <a:r>
              <a:rPr lang="en-US" sz="4000" dirty="0"/>
              <a:t>The repository is here: </a:t>
            </a:r>
            <a:r>
              <a:rPr lang="en-US" sz="3200" dirty="0">
                <a:hlinkClick r:id="rId2">
                  <a:extLst>
                    <a:ext uri="{A12FA001-AC4F-418D-AE19-62706E023703}">
                      <ahyp:hlinkClr xmlns:ahyp="http://schemas.microsoft.com/office/drawing/2018/hyperlinkcolor" val="tx"/>
                    </a:ext>
                  </a:extLst>
                </a:hlinkClick>
              </a:rPr>
              <a:t>https://github.com/nuitrcs/intro_to_web_workshop</a:t>
            </a:r>
            <a:endParaRPr lang="en-US" sz="3200" b="1" dirty="0"/>
          </a:p>
          <a:p>
            <a:r>
              <a:rPr lang="en-US" sz="4000" dirty="0"/>
              <a:t>W3 Schools – a great resource for HTML/CSS and a little JS</a:t>
            </a:r>
          </a:p>
          <a:p>
            <a:r>
              <a:rPr lang="en-US" sz="4000" dirty="0"/>
              <a:t>MDN (Mozilla Developer Network) – Best ECMAScript/JavaScript reference out there</a:t>
            </a:r>
          </a:p>
        </p:txBody>
      </p:sp>
    </p:spTree>
    <p:extLst>
      <p:ext uri="{BB962C8B-B14F-4D97-AF65-F5344CB8AC3E}">
        <p14:creationId xmlns:p14="http://schemas.microsoft.com/office/powerpoint/2010/main" val="178776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the heck is “web technology”?</a:t>
            </a:r>
          </a:p>
        </p:txBody>
      </p:sp>
      <p:pic>
        <p:nvPicPr>
          <p:cNvPr id="4" name="Picture 3"/>
          <p:cNvPicPr>
            <a:picLocks noChangeAspect="1"/>
          </p:cNvPicPr>
          <p:nvPr/>
        </p:nvPicPr>
        <p:blipFill>
          <a:blip r:embed="rId3"/>
          <a:stretch>
            <a:fillRect/>
          </a:stretch>
        </p:blipFill>
        <p:spPr>
          <a:xfrm>
            <a:off x="1869115" y="1474839"/>
            <a:ext cx="8453770" cy="5253166"/>
          </a:xfrm>
          <a:prstGeom prst="rect">
            <a:avLst/>
          </a:prstGeom>
        </p:spPr>
      </p:pic>
    </p:spTree>
    <p:extLst>
      <p:ext uri="{BB962C8B-B14F-4D97-AF65-F5344CB8AC3E}">
        <p14:creationId xmlns:p14="http://schemas.microsoft.com/office/powerpoint/2010/main" val="389438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05" y="3676655"/>
            <a:ext cx="5584879" cy="293062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0979" y="476255"/>
            <a:ext cx="7962900" cy="32004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4319" y="3676655"/>
            <a:ext cx="4931861" cy="3082413"/>
          </a:xfrm>
          <a:prstGeom prst="rect">
            <a:avLst/>
          </a:prstGeom>
        </p:spPr>
      </p:pic>
    </p:spTree>
    <p:extLst>
      <p:ext uri="{BB962C8B-B14F-4D97-AF65-F5344CB8AC3E}">
        <p14:creationId xmlns:p14="http://schemas.microsoft.com/office/powerpoint/2010/main" val="67254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4A47"/>
        </a:solidFill>
        <a:effectLst/>
      </p:bgPr>
    </p:bg>
    <p:spTree>
      <p:nvGrpSpPr>
        <p:cNvPr id="1" name=""/>
        <p:cNvGrpSpPr/>
        <p:nvPr/>
      </p:nvGrpSpPr>
      <p:grpSpPr>
        <a:xfrm>
          <a:off x="0" y="0"/>
          <a:ext cx="0" cy="0"/>
          <a:chOff x="0" y="0"/>
          <a:chExt cx="0" cy="0"/>
        </a:xfrm>
      </p:grpSpPr>
      <p:sp>
        <p:nvSpPr>
          <p:cNvPr id="10" name="Rectangle 9"/>
          <p:cNvSpPr/>
          <p:nvPr/>
        </p:nvSpPr>
        <p:spPr>
          <a:xfrm>
            <a:off x="829733" y="364067"/>
            <a:ext cx="10557934" cy="63415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Framework: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An </a:t>
            </a:r>
            <a:r>
              <a:rPr kumimoji="0" lang="en-US" sz="1800" b="0" i="1" u="none" strike="noStrike" kern="1200" cap="none" spc="0" normalizeH="0" baseline="0" noProof="0" dirty="0">
                <a:ln>
                  <a:noFill/>
                </a:ln>
                <a:solidFill>
                  <a:prstClr val="white"/>
                </a:solidFill>
                <a:effectLst/>
                <a:uLnTx/>
                <a:uFillTx/>
                <a:latin typeface="Palatino Linotype" panose="02040502050505030304"/>
                <a:ea typeface="+mn-ea"/>
                <a:cs typeface="+mn-cs"/>
              </a:rPr>
              <a:t>optional</a:t>
            </a:r>
            <a:r>
              <a:rPr kumimoji="0" lang="en-US" sz="1800" b="0" i="0" u="none" strike="noStrike" kern="1200" cap="none" spc="0" normalizeH="0" baseline="0" noProof="0" dirty="0">
                <a:ln>
                  <a:noFill/>
                </a:ln>
                <a:solidFill>
                  <a:prstClr val="white"/>
                </a:solidFill>
                <a:effectLst/>
                <a:uLnTx/>
                <a:uFillTx/>
                <a:latin typeface="Palatino Linotype" panose="02040502050505030304"/>
                <a:ea typeface="+mn-ea"/>
                <a:cs typeface="+mn-cs"/>
              </a:rPr>
              <a:t> package, library, methodology, or pattern that determines how these all interact</a:t>
            </a:r>
          </a:p>
        </p:txBody>
      </p:sp>
      <p:sp>
        <p:nvSpPr>
          <p:cNvPr id="9" name="Rectangle 8"/>
          <p:cNvSpPr/>
          <p:nvPr/>
        </p:nvSpPr>
        <p:spPr>
          <a:xfrm>
            <a:off x="1261530" y="1049867"/>
            <a:ext cx="4258734" cy="536786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FRONT-END: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sees</a:t>
            </a:r>
          </a:p>
        </p:txBody>
      </p:sp>
      <p:sp>
        <p:nvSpPr>
          <p:cNvPr id="8" name="Rectangle 7"/>
          <p:cNvSpPr/>
          <p:nvPr/>
        </p:nvSpPr>
        <p:spPr>
          <a:xfrm>
            <a:off x="5520264" y="1049867"/>
            <a:ext cx="5435600" cy="53678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BACK-END: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What the user does not see</a:t>
            </a:r>
          </a:p>
        </p:txBody>
      </p:sp>
      <p:sp>
        <p:nvSpPr>
          <p:cNvPr id="4" name="5-Point Star 3"/>
          <p:cNvSpPr/>
          <p:nvPr/>
        </p:nvSpPr>
        <p:spPr>
          <a:xfrm>
            <a:off x="1744129" y="3297763"/>
            <a:ext cx="1041400" cy="1041400"/>
          </a:xfrm>
          <a:prstGeom prst="star5">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5" name="Rectangle 4"/>
          <p:cNvSpPr/>
          <p:nvPr/>
        </p:nvSpPr>
        <p:spPr>
          <a:xfrm>
            <a:off x="3352796" y="3060696"/>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Client-side: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the user interacts with.</a:t>
            </a:r>
          </a:p>
        </p:txBody>
      </p:sp>
      <p:sp>
        <p:nvSpPr>
          <p:cNvPr id="6" name="Rectangle 5"/>
          <p:cNvSpPr/>
          <p:nvPr/>
        </p:nvSpPr>
        <p:spPr>
          <a:xfrm>
            <a:off x="7340596" y="1934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Server-side: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interfaces between the data and client.</a:t>
            </a:r>
            <a:endPar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7340595" y="4347629"/>
            <a:ext cx="2988733" cy="1515533"/>
          </a:xfrm>
          <a:prstGeom prst="rect">
            <a:avLst/>
          </a:prstGeom>
          <a:solidFill>
            <a:schemeClr val="tx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Palatino Linotype" panose="02040502050505030304"/>
                <a:ea typeface="+mn-ea"/>
                <a:cs typeface="+mn-cs"/>
              </a:rPr>
              <a:t>Database: </a:t>
            </a:r>
            <a:r>
              <a:rPr kumimoji="0" lang="en-US" sz="1800" b="0" i="0" u="none" strike="noStrike" kern="1200" cap="none" spc="0" normalizeH="0" baseline="0" noProof="0" dirty="0">
                <a:ln>
                  <a:noFill/>
                </a:ln>
                <a:solidFill>
                  <a:prstClr val="black"/>
                </a:solidFill>
                <a:effectLst/>
                <a:uLnTx/>
                <a:uFillTx/>
                <a:latin typeface="Palatino Linotype" panose="02040502050505030304"/>
                <a:ea typeface="+mn-ea"/>
                <a:cs typeface="+mn-cs"/>
              </a:rPr>
              <a:t>the physical location of the technology that handles data storage</a:t>
            </a:r>
          </a:p>
        </p:txBody>
      </p:sp>
      <p:cxnSp>
        <p:nvCxnSpPr>
          <p:cNvPr id="12" name="Straight Connector 11"/>
          <p:cNvCxnSpPr>
            <a:stCxn id="5" idx="3"/>
          </p:cNvCxnSpPr>
          <p:nvPr/>
        </p:nvCxnSpPr>
        <p:spPr>
          <a:xfrm>
            <a:off x="6341529" y="3818463"/>
            <a:ext cx="2497671" cy="1693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p:cNvCxnSpPr>
            <a:stCxn id="6" idx="2"/>
            <a:endCxn id="7" idx="0"/>
          </p:cNvCxnSpPr>
          <p:nvPr/>
        </p:nvCxnSpPr>
        <p:spPr>
          <a:xfrm flipH="1">
            <a:off x="8834962" y="3450162"/>
            <a:ext cx="1" cy="8974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294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96718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661" y="783757"/>
            <a:ext cx="2474625" cy="24746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4332" y="3868013"/>
            <a:ext cx="3114949" cy="311494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8646" y="3613473"/>
            <a:ext cx="2543175" cy="25908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1937" y="262354"/>
            <a:ext cx="2357344" cy="231019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666" y="2749"/>
            <a:ext cx="2579319" cy="2598676"/>
          </a:xfrm>
          <a:prstGeom prst="rect">
            <a:avLst/>
          </a:prstGeom>
        </p:spPr>
      </p:pic>
      <p:pic>
        <p:nvPicPr>
          <p:cNvPr id="9" name="Picture 8"/>
          <p:cNvPicPr>
            <a:picLocks noChangeAspect="1"/>
          </p:cNvPicPr>
          <p:nvPr/>
        </p:nvPicPr>
        <p:blipFill rotWithShape="1">
          <a:blip r:embed="rId8" cstate="print">
            <a:extLst>
              <a:ext uri="{28A0092B-C50C-407E-A947-70E740481C1C}">
                <a14:useLocalDpi xmlns:a14="http://schemas.microsoft.com/office/drawing/2010/main" val="0"/>
              </a:ext>
            </a:extLst>
          </a:blip>
          <a:srcRect l="25914" t="19738" r="25328" b="20252"/>
          <a:stretch/>
        </p:blipFill>
        <p:spPr>
          <a:xfrm>
            <a:off x="615990" y="512245"/>
            <a:ext cx="2782111" cy="2568103"/>
          </a:xfrm>
          <a:prstGeom prst="rect">
            <a:avLst/>
          </a:prstGeom>
        </p:spPr>
      </p:pic>
      <p:pic>
        <p:nvPicPr>
          <p:cNvPr id="10" name="Picture 9"/>
          <p:cNvPicPr>
            <a:picLocks noChangeAspect="1"/>
          </p:cNvPicPr>
          <p:nvPr/>
        </p:nvPicPr>
        <p:blipFill rotWithShape="1">
          <a:blip r:embed="rId9">
            <a:extLst>
              <a:ext uri="{28A0092B-C50C-407E-A947-70E740481C1C}">
                <a14:useLocalDpi xmlns:a14="http://schemas.microsoft.com/office/drawing/2010/main" val="0"/>
              </a:ext>
            </a:extLst>
          </a:blip>
          <a:srcRect l="28483" t="24894" r="30274" b="22715"/>
          <a:stretch/>
        </p:blipFill>
        <p:spPr>
          <a:xfrm>
            <a:off x="2974778" y="4114800"/>
            <a:ext cx="2879387" cy="2743200"/>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46" y="2406052"/>
            <a:ext cx="3417496" cy="3417496"/>
          </a:xfrm>
          <a:prstGeom prst="rect">
            <a:avLst/>
          </a:prstGeom>
        </p:spPr>
      </p:pic>
    </p:spTree>
    <p:extLst>
      <p:ext uri="{BB962C8B-B14F-4D97-AF65-F5344CB8AC3E}">
        <p14:creationId xmlns:p14="http://schemas.microsoft.com/office/powerpoint/2010/main" val="253871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CAF572-98E5-5241-9014-B67732217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000" y="114300"/>
            <a:ext cx="6350000" cy="6629400"/>
          </a:xfrm>
        </p:spPr>
      </p:pic>
    </p:spTree>
    <p:extLst>
      <p:ext uri="{BB962C8B-B14F-4D97-AF65-F5344CB8AC3E}">
        <p14:creationId xmlns:p14="http://schemas.microsoft.com/office/powerpoint/2010/main" val="402579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55" y="2455182"/>
            <a:ext cx="10515600" cy="1325563"/>
          </a:xfrm>
        </p:spPr>
        <p:txBody>
          <a:bodyPr/>
          <a:lstStyle/>
          <a:p>
            <a:pPr algn="ctr"/>
            <a:r>
              <a:rPr lang="en-US" sz="8000" dirty="0"/>
              <a:t>Walkthrough</a:t>
            </a:r>
            <a:endParaRPr lang="en-US" dirty="0"/>
          </a:p>
        </p:txBody>
      </p:sp>
    </p:spTree>
    <p:extLst>
      <p:ext uri="{BB962C8B-B14F-4D97-AF65-F5344CB8AC3E}">
        <p14:creationId xmlns:p14="http://schemas.microsoft.com/office/powerpoint/2010/main" val="1797200213"/>
      </p:ext>
    </p:extLst>
  </p:cSld>
  <p:clrMapOvr>
    <a:masterClrMapping/>
  </p:clrMapOvr>
</p:sld>
</file>

<file path=ppt/theme/theme1.xml><?xml version="1.0" encoding="utf-8"?>
<a:theme xmlns:a="http://schemas.openxmlformats.org/drawingml/2006/main" name="My Glorious Default Custom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 Glorious Default Custom Theme" id="{A66B9EE0-90C4-4928-BC13-CF1000020F58}" vid="{73393F29-4105-4EBB-BE0D-5B7FA78C8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Glorious Default Custom Theme</Template>
  <TotalTime>1727</TotalTime>
  <Words>1057</Words>
  <Application>Microsoft Macintosh PowerPoint</Application>
  <PresentationFormat>Widescreen</PresentationFormat>
  <Paragraphs>93</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Palatino Linotype</vt:lpstr>
      <vt:lpstr>My Glorious Default Custom Theme</vt:lpstr>
      <vt:lpstr>Unlocking the mysteries of Web Technology</vt:lpstr>
      <vt:lpstr>3 Things:</vt:lpstr>
      <vt:lpstr>What the heck is “web technology”?</vt:lpstr>
      <vt:lpstr>PowerPoint Presentation</vt:lpstr>
      <vt:lpstr>PowerPoint Presentation</vt:lpstr>
      <vt:lpstr>PowerPoint Presentation</vt:lpstr>
      <vt:lpstr>PowerPoint Presentation</vt:lpstr>
      <vt:lpstr>PowerPoint Presentation</vt:lpstr>
      <vt:lpstr>Walkthrough</vt:lpstr>
      <vt:lpstr>HTML Basics</vt:lpstr>
      <vt:lpstr>CSS Basics</vt:lpstr>
      <vt:lpstr>CSS Basics 2.0</vt:lpstr>
      <vt:lpstr>Challenge #1</vt:lpstr>
      <vt:lpstr>Scraping Basics</vt:lpstr>
      <vt:lpstr>Explain the DOM and Console: your best friends</vt:lpstr>
      <vt:lpstr>JavaScript Basics</vt:lpstr>
      <vt:lpstr>JavaScript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mysteries of the Web Technology Stack</dc:title>
  <dc:creator>Frank Josiah Elavsky</dc:creator>
  <cp:lastModifiedBy>Aaron M Geller</cp:lastModifiedBy>
  <cp:revision>50</cp:revision>
  <dcterms:created xsi:type="dcterms:W3CDTF">2017-09-04T13:48:57Z</dcterms:created>
  <dcterms:modified xsi:type="dcterms:W3CDTF">2019-08-19T17:56:56Z</dcterms:modified>
</cp:coreProperties>
</file>