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70" r:id="rId5"/>
    <p:sldId id="272" r:id="rId6"/>
    <p:sldId id="261" r:id="rId7"/>
    <p:sldId id="266" r:id="rId8"/>
    <p:sldId id="264" r:id="rId9"/>
    <p:sldId id="262" r:id="rId10"/>
    <p:sldId id="268" r:id="rId11"/>
    <p:sldId id="269" r:id="rId12"/>
    <p:sldId id="267" r:id="rId13"/>
    <p:sldId id="259" r:id="rId14"/>
    <p:sldId id="26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slidedeck</a:t>
            </a:r>
            <a:r>
              <a:rPr lang="en-US" dirty="0" smtClean="0"/>
              <a:t> of resources and an optional 2+ hour exercise.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829" y="108066"/>
            <a:ext cx="10216342" cy="1273838"/>
          </a:xfrm>
        </p:spPr>
        <p:txBody>
          <a:bodyPr/>
          <a:lstStyle/>
          <a:p>
            <a:r>
              <a:rPr lang="en-US" dirty="0" smtClean="0"/>
              <a:t>Advanced Library 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7163" y="1381904"/>
            <a:ext cx="6317673" cy="535140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Curve Interpolations: </a:t>
            </a:r>
            <a:r>
              <a:rPr lang="en-US" dirty="0"/>
              <a:t>http://</a:t>
            </a:r>
            <a:r>
              <a:rPr lang="en-US" dirty="0" smtClean="0"/>
              <a:t>bit.ly/2xR9VxX</a:t>
            </a:r>
            <a:endParaRPr lang="en-US" dirty="0"/>
          </a:p>
          <a:p>
            <a:pPr algn="l"/>
            <a:r>
              <a:rPr lang="en-US" b="1" dirty="0" err="1" smtClean="0"/>
              <a:t>Voronoi</a:t>
            </a:r>
            <a:r>
              <a:rPr lang="en-US" b="1" dirty="0" smtClean="0"/>
              <a:t>: </a:t>
            </a:r>
            <a:r>
              <a:rPr lang="en-US" dirty="0"/>
              <a:t>http://</a:t>
            </a:r>
            <a:r>
              <a:rPr lang="en-US" dirty="0" smtClean="0"/>
              <a:t>bit.ly/2gK35mi </a:t>
            </a:r>
          </a:p>
          <a:p>
            <a:pPr algn="l"/>
            <a:r>
              <a:rPr lang="en-US" dirty="0"/>
              <a:t>	https://</a:t>
            </a:r>
            <a:r>
              <a:rPr lang="en-US" dirty="0" smtClean="0"/>
              <a:t>bl.ocks.org/mbostock/4060366</a:t>
            </a:r>
          </a:p>
          <a:p>
            <a:pPr algn="l"/>
            <a:r>
              <a:rPr lang="en-US" b="1" dirty="0" smtClean="0"/>
              <a:t>Zooming: </a:t>
            </a:r>
            <a:r>
              <a:rPr lang="en-US" dirty="0"/>
              <a:t>http://</a:t>
            </a:r>
            <a:r>
              <a:rPr lang="en-US" dirty="0" smtClean="0"/>
              <a:t>bit.ly/2f6WYsg</a:t>
            </a:r>
          </a:p>
          <a:p>
            <a:pPr algn="l"/>
            <a:r>
              <a:rPr lang="en-US" b="1" dirty="0" smtClean="0"/>
              <a:t>Brushing and Zooming: </a:t>
            </a:r>
            <a:r>
              <a:rPr lang="en-US" dirty="0"/>
              <a:t>http://bit.ly/2lTjfef</a:t>
            </a:r>
            <a:endParaRPr lang="en-US" dirty="0" smtClean="0"/>
          </a:p>
          <a:p>
            <a:pPr algn="l"/>
            <a:r>
              <a:rPr lang="en-US" b="1" dirty="0" smtClean="0"/>
              <a:t>Stacking:</a:t>
            </a:r>
            <a:r>
              <a:rPr lang="en-US" dirty="0"/>
              <a:t> http://</a:t>
            </a:r>
            <a:r>
              <a:rPr lang="en-US" dirty="0" smtClean="0"/>
              <a:t>bl.ocks.org/mbostock/582915</a:t>
            </a:r>
          </a:p>
          <a:p>
            <a:pPr algn="l"/>
            <a:r>
              <a:rPr lang="en-US" b="1" dirty="0" smtClean="0"/>
              <a:t>Collision Constraint: </a:t>
            </a:r>
            <a:r>
              <a:rPr lang="en-US" dirty="0"/>
              <a:t>http://</a:t>
            </a:r>
            <a:r>
              <a:rPr lang="en-US" dirty="0" smtClean="0"/>
              <a:t>bit.ly/2vOPk05</a:t>
            </a:r>
          </a:p>
          <a:p>
            <a:pPr algn="l"/>
            <a:r>
              <a:rPr lang="en-US" b="1" dirty="0" smtClean="0"/>
              <a:t>Dragging: </a:t>
            </a:r>
            <a:r>
              <a:rPr lang="en-US" dirty="0"/>
              <a:t>http://</a:t>
            </a:r>
            <a:r>
              <a:rPr lang="en-US" dirty="0" smtClean="0"/>
              <a:t>bit.ly/2j6x5gH</a:t>
            </a:r>
          </a:p>
          <a:p>
            <a:pPr algn="l"/>
            <a:r>
              <a:rPr lang="en-US" b="1" dirty="0"/>
              <a:t>Each: </a:t>
            </a:r>
            <a:r>
              <a:rPr lang="en-US" dirty="0"/>
              <a:t>https://bl.ocks.org/mbostock/9490313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Dispatching</a:t>
            </a:r>
            <a:r>
              <a:rPr lang="en-US" dirty="0" smtClean="0"/>
              <a:t> (</a:t>
            </a:r>
            <a:r>
              <a:rPr lang="en-US" dirty="0"/>
              <a:t>super advanced): https://bl.ocks.org/mbostock/5872848</a:t>
            </a:r>
            <a:endParaRPr lang="en-US" dirty="0" smtClean="0"/>
          </a:p>
          <a:p>
            <a:pPr algn="l"/>
            <a:endParaRPr lang="en-US" b="1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9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D3’s Extensive Library: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509" y="3509963"/>
            <a:ext cx="10764982" cy="305645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https://github.com/d3/d3/blob/master/API.md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Statistics</a:t>
            </a:r>
            <a:r>
              <a:rPr lang="en-US" dirty="0"/>
              <a:t>, histograms (4 kinds), ES6’s Map/Set, Nesting, Data Ingestion (CSV, TSV, </a:t>
            </a:r>
            <a:r>
              <a:rPr lang="en-US" dirty="0" err="1"/>
              <a:t>etc</a:t>
            </a:r>
            <a:r>
              <a:rPr lang="en-US" dirty="0"/>
              <a:t>), many </a:t>
            </a:r>
            <a:r>
              <a:rPr lang="en-US" dirty="0" smtClean="0"/>
              <a:t>animation/easing/time </a:t>
            </a:r>
            <a:r>
              <a:rPr lang="en-US" dirty="0"/>
              <a:t>options, force/physics, geography and projections, spherical maps/math, and that is just the first 25% of it: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9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and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75802"/>
          </a:xfrm>
        </p:spPr>
        <p:txBody>
          <a:bodyPr>
            <a:normAutofit/>
          </a:bodyPr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bit.ly/2xRh9Ci</a:t>
            </a:r>
          </a:p>
          <a:p>
            <a:r>
              <a:rPr lang="en-US" dirty="0" smtClean="0"/>
              <a:t>Important: Canvas is a native web technology, similar to SVG. You can google the comparisons, but it is a good option if you need serious performance over visual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3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51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Data Processing in JS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5662"/>
            <a:ext cx="10515600" cy="14246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http://</a:t>
            </a:r>
            <a:r>
              <a:rPr lang="en-US" sz="4000" dirty="0" smtClean="0"/>
              <a:t>learnjsdata.com/index.html</a:t>
            </a:r>
          </a:p>
          <a:p>
            <a:pPr marL="0" indent="0" algn="ctr">
              <a:buNone/>
            </a:pPr>
            <a:r>
              <a:rPr lang="en-US" sz="2400" dirty="0" smtClean="0"/>
              <a:t>Note: optional resource. This is very nice to have handy.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34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Inspirations for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6747"/>
          </a:xfrm>
        </p:spPr>
        <p:txBody>
          <a:bodyPr/>
          <a:lstStyle/>
          <a:p>
            <a:r>
              <a:rPr lang="en-US" sz="4000" dirty="0"/>
              <a:t>http://lenagroeger.com/datagifs</a:t>
            </a:r>
            <a:r>
              <a:rPr lang="en-US" sz="4000" dirty="0" smtClean="0"/>
              <a:t>/#/</a:t>
            </a:r>
          </a:p>
          <a:p>
            <a:r>
              <a:rPr lang="en-US" dirty="0" smtClean="0"/>
              <a:t>Take Care: not all of these are produced with D3, and some are a mix of D3 and other tools. But still, this is a broad and expansive toolset that could accomplish </a:t>
            </a:r>
            <a:r>
              <a:rPr lang="en-US" i="1" dirty="0" smtClean="0"/>
              <a:t>most</a:t>
            </a:r>
            <a:r>
              <a:rPr lang="en-US" dirty="0" smtClean="0"/>
              <a:t> of these (that it doesn’t already)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192"/>
            <a:ext cx="9144000" cy="1016145"/>
          </a:xfrm>
        </p:spPr>
        <p:txBody>
          <a:bodyPr/>
          <a:lstStyle/>
          <a:p>
            <a:r>
              <a:rPr lang="en-US" dirty="0" smtClean="0"/>
              <a:t>Project Time?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61556"/>
            <a:ext cx="9144000" cy="4613564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Location: </a:t>
            </a:r>
            <a:r>
              <a:rPr lang="en-US" sz="2800" b="1" dirty="0" err="1" smtClean="0"/>
              <a:t>Sample_project</a:t>
            </a:r>
            <a:r>
              <a:rPr lang="en-US" sz="2800" b="1" dirty="0" smtClean="0"/>
              <a:t>/ </a:t>
            </a:r>
          </a:p>
          <a:p>
            <a:r>
              <a:rPr lang="en-US" sz="2800" dirty="0" smtClean="0"/>
              <a:t>Three Options: Simple, Big, or Complex</a:t>
            </a:r>
          </a:p>
          <a:p>
            <a:endParaRPr lang="en-US" sz="2800" dirty="0" smtClean="0"/>
          </a:p>
          <a:p>
            <a:r>
              <a:rPr lang="en-US" sz="2800" dirty="0" smtClean="0"/>
              <a:t>The goal is not to complete this, but to try.</a:t>
            </a:r>
          </a:p>
          <a:p>
            <a:endParaRPr lang="en-US" sz="2800" dirty="0" smtClean="0"/>
          </a:p>
          <a:p>
            <a:r>
              <a:rPr lang="en-US" sz="2800" b="1" dirty="0" smtClean="0"/>
              <a:t>At the end, we will share:</a:t>
            </a:r>
          </a:p>
          <a:p>
            <a:r>
              <a:rPr lang="en-US" sz="2800" dirty="0" smtClean="0"/>
              <a:t>How far we got</a:t>
            </a:r>
          </a:p>
          <a:p>
            <a:r>
              <a:rPr lang="en-US" sz="2800" dirty="0" smtClean="0"/>
              <a:t>1 Thing we learned</a:t>
            </a:r>
          </a:p>
          <a:p>
            <a:r>
              <a:rPr lang="en-US" sz="2800" dirty="0" smtClean="0"/>
              <a:t>1 Thing that was hard or that surprised 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001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r>
              <a:rPr lang="en-US" dirty="0" smtClean="0"/>
              <a:t>What is D3 capable of?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3630672"/>
          </a:xfrm>
        </p:spPr>
        <p:txBody>
          <a:bodyPr/>
          <a:lstStyle/>
          <a:p>
            <a:r>
              <a:rPr lang="en-US" dirty="0"/>
              <a:t>http://www.r2d3.us/visual-intro-to-machine-learning-part-1</a:t>
            </a:r>
            <a:r>
              <a:rPr lang="en-US" dirty="0" smtClean="0"/>
              <a:t>/</a:t>
            </a:r>
          </a:p>
          <a:p>
            <a:r>
              <a:rPr lang="en-US" dirty="0"/>
              <a:t>http://</a:t>
            </a:r>
            <a:r>
              <a:rPr lang="en-US" dirty="0" smtClean="0"/>
              <a:t>bit.ly/2wJEeIy</a:t>
            </a:r>
          </a:p>
          <a:p>
            <a:r>
              <a:rPr lang="en-US" dirty="0"/>
              <a:t>http://nbremer.github.io/exoplanets</a:t>
            </a:r>
            <a:r>
              <a:rPr lang="en-US" dirty="0" smtClean="0"/>
              <a:t>/</a:t>
            </a:r>
          </a:p>
          <a:p>
            <a:r>
              <a:rPr lang="en-US" dirty="0"/>
              <a:t>http://nbremer.github.io/urbanization</a:t>
            </a:r>
            <a:r>
              <a:rPr lang="en-US" dirty="0" smtClean="0"/>
              <a:t>/</a:t>
            </a:r>
          </a:p>
          <a:p>
            <a:r>
              <a:rPr lang="en-US" dirty="0"/>
              <a:t>https://</a:t>
            </a:r>
            <a:r>
              <a:rPr lang="en-US" dirty="0" smtClean="0"/>
              <a:t>www.nytimes.com/interactive/2014/upshot/buy-rent-calculator.html</a:t>
            </a:r>
          </a:p>
          <a:p>
            <a:r>
              <a:rPr lang="en-US" dirty="0"/>
              <a:t>https://</a:t>
            </a:r>
            <a:r>
              <a:rPr lang="en-US" dirty="0" smtClean="0"/>
              <a:t>bl.ocks.org/mbostock/11357811</a:t>
            </a:r>
          </a:p>
          <a:p>
            <a:r>
              <a:rPr lang="en-US" dirty="0"/>
              <a:t>https://bost.ocks.org/mike/algorithms/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D3.js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bit.ly/gdi-d3-slides</a:t>
            </a:r>
            <a:endParaRPr lang="en-US" sz="4000" dirty="0" smtClean="0"/>
          </a:p>
          <a:p>
            <a:r>
              <a:rPr lang="en-US" dirty="0" smtClean="0"/>
              <a:t>Caveat: You should have some pre-existing knowledge of web technology. This is geared towards intermediate web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2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567"/>
            <a:ext cx="9144000" cy="982894"/>
          </a:xfrm>
        </p:spPr>
        <p:txBody>
          <a:bodyPr/>
          <a:lstStyle/>
          <a:p>
            <a:r>
              <a:rPr lang="en-US" dirty="0" smtClean="0"/>
              <a:t>Listing the Basics: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498" y="1263535"/>
            <a:ext cx="7753004" cy="470500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Know what these are, you will use them often: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Selections (select, </a:t>
            </a:r>
            <a:r>
              <a:rPr lang="en-US" dirty="0" err="1" smtClean="0"/>
              <a:t>selectAll</a:t>
            </a:r>
            <a:r>
              <a:rPr lang="en-US" dirty="0" smtClean="0"/>
              <a:t> and how they work)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Enter/Append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Exit/Remove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Attributes+Transitions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Arrays: Min/Max/Range, Keys, Merge, Nest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1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Inspecting a Bar Chart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See folder: </a:t>
            </a:r>
            <a:r>
              <a:rPr lang="en-US" sz="4000" dirty="0" err="1" smtClean="0"/>
              <a:t>basic_barchart</a:t>
            </a:r>
            <a:r>
              <a:rPr lang="en-US" sz="4000" dirty="0" smtClean="0"/>
              <a:t>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381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Chart Design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bit.ly/1RfYZxm</a:t>
            </a:r>
          </a:p>
          <a:p>
            <a:r>
              <a:rPr lang="en-US" dirty="0" smtClean="0"/>
              <a:t>Worth mentioning: There are additional </a:t>
            </a:r>
            <a:r>
              <a:rPr lang="en-US" dirty="0" err="1" smtClean="0"/>
              <a:t>slidedecks</a:t>
            </a:r>
            <a:r>
              <a:rPr lang="en-US" dirty="0" smtClean="0"/>
              <a:t> by this author on Maps, Pie Charts, and even Data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https://</a:t>
            </a:r>
            <a:r>
              <a:rPr lang="en-US" sz="4000" dirty="0" smtClean="0"/>
              <a:t>mzl.la/1nP24aN</a:t>
            </a:r>
          </a:p>
          <a:p>
            <a:r>
              <a:rPr lang="en-US" dirty="0" smtClean="0"/>
              <a:t>Check it: this is good to be familiar with, as is all of MDN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0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bit.ly/2xdgJsI</a:t>
            </a:r>
          </a:p>
          <a:p>
            <a:r>
              <a:rPr lang="en-US" dirty="0" smtClean="0"/>
              <a:t>Plug: </a:t>
            </a:r>
            <a:r>
              <a:rPr lang="en-US" dirty="0" err="1" smtClean="0"/>
              <a:t>VisualCinnamon</a:t>
            </a:r>
            <a:r>
              <a:rPr lang="en-US" dirty="0" smtClean="0"/>
              <a:t> is extraordinary. Their work on SVG in particular is the best I have found to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 in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8386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http://bit.ly/2f7o4Q5</a:t>
            </a:r>
            <a:endParaRPr lang="en-US" sz="6000" dirty="0" smtClean="0"/>
          </a:p>
          <a:p>
            <a:r>
              <a:rPr lang="en-US" sz="4000" dirty="0" smtClean="0"/>
              <a:t>http</a:t>
            </a:r>
            <a:r>
              <a:rPr lang="en-US" sz="4000" dirty="0"/>
              <a:t>://</a:t>
            </a:r>
            <a:r>
              <a:rPr lang="en-US" sz="4000" dirty="0" smtClean="0"/>
              <a:t>oreil.ly/1UnNtFe</a:t>
            </a:r>
          </a:p>
          <a:p>
            <a:r>
              <a:rPr lang="en-US" dirty="0" smtClean="0"/>
              <a:t>Warning: This is intermediate level!</a:t>
            </a:r>
          </a:p>
          <a:p>
            <a:r>
              <a:rPr lang="en-US" sz="2000" dirty="0" smtClean="0"/>
              <a:t>Also: The library contains geo maps of many kinds already for loading.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479126"/>
      </p:ext>
    </p:extLst>
  </p:cSld>
  <p:clrMapOvr>
    <a:masterClrMapping/>
  </p:clrMapOvr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145</TotalTime>
  <Words>456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Palatino Linotype</vt:lpstr>
      <vt:lpstr>My Glorious Default Custom Theme</vt:lpstr>
      <vt:lpstr>Introduction to D3.js</vt:lpstr>
      <vt:lpstr>What is D3 capable of?</vt:lpstr>
      <vt:lpstr>D3.js Basics</vt:lpstr>
      <vt:lpstr>Listing the Basics:</vt:lpstr>
      <vt:lpstr>Inspecting a Bar Chart</vt:lpstr>
      <vt:lpstr>Chart Design Basics</vt:lpstr>
      <vt:lpstr>SVG Documentation</vt:lpstr>
      <vt:lpstr>SVG Level 2</vt:lpstr>
      <vt:lpstr>Maps in D3</vt:lpstr>
      <vt:lpstr>Advanced Library Abilities</vt:lpstr>
      <vt:lpstr>D3’s Extensive Library:</vt:lpstr>
      <vt:lpstr>Canvas and D3</vt:lpstr>
      <vt:lpstr>Data Processing in JS</vt:lpstr>
      <vt:lpstr>Inspirations for Work</vt:lpstr>
      <vt:lpstr>Project Time?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Frank Josiah Elavsky</cp:lastModifiedBy>
  <cp:revision>18</cp:revision>
  <dcterms:created xsi:type="dcterms:W3CDTF">2017-09-07T10:10:19Z</dcterms:created>
  <dcterms:modified xsi:type="dcterms:W3CDTF">2017-09-07T12:36:11Z</dcterms:modified>
</cp:coreProperties>
</file>