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sldIdLst>
    <p:sldId id="256" r:id="rId3"/>
    <p:sldId id="257" r:id="rId4"/>
    <p:sldId id="258" r:id="rId5"/>
    <p:sldId id="259" r:id="rId6"/>
    <p:sldId id="264" r:id="rId7"/>
    <p:sldId id="270" r:id="rId8"/>
    <p:sldId id="265"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7" d="100"/>
          <a:sy n="87" d="100"/>
        </p:scale>
        <p:origin x="528" y="5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solidFill>
                  <a:srgbClr val="C00000"/>
                </a:solidFill>
                <a:latin typeface="Segoe UI Black" panose="020B0A02040204020203" pitchFamily="34" charset="0"/>
                <a:ea typeface="Segoe UI Black" panose="020B0A02040204020203" pitchFamily="34" charset="0"/>
              </a:defRPr>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8080"/>
                </a:solidFill>
                <a:latin typeface="Segoe UI Black" panose="020B0A02040204020203" pitchFamily="34" charset="0"/>
                <a:ea typeface="Segoe UI Black" panose="020B0A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1035" indent="0" algn="ctr">
              <a:buNone/>
              <a:defRPr sz="1600"/>
            </a:lvl8pPr>
            <a:lvl9pPr marL="3658235"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3340687-F0A6-4844-9D0E-4A71047B582E}" type="datetime1">
              <a:rPr lang="en-GB" smtClean="0"/>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485F13F3-5CA4-464A-A58E-B619976AB19A}" type="datetime1">
              <a:rPr lang="en-GB" smtClean="0"/>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6"/>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6"/>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4580203B-5407-419A-8A7D-10870893C35F}" type="datetime1">
              <a:rPr lang="en-GB" smtClean="0"/>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5848B"/>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fld id="{19E0BBC2-331D-455A-8F34-6CACAAA7B272}" type="datetime1">
              <a:rPr lang="en-GB" smtClean="0"/>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A3D6EC1-CEF0-44B9-AC69-1554EEB371D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2"/>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2796F3C-EA11-4B8E-A5D6-898715DAA61A}" type="datetime1">
              <a:rPr lang="en-GB" smtClean="0"/>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8080"/>
                </a:solidFill>
              </a:defRPr>
            </a:lvl1pPr>
          </a:lstStyle>
          <a:p>
            <a:r>
              <a:rPr lang="en-US"/>
              <a:t>Click to edit Master title style</a:t>
            </a:r>
            <a:endParaRPr lang="en-GB"/>
          </a:p>
        </p:txBody>
      </p:sp>
      <p:sp>
        <p:nvSpPr>
          <p:cNvPr id="3" name="Content Placeholder 2"/>
          <p:cNvSpPr>
            <a:spLocks noGrp="1"/>
          </p:cNvSpPr>
          <p:nvPr>
            <p:ph sz="half" idx="1"/>
          </p:nvPr>
        </p:nvSpPr>
        <p:spPr>
          <a:xfrm>
            <a:off x="838200" y="2095130"/>
            <a:ext cx="5181600" cy="40818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2095129"/>
            <a:ext cx="5181600" cy="408183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9DE42CF6-A011-4145-8138-B18222BE784F}" type="datetime1">
              <a:rPr lang="en-GB" smtClean="0"/>
            </a:fld>
            <a:endParaRPr lang="en-GB"/>
          </a:p>
        </p:txBody>
      </p:sp>
      <p:sp>
        <p:nvSpPr>
          <p:cNvPr id="6" name="Footer Placeholder 5"/>
          <p:cNvSpPr>
            <a:spLocks noGrp="1"/>
          </p:cNvSpPr>
          <p:nvPr>
            <p:ph type="ftr" sz="quarter" idx="11"/>
          </p:nvPr>
        </p:nvSpPr>
        <p:spPr/>
        <p:txBody>
          <a:bodyPr/>
          <a:lstStyle/>
          <a:p>
            <a:r>
              <a:rPr lang="en-GB"/>
              <a:t>KIẾN THỨC - KỸ NĂNG - SÁNG TẠO - HỘI NHẬP</a:t>
            </a:r>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6776"/>
            <a:ext cx="10515600" cy="823912"/>
          </a:xfrm>
        </p:spPr>
        <p:txBody>
          <a:bodyPr/>
          <a:lstStyle/>
          <a:p>
            <a:r>
              <a:rPr lang="en-US"/>
              <a:t>Click to edit Master title style</a:t>
            </a:r>
            <a:endParaRPr lang="en-GB"/>
          </a:p>
        </p:txBody>
      </p:sp>
      <p:sp>
        <p:nvSpPr>
          <p:cNvPr id="3" name="Text Placeholder 2"/>
          <p:cNvSpPr>
            <a:spLocks noGrp="1"/>
          </p:cNvSpPr>
          <p:nvPr>
            <p:ph type="body" idx="1"/>
          </p:nvPr>
        </p:nvSpPr>
        <p:spPr>
          <a:xfrm>
            <a:off x="839791" y="1857375"/>
            <a:ext cx="5157787" cy="6477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1035" indent="0">
              <a:buNone/>
              <a:defRPr sz="1600" b="1"/>
            </a:lvl8pPr>
            <a:lvl9pPr marL="3658235"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91"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857375"/>
            <a:ext cx="5183188" cy="6477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1035" indent="0">
              <a:buNone/>
              <a:defRPr sz="1600" b="1"/>
            </a:lvl8pPr>
            <a:lvl9pPr marL="3658235"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16776141-2144-4216-A5D8-625EEC9D46A7}" type="datetime1">
              <a:rPr lang="en-GB" smtClean="0"/>
            </a:fld>
            <a:endParaRPr lang="en-GB"/>
          </a:p>
        </p:txBody>
      </p:sp>
      <p:sp>
        <p:nvSpPr>
          <p:cNvPr id="8" name="Footer Placeholder 7"/>
          <p:cNvSpPr>
            <a:spLocks noGrp="1"/>
          </p:cNvSpPr>
          <p:nvPr>
            <p:ph type="ftr" sz="quarter" idx="11"/>
          </p:nvPr>
        </p:nvSpPr>
        <p:spPr/>
        <p:txBody>
          <a:bodyPr/>
          <a:lstStyle/>
          <a:p>
            <a:r>
              <a:rPr lang="en-GB"/>
              <a:t>KIẾN THỨC - KỸ NĂNG - SÁNG TẠO - HỘI NHẬP</a:t>
            </a:r>
            <a:endParaRPr lang="en-GB"/>
          </a:p>
        </p:txBody>
      </p:sp>
      <p:sp>
        <p:nvSpPr>
          <p:cNvPr id="9" name="Slide Number Placeholder 8"/>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5231884-8841-474E-B980-3663B77BB24B}" type="datetime1">
              <a:rPr lang="en-GB" smtClean="0"/>
            </a:fld>
            <a:endParaRPr lang="en-GB"/>
          </a:p>
        </p:txBody>
      </p:sp>
      <p:sp>
        <p:nvSpPr>
          <p:cNvPr id="4" name="Footer Placeholder 3"/>
          <p:cNvSpPr>
            <a:spLocks noGrp="1"/>
          </p:cNvSpPr>
          <p:nvPr>
            <p:ph type="ftr" sz="quarter" idx="11"/>
          </p:nvPr>
        </p:nvSpPr>
        <p:spPr/>
        <p:txBody>
          <a:bodyPr/>
          <a:lstStyle/>
          <a:p>
            <a:r>
              <a:rPr lang="en-GB"/>
              <a:t>KIẾN THỨC - KỸ NĂNG - SÁNG TẠO - HỘI NHẬP</a:t>
            </a:r>
            <a:endParaRPr lang="en-GB"/>
          </a:p>
        </p:txBody>
      </p:sp>
      <p:sp>
        <p:nvSpPr>
          <p:cNvPr id="5" name="Slide Number Placeholder 4"/>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E740A-6F50-4770-9109-746EC93EBE8F}" type="datetime1">
              <a:rPr lang="en-GB" smtClean="0"/>
            </a:fld>
            <a:endParaRPr lang="en-GB"/>
          </a:p>
        </p:txBody>
      </p:sp>
      <p:sp>
        <p:nvSpPr>
          <p:cNvPr id="3" name="Footer Placeholder 2"/>
          <p:cNvSpPr>
            <a:spLocks noGrp="1"/>
          </p:cNvSpPr>
          <p:nvPr>
            <p:ph type="ftr" sz="quarter" idx="11"/>
          </p:nvPr>
        </p:nvSpPr>
        <p:spPr/>
        <p:txBody>
          <a:bodyPr/>
          <a:lstStyle/>
          <a:p>
            <a:r>
              <a:rPr lang="en-GB"/>
              <a:t>KIẾN THỨC - KỸ NĂNG - SÁNG TẠO - HỘI NHẬP</a:t>
            </a:r>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987428"/>
            <a:ext cx="3932237" cy="1069975"/>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1035" indent="0">
              <a:buNone/>
              <a:defRPr sz="1000"/>
            </a:lvl8pPr>
            <a:lvl9pPr marL="3658235"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933542-D7FF-4C5D-BCD1-FC068661ADB1}" type="datetime1">
              <a:rPr lang="en-GB" smtClean="0"/>
            </a:fld>
            <a:endParaRPr lang="en-GB"/>
          </a:p>
        </p:txBody>
      </p:sp>
      <p:sp>
        <p:nvSpPr>
          <p:cNvPr id="6" name="Footer Placeholder 5"/>
          <p:cNvSpPr>
            <a:spLocks noGrp="1"/>
          </p:cNvSpPr>
          <p:nvPr>
            <p:ph type="ftr" sz="quarter" idx="11"/>
          </p:nvPr>
        </p:nvSpPr>
        <p:spPr/>
        <p:txBody>
          <a:bodyPr/>
          <a:lstStyle/>
          <a:p>
            <a:r>
              <a:rPr lang="en-GB"/>
              <a:t>KIẾN THỨC - KỸ NĂNG - SÁNG TẠO - HỘI NHẬP</a:t>
            </a:r>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1035" indent="0">
              <a:buNone/>
              <a:defRPr sz="2000"/>
            </a:lvl8pPr>
            <a:lvl9pPr marL="3658235"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1035" indent="0">
              <a:buNone/>
              <a:defRPr sz="1000"/>
            </a:lvl8pPr>
            <a:lvl9pPr marL="3658235"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4A70A37-54E1-46AB-854A-7F4CAEAC5932}" type="datetime1">
              <a:rPr lang="en-GB" smtClean="0"/>
            </a:fld>
            <a:endParaRPr lang="en-GB"/>
          </a:p>
        </p:txBody>
      </p:sp>
      <p:sp>
        <p:nvSpPr>
          <p:cNvPr id="6" name="Footer Placeholder 5"/>
          <p:cNvSpPr>
            <a:spLocks noGrp="1"/>
          </p:cNvSpPr>
          <p:nvPr>
            <p:ph type="ftr" sz="quarter" idx="11"/>
          </p:nvPr>
        </p:nvSpPr>
        <p:spPr/>
        <p:txBody>
          <a:bodyPr/>
          <a:lstStyle/>
          <a:p>
            <a:r>
              <a:rPr lang="en-GB"/>
              <a:t>KIẾN THỨC - KỸ NĂNG - SÁNG TẠO - HỘI NHẬP</a:t>
            </a:r>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28232"/>
            <a:ext cx="10515600" cy="76741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2175030"/>
            <a:ext cx="10515600" cy="400193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bg1"/>
                </a:solidFill>
              </a:defRPr>
            </a:lvl1pPr>
          </a:lstStyle>
          <a:p>
            <a:fld id="{4C18046E-BA9B-4548-A8AC-F9F2F702B23B}" type="datetime1">
              <a:rPr lang="en-GB" smtClean="0"/>
            </a:fld>
            <a:endParaRPr lang="en-GB"/>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rgbClr val="C00000"/>
                </a:solidFill>
              </a:defRPr>
            </a:lvl1pPr>
          </a:lstStyle>
          <a:p>
            <a:r>
              <a:rPr lang="en-GB"/>
              <a:t>KIẾN THỨC - KỸ NĂNG - SÁNG TẠO - HỘI NHẬP</a:t>
            </a:r>
            <a:endParaRPr lang="en-GB"/>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bg1"/>
                </a:solidFill>
              </a:defRPr>
            </a:lvl1pPr>
          </a:lstStyle>
          <a:p>
            <a:fld id="{AA3D6EC1-CEF0-44B9-AC69-1554EEB371D5}" type="slidenum">
              <a:rPr lang="en-GB" smtClean="0"/>
            </a:fld>
            <a:endParaRPr lang="en-GB"/>
          </a:p>
        </p:txBody>
      </p:sp>
      <p:sp>
        <p:nvSpPr>
          <p:cNvPr id="7" name="Title 1"/>
          <p:cNvSpPr txBox="1"/>
          <p:nvPr/>
        </p:nvSpPr>
        <p:spPr>
          <a:xfrm>
            <a:off x="5344358" y="228539"/>
            <a:ext cx="6847642" cy="689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a:solidFill>
                  <a:srgbClr val="008080"/>
                </a:solidFill>
              </a:rPr>
              <a:t>TRƯỜNG ĐẠI HỌC GIAO THÔNG VẬN TẢI </a:t>
            </a:r>
            <a:br>
              <a:rPr lang="en-US" sz="2400" b="1">
                <a:solidFill>
                  <a:srgbClr val="008080"/>
                </a:solidFill>
              </a:rPr>
            </a:br>
            <a:r>
              <a:rPr lang="en-US" sz="2400" b="1">
                <a:solidFill>
                  <a:srgbClr val="008080"/>
                </a:solidFill>
              </a:rPr>
              <a:t>THÀNH PHỐ HỒ CHÍ MINH</a:t>
            </a:r>
            <a:endParaRPr lang="en-GB" sz="2400" b="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rgbClr val="15848B"/>
          </a:solidFill>
          <a:latin typeface="Segoe UI Black" panose="020B0A02040204020203" pitchFamily="34" charset="0"/>
          <a:ea typeface="Segoe UI Black" panose="020B0A02040204020203" pitchFamily="34" charset="0"/>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3849" y="2664068"/>
            <a:ext cx="10443736" cy="1026945"/>
          </a:xfrm>
        </p:spPr>
        <p:txBody>
          <a:bodyPr>
            <a:normAutofit fontScale="90000"/>
          </a:bodyPr>
          <a:lstStyle/>
          <a:p>
            <a:br>
              <a:rPr lang="en-US" dirty="0" err="1"/>
            </a:br>
            <a:r>
              <a:rPr lang="en-US" dirty="0" err="1"/>
              <a:t>Lập</a:t>
            </a:r>
            <a:r>
              <a:rPr lang="en-US" dirty="0"/>
              <a:t> </a:t>
            </a:r>
            <a:r>
              <a:rPr lang="en-US" dirty="0" err="1"/>
              <a:t>trình</a:t>
            </a:r>
            <a:r>
              <a:rPr lang="en-US" dirty="0"/>
              <a:t> Game </a:t>
            </a:r>
            <a:r>
              <a:rPr lang="en-US" dirty="0" err="1"/>
              <a:t>vòng</a:t>
            </a:r>
            <a:r>
              <a:rPr lang="en-US" dirty="0"/>
              <a:t> quay may </a:t>
            </a:r>
            <a:r>
              <a:rPr lang="en-US" dirty="0" err="1"/>
              <a:t>mắn</a:t>
            </a:r>
            <a:endParaRPr lang="en-US" dirty="0"/>
          </a:p>
        </p:txBody>
      </p:sp>
      <p:sp>
        <p:nvSpPr>
          <p:cNvPr id="3" name="Subtitle 2"/>
          <p:cNvSpPr>
            <a:spLocks noGrp="1"/>
          </p:cNvSpPr>
          <p:nvPr>
            <p:ph type="subTitle" idx="1"/>
          </p:nvPr>
        </p:nvSpPr>
        <p:spPr>
          <a:xfrm>
            <a:off x="1431505" y="4284673"/>
            <a:ext cx="9144000" cy="1017089"/>
          </a:xfrm>
        </p:spPr>
        <p:txBody>
          <a:bodyPr>
            <a:normAutofit/>
          </a:bodyPr>
          <a:lstStyle/>
          <a:p>
            <a:r>
              <a:rPr lang="vi-VN" sz="4000" dirty="0"/>
              <a:t>Giảng viên: Bùi Dương Thế</a:t>
            </a:r>
            <a:endParaRPr lang="en-US" sz="4000" dirty="0"/>
          </a:p>
        </p:txBody>
      </p:sp>
      <p:sp>
        <p:nvSpPr>
          <p:cNvPr id="4" name="TextBox 3"/>
          <p:cNvSpPr txBox="1"/>
          <p:nvPr/>
        </p:nvSpPr>
        <p:spPr>
          <a:xfrm>
            <a:off x="4338009" y="1489307"/>
            <a:ext cx="3277420" cy="923330"/>
          </a:xfrm>
          <a:prstGeom prst="rect">
            <a:avLst/>
          </a:prstGeom>
          <a:noFill/>
        </p:spPr>
        <p:txBody>
          <a:bodyPr wrap="square" rtlCol="0">
            <a:spAutoFit/>
          </a:bodyPr>
          <a:lstStyle/>
          <a:p>
            <a:r>
              <a:rPr lang="vi-VN" sz="5400" dirty="0">
                <a:latin typeface="Segoe UI Black" panose="020B0A02040204020203" pitchFamily="34" charset="0"/>
                <a:ea typeface="Segoe UI Black" panose="020B0A02040204020203" pitchFamily="34" charset="0"/>
              </a:rPr>
              <a:t>Nhóm 11</a:t>
            </a:r>
            <a:endParaRPr lang="vi-VN" sz="5400" dirty="0">
              <a:latin typeface="Segoe UI Black" panose="020B0A02040204020203" pitchFamily="34" charset="0"/>
              <a:ea typeface="Segoe UI Black" panose="020B0A02040204020203" pitchFamily="34" charset="0"/>
            </a:endParaRP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E740A-6F50-4770-9109-746EC93EBE8F}" type="datetime1">
              <a:rPr lang="en-GB" smtClean="0"/>
            </a:fld>
            <a:endParaRPr lang="en-GB"/>
          </a:p>
        </p:txBody>
      </p:sp>
      <p:sp>
        <p:nvSpPr>
          <p:cNvPr id="3" name="Footer Placeholder 2"/>
          <p:cNvSpPr>
            <a:spLocks noGrp="1"/>
          </p:cNvSpPr>
          <p:nvPr>
            <p:ph type="ftr" sz="quarter" idx="11"/>
          </p:nvPr>
        </p:nvSpPr>
        <p:spPr/>
        <p:txBody>
          <a:bodyPr/>
          <a:lstStyle/>
          <a:p>
            <a:r>
              <a:rPr lang="en-GB"/>
              <a:t>KIẾN THỨC - KỸ NĂNG - SÁNG TẠO - HỘI NHẬP</a:t>
            </a:r>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graphicFrame>
        <p:nvGraphicFramePr>
          <p:cNvPr id="5" name="Table 4"/>
          <p:cNvGraphicFramePr>
            <a:graphicFrameLocks noGrp="1"/>
          </p:cNvGraphicFramePr>
          <p:nvPr/>
        </p:nvGraphicFramePr>
        <p:xfrm>
          <a:off x="1340485" y="1952625"/>
          <a:ext cx="9760440" cy="2952379"/>
        </p:xfrm>
        <a:graphic>
          <a:graphicData uri="http://schemas.openxmlformats.org/drawingml/2006/table">
            <a:tbl>
              <a:tblPr firstRow="1" bandRow="1">
                <a:tableStyleId>{93296810-A885-4BE3-A3E7-6D5BEEA58F35}</a:tableStyleId>
              </a:tblPr>
              <a:tblGrid>
                <a:gridCol w="675005"/>
                <a:gridCol w="1812606"/>
                <a:gridCol w="2941981"/>
                <a:gridCol w="2411878"/>
                <a:gridCol w="1918970"/>
              </a:tblGrid>
              <a:tr h="755015">
                <a:tc>
                  <a:txBody>
                    <a:bodyPr/>
                    <a:lstStyle/>
                    <a:p>
                      <a:pPr algn="ctr">
                        <a:lnSpc>
                          <a:spcPct val="170000"/>
                        </a:lnSpc>
                        <a:buNone/>
                      </a:pPr>
                      <a:r>
                        <a:rPr lang="en-US" altLang="vi-VN" sz="2000" dirty="0">
                          <a:solidFill>
                            <a:schemeClr val="tx1"/>
                          </a:solidFill>
                        </a:rPr>
                        <a:t>STT</a:t>
                      </a:r>
                      <a:endParaRPr lang="en-US" alt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lnSpc>
                          <a:spcPct val="170000"/>
                        </a:lnSpc>
                      </a:pPr>
                      <a:r>
                        <a:rPr lang="en-US" sz="2000" dirty="0">
                          <a:solidFill>
                            <a:schemeClr val="tx1"/>
                          </a:solidFill>
                        </a:rPr>
                        <a:t>MSSV</a:t>
                      </a:r>
                      <a:endParaRPr 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lnSpc>
                          <a:spcPct val="160000"/>
                        </a:lnSpc>
                      </a:pPr>
                      <a:r>
                        <a:rPr lang="vi-VN" sz="2000" dirty="0">
                          <a:solidFill>
                            <a:schemeClr val="tx1"/>
                          </a:solidFill>
                        </a:rPr>
                        <a:t>Tên thành viên</a:t>
                      </a:r>
                      <a:endParaRPr lang="vi-VN" sz="2000" dirty="0">
                        <a:solidFill>
                          <a:schemeClr val="tx1"/>
                        </a:solidFill>
                        <a:latin typeface="+mj-lt"/>
                        <a:ea typeface="Segoe UI Black" panose="020B0A02040204020203" pitchFamily="34" charset="0"/>
                      </a:endParaRPr>
                    </a:p>
                  </a:txBody>
                  <a:tcPr/>
                </a:tc>
                <a:tc>
                  <a:txBody>
                    <a:bodyPr/>
                    <a:lstStyle/>
                    <a:p>
                      <a:pPr algn="ctr">
                        <a:lnSpc>
                          <a:spcPct val="160000"/>
                        </a:lnSpc>
                      </a:pPr>
                      <a:r>
                        <a:rPr lang="vi-VN" sz="2000" dirty="0">
                          <a:solidFill>
                            <a:schemeClr val="tx1"/>
                          </a:solidFill>
                        </a:rPr>
                        <a:t>Nhiệm vụ</a:t>
                      </a:r>
                      <a:endParaRPr lang="vi-VN" sz="2000" dirty="0">
                        <a:solidFill>
                          <a:schemeClr val="tx1"/>
                        </a:solidFill>
                        <a:latin typeface="+mj-lt"/>
                        <a:ea typeface="Segoe UI Black" panose="020B0A02040204020203" pitchFamily="34" charset="0"/>
                      </a:endParaRPr>
                    </a:p>
                  </a:txBody>
                  <a:tcPr/>
                </a:tc>
                <a:tc>
                  <a:txBody>
                    <a:bodyPr/>
                    <a:lstStyle/>
                    <a:p>
                      <a:pPr algn="ctr"/>
                      <a:r>
                        <a:rPr lang="vi-VN" sz="2000" dirty="0">
                          <a:solidFill>
                            <a:schemeClr val="tx1"/>
                          </a:solidFill>
                        </a:rPr>
                        <a:t>Mức độ hoàn thành</a:t>
                      </a:r>
                      <a:endParaRPr lang="vi-VN" sz="2000" dirty="0">
                        <a:solidFill>
                          <a:schemeClr val="tx1"/>
                        </a:solidFill>
                        <a:latin typeface="+mj-lt"/>
                        <a:ea typeface="Segoe UI Black" panose="020B0A02040204020203" pitchFamily="34" charset="0"/>
                      </a:endParaRPr>
                    </a:p>
                  </a:txBody>
                  <a:tcPr/>
                </a:tc>
              </a:tr>
              <a:tr h="450281">
                <a:tc>
                  <a:txBody>
                    <a:bodyPr/>
                    <a:lstStyle/>
                    <a:p>
                      <a:pPr algn="ctr">
                        <a:buNone/>
                      </a:pPr>
                      <a:r>
                        <a:rPr lang="en-US" altLang="vi-VN" sz="2000" dirty="0">
                          <a:solidFill>
                            <a:schemeClr val="tx1"/>
                          </a:solidFill>
                        </a:rPr>
                        <a:t>1</a:t>
                      </a:r>
                      <a:endParaRPr lang="en-US" alt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en-US" sz="1800" kern="1200" dirty="0">
                          <a:solidFill>
                            <a:schemeClr val="tx1"/>
                          </a:solidFill>
                          <a:effectLst/>
                        </a:rPr>
                        <a:t>2251120092</a:t>
                      </a:r>
                      <a:endParaRPr 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vi-VN" sz="2000" kern="1200" dirty="0">
                          <a:solidFill>
                            <a:schemeClr val="tx1"/>
                          </a:solidFill>
                          <a:effectLst/>
                        </a:rPr>
                        <a:t>Trần Anh Khoa</a:t>
                      </a:r>
                      <a:endParaRPr lang="vi-VN" sz="2000" dirty="0">
                        <a:solidFill>
                          <a:schemeClr val="tx1"/>
                        </a:solidFill>
                        <a:latin typeface="+mj-lt"/>
                        <a:ea typeface="Segoe UI Black" panose="020B0A02040204020203" pitchFamily="34" charset="0"/>
                      </a:endParaRPr>
                    </a:p>
                  </a:txBody>
                  <a:tcPr/>
                </a:tc>
                <a:tc>
                  <a:txBody>
                    <a:bodyPr/>
                    <a:lstStyle/>
                    <a:p>
                      <a:pPr algn="ctr"/>
                      <a:r>
                        <a:rPr lang="en-US" sz="2000">
                          <a:solidFill>
                            <a:schemeClr val="tx1"/>
                          </a:solidFill>
                        </a:rPr>
                        <a:t>CODE + Thuyết Trình</a:t>
                      </a:r>
                      <a:endParaRPr 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vi-VN" sz="2000">
                          <a:solidFill>
                            <a:schemeClr val="tx1"/>
                          </a:solidFill>
                        </a:rPr>
                        <a:t>100%</a:t>
                      </a:r>
                      <a:endParaRPr lang="vi-VN" sz="2000" dirty="0">
                        <a:solidFill>
                          <a:schemeClr val="tx1"/>
                        </a:solidFill>
                        <a:latin typeface="+mj-lt"/>
                        <a:ea typeface="Segoe UI Black" panose="020B0A02040204020203" pitchFamily="34" charset="0"/>
                      </a:endParaRPr>
                    </a:p>
                  </a:txBody>
                  <a:tcPr/>
                </a:tc>
              </a:tr>
              <a:tr h="450281">
                <a:tc>
                  <a:txBody>
                    <a:bodyPr/>
                    <a:lstStyle/>
                    <a:p>
                      <a:pPr algn="ctr">
                        <a:buNone/>
                      </a:pPr>
                      <a:r>
                        <a:rPr lang="en-US" altLang="vi-VN" sz="2000" dirty="0">
                          <a:solidFill>
                            <a:schemeClr val="tx1"/>
                          </a:solidFill>
                        </a:rPr>
                        <a:t>2</a:t>
                      </a:r>
                      <a:endParaRPr lang="en-US" alt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en-US" sz="1800" kern="1200" dirty="0">
                          <a:solidFill>
                            <a:schemeClr val="tx1"/>
                          </a:solidFill>
                          <a:effectLst/>
                        </a:rPr>
                        <a:t>2251120095</a:t>
                      </a:r>
                      <a:endParaRPr 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vi-VN" sz="2000" kern="1200" dirty="0">
                          <a:solidFill>
                            <a:schemeClr val="tx1"/>
                          </a:solidFill>
                          <a:effectLst/>
                        </a:rPr>
                        <a:t>Nguyễn Văn Lâm</a:t>
                      </a:r>
                      <a:endParaRPr lang="vi-VN" sz="2000" dirty="0">
                        <a:solidFill>
                          <a:schemeClr val="tx1"/>
                        </a:solidFill>
                        <a:latin typeface="+mj-lt"/>
                        <a:ea typeface="Segoe UI Black" panose="020B0A02040204020203" pitchFamily="34" charset="0"/>
                      </a:endParaRPr>
                    </a:p>
                  </a:txBody>
                  <a:tcPr/>
                </a:tc>
                <a:tc>
                  <a:txBody>
                    <a:bodyPr/>
                    <a:lstStyle/>
                    <a:p>
                      <a:pPr algn="ctr"/>
                      <a:r>
                        <a:rPr lang="en-US" sz="2000" dirty="0">
                          <a:solidFill>
                            <a:schemeClr val="tx1"/>
                          </a:solidFill>
                        </a:rPr>
                        <a:t>CODE + </a:t>
                      </a:r>
                      <a:r>
                        <a:rPr lang="en-US" sz="2000" dirty="0" err="1">
                          <a:solidFill>
                            <a:schemeClr val="tx1"/>
                          </a:solidFill>
                        </a:rPr>
                        <a:t>Thuyết</a:t>
                      </a:r>
                      <a:r>
                        <a:rPr lang="en-US" sz="2000" dirty="0">
                          <a:solidFill>
                            <a:schemeClr val="tx1"/>
                          </a:solidFill>
                        </a:rPr>
                        <a:t> </a:t>
                      </a:r>
                      <a:r>
                        <a:rPr lang="en-US" sz="2000" dirty="0" err="1">
                          <a:solidFill>
                            <a:schemeClr val="tx1"/>
                          </a:solidFill>
                        </a:rPr>
                        <a:t>Trình</a:t>
                      </a:r>
                      <a:endParaRPr 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vi-VN" sz="2000" dirty="0">
                          <a:solidFill>
                            <a:schemeClr val="tx1"/>
                          </a:solidFill>
                        </a:rPr>
                        <a:t>100%</a:t>
                      </a:r>
                      <a:endParaRPr lang="vi-VN" sz="2000" dirty="0">
                        <a:solidFill>
                          <a:schemeClr val="tx1"/>
                        </a:solidFill>
                        <a:latin typeface="+mj-lt"/>
                        <a:ea typeface="Segoe UI Black" panose="020B0A02040204020203" pitchFamily="34" charset="0"/>
                      </a:endParaRPr>
                    </a:p>
                  </a:txBody>
                  <a:tcPr/>
                </a:tc>
              </a:tr>
              <a:tr h="450281">
                <a:tc>
                  <a:txBody>
                    <a:bodyPr/>
                    <a:lstStyle/>
                    <a:p>
                      <a:pPr algn="ctr">
                        <a:buNone/>
                      </a:pPr>
                      <a:r>
                        <a:rPr lang="en-US" altLang="vi-VN" sz="2000" dirty="0">
                          <a:solidFill>
                            <a:schemeClr val="tx1"/>
                          </a:solidFill>
                        </a:rPr>
                        <a:t>3</a:t>
                      </a:r>
                      <a:endParaRPr lang="en-US" alt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en-US" sz="1800" kern="1200">
                          <a:solidFill>
                            <a:schemeClr val="tx1"/>
                          </a:solidFill>
                          <a:effectLst/>
                        </a:rPr>
                        <a:t>2251120099</a:t>
                      </a:r>
                      <a:endParaRPr 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vi-VN" sz="2000" kern="1200" dirty="0">
                          <a:solidFill>
                            <a:schemeClr val="tx1"/>
                          </a:solidFill>
                          <a:effectLst/>
                        </a:rPr>
                        <a:t>Phạm Trung Nguyên</a:t>
                      </a:r>
                      <a:endParaRPr lang="vi-VN" sz="2000" dirty="0">
                        <a:solidFill>
                          <a:schemeClr val="tx1"/>
                        </a:solidFill>
                        <a:latin typeface="+mj-lt"/>
                        <a:ea typeface="Segoe UI Black" panose="020B0A02040204020203" pitchFamily="34" charset="0"/>
                      </a:endParaRPr>
                    </a:p>
                  </a:txBody>
                  <a:tcPr/>
                </a:tc>
                <a:tc>
                  <a:txBody>
                    <a:bodyPr/>
                    <a:lstStyle/>
                    <a:p>
                      <a:pPr algn="ctr"/>
                      <a:r>
                        <a:rPr lang="en-US" sz="2000" dirty="0">
                          <a:solidFill>
                            <a:schemeClr val="tx1"/>
                          </a:solidFill>
                        </a:rPr>
                        <a:t>CODE + </a:t>
                      </a:r>
                      <a:r>
                        <a:rPr lang="en-US" sz="2000" dirty="0" err="1">
                          <a:solidFill>
                            <a:schemeClr val="tx1"/>
                          </a:solidFill>
                        </a:rPr>
                        <a:t>Thuyết</a:t>
                      </a:r>
                      <a:r>
                        <a:rPr lang="en-US" sz="2000" dirty="0">
                          <a:solidFill>
                            <a:schemeClr val="tx1"/>
                          </a:solidFill>
                        </a:rPr>
                        <a:t> </a:t>
                      </a:r>
                      <a:r>
                        <a:rPr lang="en-US" sz="2000" dirty="0" err="1">
                          <a:solidFill>
                            <a:schemeClr val="tx1"/>
                          </a:solidFill>
                        </a:rPr>
                        <a:t>Trình</a:t>
                      </a:r>
                      <a:endParaRPr 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vi-VN" sz="2000" dirty="0">
                          <a:solidFill>
                            <a:schemeClr val="tx1"/>
                          </a:solidFill>
                        </a:rPr>
                        <a:t>100%</a:t>
                      </a:r>
                      <a:endParaRPr lang="vi-VN" sz="2000" dirty="0">
                        <a:solidFill>
                          <a:schemeClr val="tx1"/>
                        </a:solidFill>
                        <a:latin typeface="+mj-lt"/>
                        <a:ea typeface="Segoe UI Black" panose="020B0A02040204020203" pitchFamily="34" charset="0"/>
                      </a:endParaRPr>
                    </a:p>
                  </a:txBody>
                  <a:tcPr/>
                </a:tc>
              </a:tr>
              <a:tr h="450281">
                <a:tc>
                  <a:txBody>
                    <a:bodyPr/>
                    <a:lstStyle/>
                    <a:p>
                      <a:pPr algn="ctr">
                        <a:buNone/>
                      </a:pPr>
                      <a:r>
                        <a:rPr lang="en-US" altLang="vi-VN" sz="2000" dirty="0">
                          <a:solidFill>
                            <a:schemeClr val="tx1"/>
                          </a:solidFill>
                        </a:rPr>
                        <a:t>4</a:t>
                      </a:r>
                      <a:endParaRPr lang="en-US" alt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en-US" sz="1800" kern="1200">
                          <a:solidFill>
                            <a:schemeClr val="tx1"/>
                          </a:solidFill>
                          <a:effectLst/>
                        </a:rPr>
                        <a:t>2251120108</a:t>
                      </a:r>
                      <a:endParaRPr 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vi-VN" sz="2000" kern="1200" dirty="0">
                          <a:solidFill>
                            <a:schemeClr val="tx1"/>
                          </a:solidFill>
                          <a:effectLst/>
                        </a:rPr>
                        <a:t>Trương Anh Tài</a:t>
                      </a:r>
                      <a:endParaRPr lang="vi-VN" sz="2000" dirty="0">
                        <a:solidFill>
                          <a:schemeClr val="tx1"/>
                        </a:solidFill>
                        <a:latin typeface="+mj-lt"/>
                        <a:ea typeface="Segoe UI Black" panose="020B0A02040204020203" pitchFamily="34" charset="0"/>
                      </a:endParaRPr>
                    </a:p>
                  </a:txBody>
                  <a:tcPr/>
                </a:tc>
                <a:tc>
                  <a:txBody>
                    <a:bodyPr/>
                    <a:lstStyle/>
                    <a:p>
                      <a:pPr algn="ctr"/>
                      <a:r>
                        <a:rPr lang="en-US" sz="2000" dirty="0">
                          <a:solidFill>
                            <a:schemeClr val="tx1"/>
                          </a:solidFill>
                        </a:rPr>
                        <a:t>CODE + Excel</a:t>
                      </a:r>
                      <a:endParaRPr 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vi-VN" sz="2000" dirty="0">
                          <a:solidFill>
                            <a:schemeClr val="tx1"/>
                          </a:solidFill>
                        </a:rPr>
                        <a:t>100%</a:t>
                      </a:r>
                      <a:endParaRPr lang="vi-VN" sz="2000" dirty="0">
                        <a:solidFill>
                          <a:schemeClr val="tx1"/>
                        </a:solidFill>
                        <a:latin typeface="+mj-lt"/>
                        <a:ea typeface="Segoe UI Black" panose="020B0A02040204020203" pitchFamily="34" charset="0"/>
                      </a:endParaRPr>
                    </a:p>
                  </a:txBody>
                  <a:tcPr/>
                </a:tc>
              </a:tr>
              <a:tr h="390525">
                <a:tc>
                  <a:txBody>
                    <a:bodyPr/>
                    <a:lstStyle/>
                    <a:p>
                      <a:pPr algn="ctr">
                        <a:buNone/>
                      </a:pPr>
                      <a:r>
                        <a:rPr lang="en-US" altLang="vi-VN" sz="2000" dirty="0">
                          <a:solidFill>
                            <a:schemeClr val="tx1"/>
                          </a:solidFill>
                        </a:rPr>
                        <a:t>5</a:t>
                      </a:r>
                      <a:endParaRPr lang="en-US" alt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vi-VN" sz="1800" kern="1200">
                          <a:solidFill>
                            <a:schemeClr val="tx1"/>
                          </a:solidFill>
                          <a:effectLst/>
                        </a:rPr>
                        <a:t>2251120294</a:t>
                      </a:r>
                      <a:endParaRPr 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vi-VN" sz="2000" kern="1200" dirty="0">
                          <a:solidFill>
                            <a:schemeClr val="tx1"/>
                          </a:solidFill>
                          <a:effectLst/>
                        </a:rPr>
                        <a:t>Trương Anh Quốc Huy</a:t>
                      </a:r>
                      <a:endParaRPr lang="vi-VN" sz="2000" dirty="0">
                        <a:solidFill>
                          <a:schemeClr val="tx1"/>
                        </a:solidFill>
                        <a:latin typeface="+mj-lt"/>
                        <a:ea typeface="Segoe UI Black" panose="020B0A02040204020203" pitchFamily="34" charset="0"/>
                      </a:endParaRPr>
                    </a:p>
                  </a:txBody>
                  <a:tcPr/>
                </a:tc>
                <a:tc>
                  <a:txBody>
                    <a:bodyPr/>
                    <a:lstStyle/>
                    <a:p>
                      <a:pPr algn="ctr"/>
                      <a:r>
                        <a:rPr lang="en-US" sz="2000" dirty="0">
                          <a:solidFill>
                            <a:schemeClr val="tx1"/>
                          </a:solidFill>
                        </a:rPr>
                        <a:t>CODE + PPT</a:t>
                      </a:r>
                      <a:endParaRPr lang="vi-VN" sz="2000" dirty="0">
                        <a:solidFill>
                          <a:schemeClr val="tx1"/>
                        </a:solidFill>
                        <a:latin typeface="Times New Roman" panose="02020603050405020304" pitchFamily="18" charset="0"/>
                        <a:ea typeface="Segoe UI Black" panose="020B0A02040204020203" pitchFamily="34" charset="0"/>
                        <a:cs typeface="Times New Roman" panose="02020603050405020304" pitchFamily="18" charset="0"/>
                      </a:endParaRPr>
                    </a:p>
                  </a:txBody>
                  <a:tcPr/>
                </a:tc>
                <a:tc>
                  <a:txBody>
                    <a:bodyPr/>
                    <a:lstStyle/>
                    <a:p>
                      <a:pPr algn="ctr"/>
                      <a:r>
                        <a:rPr lang="vi-VN" sz="2000" dirty="0">
                          <a:solidFill>
                            <a:schemeClr val="tx1"/>
                          </a:solidFill>
                        </a:rPr>
                        <a:t>100%</a:t>
                      </a:r>
                      <a:endParaRPr lang="vi-VN" sz="2000" dirty="0">
                        <a:solidFill>
                          <a:schemeClr val="tx1"/>
                        </a:solidFill>
                        <a:latin typeface="+mj-lt"/>
                        <a:ea typeface="Segoe UI Black" panose="020B0A02040204020203" pitchFamily="34" charset="0"/>
                      </a:endParaRPr>
                    </a:p>
                  </a:txBody>
                  <a:tcPr/>
                </a:tc>
              </a:tr>
            </a:tbl>
          </a:graphicData>
        </a:graphic>
      </p:graphicFrame>
      <p:sp>
        <p:nvSpPr>
          <p:cNvPr id="6" name="TextBox 5"/>
          <p:cNvSpPr txBox="1"/>
          <p:nvPr/>
        </p:nvSpPr>
        <p:spPr>
          <a:xfrm>
            <a:off x="3581400" y="971946"/>
            <a:ext cx="6098931" cy="646331"/>
          </a:xfrm>
          <a:prstGeom prst="rect">
            <a:avLst/>
          </a:prstGeom>
          <a:noFill/>
        </p:spPr>
        <p:txBody>
          <a:bodyPr wrap="square" rtlCol="0">
            <a:spAutoFit/>
          </a:bodyPr>
          <a:lstStyle/>
          <a:p>
            <a:r>
              <a:rPr lang="vi-VN" sz="3600" b="1" dirty="0" smtClean="0">
                <a:latin typeface="+mj-lt"/>
              </a:rPr>
              <a:t>Danh sách các thành viên</a:t>
            </a:r>
            <a:endParaRPr lang="vi-VN" sz="3600" b="1" dirty="0">
              <a:latin typeface="+mj-lt"/>
            </a:endParaRPr>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E740A-6F50-4770-9109-746EC93EBE8F}" type="datetime1">
              <a:rPr lang="en-GB" smtClean="0"/>
            </a:fld>
            <a:endParaRPr lang="en-GB"/>
          </a:p>
        </p:txBody>
      </p:sp>
      <p:sp>
        <p:nvSpPr>
          <p:cNvPr id="3" name="Footer Placeholder 2"/>
          <p:cNvSpPr>
            <a:spLocks noGrp="1"/>
          </p:cNvSpPr>
          <p:nvPr>
            <p:ph type="ftr" sz="quarter" idx="11"/>
          </p:nvPr>
        </p:nvSpPr>
        <p:spPr/>
        <p:txBody>
          <a:bodyPr/>
          <a:lstStyle/>
          <a:p>
            <a:r>
              <a:rPr lang="en-GB"/>
              <a:t>KIẾN THỨC - KỸ NĂNG - SÁNG TẠO - HỘI NHẬP</a:t>
            </a:r>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pic>
        <p:nvPicPr>
          <p:cNvPr id="6" name="Picture 5"/>
          <p:cNvPicPr>
            <a:picLocks noChangeAspect="1"/>
          </p:cNvPicPr>
          <p:nvPr/>
        </p:nvPicPr>
        <p:blipFill>
          <a:blip r:embed="rId1"/>
          <a:stretch>
            <a:fillRect/>
          </a:stretch>
        </p:blipFill>
        <p:spPr>
          <a:xfrm>
            <a:off x="2675792" y="851531"/>
            <a:ext cx="7080642" cy="5434970"/>
          </a:xfrm>
          <a:prstGeom prst="rect">
            <a:avLst/>
          </a:prstGeom>
        </p:spPr>
      </p:pic>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E740A-6F50-4770-9109-746EC93EBE8F}" type="datetime1">
              <a:rPr lang="en-GB" smtClean="0"/>
            </a:fld>
            <a:endParaRPr lang="en-GB"/>
          </a:p>
        </p:txBody>
      </p:sp>
      <p:sp>
        <p:nvSpPr>
          <p:cNvPr id="3" name="Footer Placeholder 2"/>
          <p:cNvSpPr>
            <a:spLocks noGrp="1"/>
          </p:cNvSpPr>
          <p:nvPr>
            <p:ph type="ftr" sz="quarter" idx="11"/>
          </p:nvPr>
        </p:nvSpPr>
        <p:spPr/>
        <p:txBody>
          <a:bodyPr/>
          <a:lstStyle/>
          <a:p>
            <a:r>
              <a:rPr lang="en-GB"/>
              <a:t>KIẾN THỨC - KỸ NĂNG - SÁNG TẠO - HỘI NHẬP</a:t>
            </a:r>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sp>
        <p:nvSpPr>
          <p:cNvPr id="5" name="TextBox 4"/>
          <p:cNvSpPr txBox="1"/>
          <p:nvPr/>
        </p:nvSpPr>
        <p:spPr>
          <a:xfrm>
            <a:off x="838200" y="1010877"/>
            <a:ext cx="9537192" cy="646331"/>
          </a:xfrm>
          <a:prstGeom prst="rect">
            <a:avLst/>
          </a:prstGeom>
          <a:noFill/>
        </p:spPr>
        <p:txBody>
          <a:bodyPr wrap="square" rtlCol="0">
            <a:spAutoFit/>
          </a:bodyPr>
          <a:lstStyle/>
          <a:p>
            <a:r>
              <a:rPr lang="vi-VN" sz="3600" b="1" dirty="0">
                <a:latin typeface="+mj-lt"/>
              </a:rPr>
              <a:t>I. Giới thiệu sơ lược về dự án</a:t>
            </a:r>
            <a:endParaRPr lang="vi-VN" sz="3600" b="1" dirty="0">
              <a:latin typeface="+mj-lt"/>
            </a:endParaRPr>
          </a:p>
        </p:txBody>
      </p:sp>
      <p:sp>
        <p:nvSpPr>
          <p:cNvPr id="6" name="TextBox 5"/>
          <p:cNvSpPr txBox="1"/>
          <p:nvPr/>
        </p:nvSpPr>
        <p:spPr>
          <a:xfrm>
            <a:off x="838200" y="1843142"/>
            <a:ext cx="9454896" cy="341503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Mục tiêu của trò chơi là tạo ra một vòng quay với nhiều phần thưởng ngẫu nhiên, giúp người chơi thử vận may bằng cách quay vòng và nhận được các phần thưởng khác nhau.</a:t>
            </a:r>
            <a:endParaRPr lang="vi-V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Trò chơi này được triển khai dưới dạng</a:t>
            </a:r>
            <a:r>
              <a:rPr lang="en-US" altLang="vi-VN"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mềm máy tính, phù hợp để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và có thể được tùy biến để ứng dụng trong các trò chơi trực tuyến</a:t>
            </a:r>
            <a:r>
              <a:rPr lang="en-US" altLang="vi-VN" sz="2400" dirty="0">
                <a:latin typeface="Times New Roman" panose="02020603050405020304" pitchFamily="18" charset="0"/>
                <a:cs typeface="Times New Roman" panose="02020603050405020304" pitchFamily="18" charset="0"/>
              </a:rPr>
              <a:t>.</a:t>
            </a:r>
            <a:endParaRPr lang="en-US" altLang="vi-VN" sz="2400" dirty="0">
              <a:latin typeface="Times New Roman" panose="02020603050405020304" pitchFamily="18" charset="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E740A-6F50-4770-9109-746EC93EBE8F}" type="datetime1">
              <a:rPr lang="en-GB" smtClean="0"/>
            </a:fld>
            <a:endParaRPr lang="en-GB"/>
          </a:p>
        </p:txBody>
      </p:sp>
      <p:sp>
        <p:nvSpPr>
          <p:cNvPr id="3" name="Footer Placeholder 2"/>
          <p:cNvSpPr>
            <a:spLocks noGrp="1"/>
          </p:cNvSpPr>
          <p:nvPr>
            <p:ph type="ftr" sz="quarter" idx="11"/>
          </p:nvPr>
        </p:nvSpPr>
        <p:spPr/>
        <p:txBody>
          <a:bodyPr/>
          <a:lstStyle/>
          <a:p>
            <a:r>
              <a:rPr lang="en-GB"/>
              <a:t>KIẾN THỨC - KỸ NĂNG - SÁNG TẠO - HỘI NHẬP</a:t>
            </a:r>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sp>
        <p:nvSpPr>
          <p:cNvPr id="6" name="TextBox 5"/>
          <p:cNvSpPr txBox="1"/>
          <p:nvPr/>
        </p:nvSpPr>
        <p:spPr>
          <a:xfrm>
            <a:off x="838200" y="1008934"/>
            <a:ext cx="6101861" cy="646331"/>
          </a:xfrm>
          <a:prstGeom prst="rect">
            <a:avLst/>
          </a:prstGeom>
          <a:noFill/>
        </p:spPr>
        <p:txBody>
          <a:bodyPr wrap="square" rtlCol="0">
            <a:spAutoFit/>
          </a:bodyPr>
          <a:lstStyle/>
          <a:p>
            <a:r>
              <a:rPr lang="vi-VN" sz="3600" b="1" dirty="0" smtClean="0">
                <a:latin typeface="Times New Roman" panose="02020603050405020304" pitchFamily="18" charset="0"/>
                <a:cs typeface="Times New Roman" panose="02020603050405020304" pitchFamily="18" charset="0"/>
              </a:rPr>
              <a:t>II. </a:t>
            </a:r>
            <a:r>
              <a:rPr lang="en-US" sz="3600" b="1" dirty="0" err="1">
                <a:latin typeface="Times New Roman" panose="02020603050405020304" pitchFamily="18" charset="0"/>
                <a:cs typeface="Times New Roman" panose="02020603050405020304" pitchFamily="18" charset="0"/>
              </a:rPr>
              <a:t>Kết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quả</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đạt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được</a:t>
            </a:r>
            <a:endParaRPr lang="vi-VN"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38200" y="1754881"/>
            <a:ext cx="10067192" cy="38928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2800" b="1" dirty="0">
                <a:latin typeface="+mj-lt"/>
              </a:rPr>
              <a:t>Lập trình vòng quay</a:t>
            </a:r>
            <a:r>
              <a:rPr lang="vi-VN" sz="2800" dirty="0">
                <a:latin typeface="+mj-lt"/>
              </a:rPr>
              <a:t>:</a:t>
            </a:r>
            <a:endParaRPr lang="vi-VN" sz="2800" dirty="0">
              <a:latin typeface="+mj-lt"/>
            </a:endParaRPr>
          </a:p>
          <a:p>
            <a:pPr marL="800100" lvl="1" indent="-342900">
              <a:lnSpc>
                <a:spcPct val="150000"/>
              </a:lnSpc>
              <a:buFont typeface="Wingdings" panose="05000000000000000000" charset="0"/>
              <a:buChar char="Ø"/>
            </a:pPr>
            <a:r>
              <a:rPr lang="vi-VN" sz="2800" dirty="0">
                <a:latin typeface="Times New Roman" panose="02020603050405020304" pitchFamily="18" charset="0"/>
                <a:cs typeface="Times New Roman" panose="02020603050405020304" pitchFamily="18" charset="0"/>
              </a:rPr>
              <a:t>Xây dựng thuật toán quay vòng: </a:t>
            </a:r>
            <a:r>
              <a:rPr lang="en-US" altLang="vi-VN" sz="2800" dirty="0">
                <a:latin typeface="Times New Roman" panose="02020603050405020304" pitchFamily="18" charset="0"/>
                <a:cs typeface="Times New Roman" panose="02020603050405020304" pitchFamily="18" charset="0"/>
              </a:rPr>
              <a:t>Đ</a:t>
            </a:r>
            <a:r>
              <a:rPr lang="vi-VN" sz="2800" dirty="0">
                <a:latin typeface="Times New Roman" panose="02020603050405020304" pitchFamily="18" charset="0"/>
                <a:cs typeface="Times New Roman" panose="02020603050405020304" pitchFamily="18" charset="0"/>
              </a:rPr>
              <a:t>ảm bảo rằng vòng quay chuyển động mượt mà và có thể dừng ngẫu nhiên trên bất kỳ ô nào.</a:t>
            </a:r>
            <a:endParaRPr lang="vi-VN" sz="28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charset="0"/>
              <a:buChar char="Ø"/>
            </a:pPr>
            <a:r>
              <a:rPr lang="vi-VN" sz="2800" dirty="0">
                <a:latin typeface="Times New Roman" panose="02020603050405020304" pitchFamily="18" charset="0"/>
                <a:cs typeface="Times New Roman" panose="02020603050405020304" pitchFamily="18" charset="0"/>
              </a:rPr>
              <a:t>Tạo hiệu ứng quay, tăng và giảm tốc độ một cách hợp lý để vòng quay có cảm giác chân thực.</a:t>
            </a:r>
            <a:endParaRPr lang="vi-VN" sz="2800" dirty="0">
              <a:latin typeface="Times New Roman" panose="02020603050405020304" pitchFamily="18" charset="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E740A-6F50-4770-9109-746EC93EBE8F}" type="datetime1">
              <a:rPr lang="en-GB" smtClean="0"/>
            </a:fld>
            <a:endParaRPr lang="en-GB"/>
          </a:p>
        </p:txBody>
      </p:sp>
      <p:sp>
        <p:nvSpPr>
          <p:cNvPr id="3" name="Footer Placeholder 2"/>
          <p:cNvSpPr>
            <a:spLocks noGrp="1"/>
          </p:cNvSpPr>
          <p:nvPr>
            <p:ph type="ftr" sz="quarter" idx="11"/>
          </p:nvPr>
        </p:nvSpPr>
        <p:spPr/>
        <p:txBody>
          <a:bodyPr/>
          <a:lstStyle/>
          <a:p>
            <a:r>
              <a:rPr lang="en-GB"/>
              <a:t>KIẾN THỨC - KỸ NĂNG - SÁNG TẠO - HỘI NHẬP</a:t>
            </a:r>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sp>
        <p:nvSpPr>
          <p:cNvPr id="5" name="TextBox 4"/>
          <p:cNvSpPr txBox="1"/>
          <p:nvPr/>
        </p:nvSpPr>
        <p:spPr>
          <a:xfrm>
            <a:off x="886558" y="982505"/>
            <a:ext cx="6304084" cy="646331"/>
          </a:xfrm>
          <a:prstGeom prst="rect">
            <a:avLst/>
          </a:prstGeom>
          <a:noFill/>
        </p:spPr>
        <p:txBody>
          <a:bodyPr wrap="square" rtlCol="0">
            <a:spAutoFit/>
          </a:bodyPr>
          <a:lstStyle/>
          <a:p>
            <a:r>
              <a:rPr lang="vi-VN" sz="3600" b="1" dirty="0">
                <a:latin typeface="+mj-lt"/>
              </a:rPr>
              <a:t>III</a:t>
            </a:r>
            <a:r>
              <a:rPr lang="vi-VN" sz="3600" b="1" dirty="0" smtClean="0">
                <a:latin typeface="+mj-lt"/>
              </a:rPr>
              <a:t>. </a:t>
            </a:r>
            <a:r>
              <a:rPr lang="vi-VN" sz="3600" b="1" dirty="0">
                <a:latin typeface="+mj-lt"/>
              </a:rPr>
              <a:t>Thực hành</a:t>
            </a:r>
            <a:endParaRPr lang="vi-VN" sz="3600" b="1" dirty="0">
              <a:latin typeface="+mj-lt"/>
            </a:endParaRPr>
          </a:p>
        </p:txBody>
      </p:sp>
      <p:pic>
        <p:nvPicPr>
          <p:cNvPr id="7" name="Picture 6" descr="z6058848081008_f019530528ec9c0fc64c93fa450a74bf"/>
          <p:cNvPicPr>
            <a:picLocks noChangeAspect="1"/>
          </p:cNvPicPr>
          <p:nvPr/>
        </p:nvPicPr>
        <p:blipFill>
          <a:blip r:embed="rId1"/>
          <a:stretch>
            <a:fillRect/>
          </a:stretch>
        </p:blipFill>
        <p:spPr>
          <a:xfrm>
            <a:off x="2711450" y="1561465"/>
            <a:ext cx="6927215" cy="4603115"/>
          </a:xfrm>
          <a:prstGeom prst="rect">
            <a:avLst/>
          </a:prstGeom>
        </p:spPr>
      </p:pic>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E740A-6F50-4770-9109-746EC93EBE8F}" type="datetime1">
              <a:rPr lang="en-GB" smtClean="0"/>
            </a:fld>
            <a:endParaRPr lang="en-GB"/>
          </a:p>
        </p:txBody>
      </p:sp>
      <p:sp>
        <p:nvSpPr>
          <p:cNvPr id="3" name="Footer Placeholder 2"/>
          <p:cNvSpPr>
            <a:spLocks noGrp="1"/>
          </p:cNvSpPr>
          <p:nvPr>
            <p:ph type="ftr" sz="quarter" idx="11"/>
          </p:nvPr>
        </p:nvSpPr>
        <p:spPr/>
        <p:txBody>
          <a:bodyPr/>
          <a:lstStyle/>
          <a:p>
            <a:r>
              <a:rPr lang="en-GB"/>
              <a:t>KIẾN THỨC - KỸ NĂNG - SÁNG TẠO - HỘI NHẬP</a:t>
            </a:r>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sp>
        <p:nvSpPr>
          <p:cNvPr id="5" name="TextBox 4"/>
          <p:cNvSpPr txBox="1"/>
          <p:nvPr/>
        </p:nvSpPr>
        <p:spPr>
          <a:xfrm>
            <a:off x="886558" y="982505"/>
            <a:ext cx="6304084" cy="646331"/>
          </a:xfrm>
          <a:prstGeom prst="rect">
            <a:avLst/>
          </a:prstGeom>
          <a:noFill/>
        </p:spPr>
        <p:txBody>
          <a:bodyPr wrap="square" rtlCol="0">
            <a:spAutoFit/>
          </a:bodyPr>
          <a:lstStyle/>
          <a:p>
            <a:r>
              <a:rPr lang="vi-VN" sz="3600" b="1" dirty="0">
                <a:latin typeface="+mj-lt"/>
              </a:rPr>
              <a:t>III</a:t>
            </a:r>
            <a:r>
              <a:rPr lang="vi-VN" sz="3600" b="1" dirty="0" smtClean="0">
                <a:latin typeface="+mj-lt"/>
              </a:rPr>
              <a:t>. </a:t>
            </a:r>
            <a:r>
              <a:rPr lang="vi-VN" sz="3600" b="1" dirty="0">
                <a:latin typeface="+mj-lt"/>
              </a:rPr>
              <a:t>Thực hành</a:t>
            </a:r>
            <a:endParaRPr lang="vi-VN" sz="3600" b="1" dirty="0">
              <a:latin typeface="+mj-lt"/>
            </a:endParaRPr>
          </a:p>
        </p:txBody>
      </p:sp>
      <p:pic>
        <p:nvPicPr>
          <p:cNvPr id="8" name="Picture 7" descr="z6058848130604_6552554ed91af75523d10909f9458691"/>
          <p:cNvPicPr>
            <a:picLocks noChangeAspect="1"/>
          </p:cNvPicPr>
          <p:nvPr/>
        </p:nvPicPr>
        <p:blipFill>
          <a:blip r:embed="rId1"/>
          <a:stretch>
            <a:fillRect/>
          </a:stretch>
        </p:blipFill>
        <p:spPr>
          <a:xfrm>
            <a:off x="1138555" y="2031365"/>
            <a:ext cx="10215245" cy="3083560"/>
          </a:xfrm>
          <a:prstGeom prst="rect">
            <a:avLst/>
          </a:prstGeom>
        </p:spPr>
      </p:pic>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E740A-6F50-4770-9109-746EC93EBE8F}" type="datetime1">
              <a:rPr lang="en-GB" smtClean="0"/>
            </a:fld>
            <a:endParaRPr lang="en-GB"/>
          </a:p>
        </p:txBody>
      </p:sp>
      <p:sp>
        <p:nvSpPr>
          <p:cNvPr id="3" name="Footer Placeholder 2"/>
          <p:cNvSpPr>
            <a:spLocks noGrp="1"/>
          </p:cNvSpPr>
          <p:nvPr>
            <p:ph type="ftr" sz="quarter" idx="11"/>
          </p:nvPr>
        </p:nvSpPr>
        <p:spPr/>
        <p:txBody>
          <a:bodyPr/>
          <a:lstStyle/>
          <a:p>
            <a:r>
              <a:rPr lang="en-GB"/>
              <a:t>KIẾN THỨC - KỸ NĂNG - SÁNG TẠO - HỘI NHẬP</a:t>
            </a:r>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sp>
        <p:nvSpPr>
          <p:cNvPr id="5" name="TextBox 4"/>
          <p:cNvSpPr txBox="1"/>
          <p:nvPr/>
        </p:nvSpPr>
        <p:spPr>
          <a:xfrm>
            <a:off x="2790093" y="2804746"/>
            <a:ext cx="8563707" cy="769441"/>
          </a:xfrm>
          <a:prstGeom prst="rect">
            <a:avLst/>
          </a:prstGeom>
          <a:noFill/>
        </p:spPr>
        <p:txBody>
          <a:bodyPr wrap="square" rtlCol="0">
            <a:spAutoFit/>
          </a:bodyPr>
          <a:lstStyle/>
          <a:p>
            <a:r>
              <a:rPr lang="vi-VN" sz="4400" b="1" dirty="0">
                <a:solidFill>
                  <a:srgbClr val="FF0000"/>
                </a:solidFill>
                <a:latin typeface="Segoe UI Variable Text Semibold" pitchFamily="2" charset="0"/>
              </a:rPr>
              <a:t>THANKS FOR LISTENING</a:t>
            </a:r>
            <a:endParaRPr lang="vi-VN" sz="4400" b="1" dirty="0">
              <a:solidFill>
                <a:srgbClr val="FF0000"/>
              </a:solidFill>
              <a:latin typeface="Segoe UI Variable Text Semibold" pitchFamily="2" charset="0"/>
            </a:endParaRPr>
          </a:p>
        </p:txBody>
      </p:sp>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UTH-Slide-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UTH-Slide-Theme</Template>
  <TotalTime>0</TotalTime>
  <Words>1306</Words>
  <Application>WPS Presentation</Application>
  <PresentationFormat>Widescreen</PresentationFormat>
  <Paragraphs>127</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Times New Roman</vt:lpstr>
      <vt:lpstr>Segoe UI Black</vt:lpstr>
      <vt:lpstr>Wingdings</vt:lpstr>
      <vt:lpstr>Segoe UI Variable Text Semibold</vt:lpstr>
      <vt:lpstr>Microsoft YaHei</vt:lpstr>
      <vt:lpstr>Arial Unicode MS</vt:lpstr>
      <vt:lpstr>Calibri</vt:lpstr>
      <vt:lpstr>UTH-Slide-Theme</vt:lpstr>
      <vt:lpstr> Lập trình Game vòng quay may mắn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TG - Bùi Dương Thế - 2001201093</dc:creator>
  <cp:lastModifiedBy>ASUS</cp:lastModifiedBy>
  <cp:revision>38</cp:revision>
  <dcterms:created xsi:type="dcterms:W3CDTF">2023-12-02T15:32:00Z</dcterms:created>
  <dcterms:modified xsi:type="dcterms:W3CDTF">2024-11-22T10:02:09Z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DBDFDA5061ED43A19822BBC28308CF9B_13</vt:lpwstr>
  </property>
  <property fmtid="{D5CDD505-2E9C-101B-9397-08002B2CF9AE}" pid="3" name="KSOProductBuildVer">
    <vt:lpwstr>1033-12.2.0.18911</vt:lpwstr>
  </property>
</Properties>
</file>