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wrap="square"/>
          <a:lstStyle/>
          <a:p>
            <a:pPr algn="ctr"/>
            <a:r>
              <a:rPr sz="4400" b="1">
                <a:solidFill>
                  <a:srgbClr val="003366"/>
                </a:solidFill>
              </a:rPr>
              <a:t>世界不是线性外推，做博弈中的重要变量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wrap="square"/>
          <a:lstStyle/>
          <a:p>
            <a:pPr algn="ctr"/>
            <a:r>
              <a:rPr sz="2800" b="0">
                <a:solidFill>
                  <a:srgbClr val="006699"/>
                </a:solidFill>
              </a:rPr>
              <a:t>肖弘AI创业访谈精要</a:t>
            </a:r>
          </a:p>
          <a:p>
            <a:pPr algn="ctr"/>
            <a:r>
              <a:rPr sz="2800" b="0">
                <a:solidFill>
                  <a:srgbClr val="006699"/>
                </a:solidFill>
              </a:rPr>
              <a:t>张小珺｜商业访谈录 第95期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/>
          <a:lstStyle/>
          <a:p>
            <a:pPr algn="ctr"/>
            <a:r>
              <a:rPr sz="3600" b="1">
                <a:solidFill>
                  <a:srgbClr val="003366"/>
                </a:solidFill>
              </a:rPr>
              <a:t>嘉宾介绍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 algn="l"/>
            <a:r>
              <a:rPr sz="2400" b="0">
                <a:solidFill>
                  <a:srgbClr val="000000"/>
                </a:solidFill>
              </a:rPr>
              <a:t>• 肖弘（小红）：AI应用创业者</a:t>
            </a:r>
          </a:p>
          <a:p>
            <a:pPr algn="l"/>
          </a:p>
          <a:p>
            <a:pPr algn="l"/>
            <a:r>
              <a:rPr sz="2400" b="0">
                <a:solidFill>
                  <a:srgbClr val="000000"/>
                </a:solidFill>
              </a:rPr>
              <a:t>• 访谈背景：从2024年秋天到2025年春节后的'接力式访谈'</a:t>
            </a:r>
          </a:p>
          <a:p>
            <a:pPr algn="l"/>
          </a:p>
          <a:p>
            <a:pPr algn="l"/>
            <a:r>
              <a:rPr sz="2400" b="0">
                <a:solidFill>
                  <a:srgbClr val="000000"/>
                </a:solidFill>
              </a:rPr>
              <a:t>• 访谈意义：记录AI技术变革中创业者的思考历程</a:t>
            </a:r>
          </a:p>
          <a:p>
            <a:pPr algn="l"/>
          </a:p>
          <a:p>
            <a:pPr algn="l"/>
            <a:r>
              <a:rPr sz="2400" b="0">
                <a:solidFill>
                  <a:srgbClr val="000000"/>
                </a:solidFill>
              </a:rPr>
              <a:t>• 播客时长：3小时23分钟，涵盖创业历程、AI应用发展和未来展望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/>
          <a:lstStyle/>
          <a:p>
            <a:pPr algn="ctr"/>
            <a:r>
              <a:rPr sz="3600" b="1">
                <a:solidFill>
                  <a:srgbClr val="003366"/>
                </a:solidFill>
              </a:rPr>
              <a:t>核心观点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 algn="l"/>
            <a:r>
              <a:rPr sz="2400" b="0">
                <a:solidFill>
                  <a:srgbClr val="000000"/>
                </a:solidFill>
              </a:rPr>
              <a:t>• '世界不是线性外推，要让自己成为博弈中的重要变量'</a:t>
            </a:r>
          </a:p>
          <a:p>
            <a:pPr algn="l"/>
          </a:p>
          <a:p>
            <a:pPr algn="l"/>
            <a:r>
              <a:rPr sz="2400" b="0">
                <a:solidFill>
                  <a:srgbClr val="000000"/>
                </a:solidFill>
              </a:rPr>
              <a:t>• 2025年：AI应用爆发元年、Agent爆发元年</a:t>
            </a:r>
          </a:p>
          <a:p>
            <a:pPr algn="l"/>
          </a:p>
          <a:p>
            <a:pPr algn="l"/>
            <a:r>
              <a:rPr sz="2400" b="0">
                <a:solidFill>
                  <a:srgbClr val="000000"/>
                </a:solidFill>
              </a:rPr>
              <a:t>• 创业者需要根据外部环境变化不断调整策略</a:t>
            </a:r>
          </a:p>
          <a:p>
            <a:pPr algn="l"/>
          </a:p>
          <a:p>
            <a:pPr algn="l"/>
            <a:r>
              <a:rPr sz="2400" b="0">
                <a:solidFill>
                  <a:srgbClr val="000000"/>
                </a:solidFill>
              </a:rPr>
              <a:t>• 技术变革中的创业者需保持身段柔软，随时调整姿势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/>
          <a:lstStyle/>
          <a:p>
            <a:pPr algn="ctr"/>
            <a:r>
              <a:rPr sz="3600" b="1">
                <a:solidFill>
                  <a:srgbClr val="003366"/>
                </a:solidFill>
              </a:rPr>
              <a:t>创业历程与心态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 algn="l"/>
            <a:r>
              <a:rPr sz="2400" b="0">
                <a:solidFill>
                  <a:srgbClr val="000000"/>
                </a:solidFill>
              </a:rPr>
              <a:t>• 多次创业经历：从资金耗尽到成功退出再到AI创业</a:t>
            </a:r>
          </a:p>
          <a:p>
            <a:pPr algn="l"/>
          </a:p>
          <a:p>
            <a:pPr algn="l"/>
            <a:r>
              <a:rPr sz="2400" b="0">
                <a:solidFill>
                  <a:srgbClr val="000000"/>
                </a:solidFill>
              </a:rPr>
              <a:t>• 'VC是很贵的集资手段'：成本体现在成功时而非失败时</a:t>
            </a:r>
          </a:p>
          <a:p>
            <a:pPr algn="l"/>
          </a:p>
          <a:p>
            <a:pPr algn="l"/>
            <a:r>
              <a:rPr sz="2400" b="0">
                <a:solidFill>
                  <a:srgbClr val="000000"/>
                </a:solidFill>
              </a:rPr>
              <a:t>• 创业者需要保持身段柔软，随环境变化调整</a:t>
            </a:r>
          </a:p>
          <a:p>
            <a:pPr algn="l"/>
          </a:p>
          <a:p>
            <a:pPr algn="l"/>
            <a:r>
              <a:rPr sz="2400" b="0">
                <a:solidFill>
                  <a:srgbClr val="000000"/>
                </a:solidFill>
              </a:rPr>
              <a:t>• 卖过公司founder的生活和心态：'让你的生活状态变得昂贵是更昂贵的'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/>
          <a:lstStyle/>
          <a:p>
            <a:pPr algn="ctr"/>
            <a:r>
              <a:rPr sz="3600" b="1">
                <a:solidFill>
                  <a:srgbClr val="003366"/>
                </a:solidFill>
              </a:rPr>
              <a:t>AI应用与大模型发展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 algn="l"/>
            <a:r>
              <a:rPr sz="2400" b="0">
                <a:solidFill>
                  <a:srgbClr val="000000"/>
                </a:solidFill>
              </a:rPr>
              <a:t>• 大模型应用三分类：</a:t>
            </a:r>
          </a:p>
          <a:p>
            <a:pPr algn="l"/>
            <a:r>
              <a:rPr sz="2400" b="0">
                <a:solidFill>
                  <a:srgbClr val="000000"/>
                </a:solidFill>
              </a:rPr>
              <a:t>  1. 主场景补充</a:t>
            </a:r>
          </a:p>
          <a:p>
            <a:pPr algn="l"/>
            <a:r>
              <a:rPr sz="2400" b="0">
                <a:solidFill>
                  <a:srgbClr val="000000"/>
                </a:solidFill>
              </a:rPr>
              <a:t>  2. 模型能力带来的变化</a:t>
            </a:r>
          </a:p>
          <a:p>
            <a:pPr algn="l"/>
            <a:r>
              <a:rPr sz="2400" b="0">
                <a:solidFill>
                  <a:srgbClr val="000000"/>
                </a:solidFill>
              </a:rPr>
              <a:t>  3. 模型能力在特定领域的外溢</a:t>
            </a:r>
          </a:p>
          <a:p>
            <a:pPr algn="l"/>
          </a:p>
          <a:p>
            <a:pPr algn="l"/>
            <a:r>
              <a:rPr sz="2400" b="0">
                <a:solidFill>
                  <a:srgbClr val="000000"/>
                </a:solidFill>
              </a:rPr>
              <a:t>• '模型是技术平权'：讨论'有模型 vs 没模型'、'贸工技 vs 技工贸'</a:t>
            </a:r>
          </a:p>
          <a:p>
            <a:pPr algn="l"/>
          </a:p>
          <a:p>
            <a:pPr algn="l"/>
            <a:r>
              <a:rPr sz="2400" b="0">
                <a:solidFill>
                  <a:srgbClr val="000000"/>
                </a:solidFill>
              </a:rPr>
              <a:t>• DeepSeek全球爆火的产品分析与启示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/>
          <a:lstStyle/>
          <a:p>
            <a:pPr algn="ctr"/>
            <a:r>
              <a:rPr sz="3600" b="1">
                <a:solidFill>
                  <a:srgbClr val="003366"/>
                </a:solidFill>
              </a:rPr>
              <a:t>战略思考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 algn="l"/>
            <a:r>
              <a:rPr sz="2400" b="0">
                <a:solidFill>
                  <a:srgbClr val="000000"/>
                </a:solidFill>
              </a:rPr>
              <a:t>• 预判大模型下一个能力，提前布局应用</a:t>
            </a:r>
          </a:p>
          <a:p>
            <a:pPr algn="l"/>
          </a:p>
          <a:p>
            <a:pPr algn="l"/>
            <a:r>
              <a:rPr sz="2400" b="0">
                <a:solidFill>
                  <a:srgbClr val="000000"/>
                </a:solidFill>
              </a:rPr>
              <a:t>• 大模型原厂与应用公司的分工定位</a:t>
            </a:r>
          </a:p>
          <a:p>
            <a:pPr algn="l"/>
          </a:p>
          <a:p>
            <a:pPr algn="l"/>
            <a:r>
              <a:rPr sz="2400" b="0">
                <a:solidFill>
                  <a:srgbClr val="000000"/>
                </a:solidFill>
              </a:rPr>
              <a:t>• 在不确定性中寻找机会的创业智慧</a:t>
            </a:r>
          </a:p>
          <a:p>
            <a:pPr algn="l"/>
          </a:p>
          <a:p>
            <a:pPr algn="l"/>
            <a:r>
              <a:rPr sz="2400" b="0">
                <a:solidFill>
                  <a:srgbClr val="000000"/>
                </a:solidFill>
              </a:rPr>
              <a:t>• DeepSeek的成功经验：'BE YOURSELF！！'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/>
          <a:lstStyle/>
          <a:p>
            <a:pPr algn="ctr"/>
            <a:r>
              <a:rPr sz="3600" b="1">
                <a:solidFill>
                  <a:srgbClr val="003366"/>
                </a:solidFill>
              </a:rPr>
              <a:t>未来展望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 algn="l"/>
            <a:r>
              <a:rPr sz="2400" b="0">
                <a:solidFill>
                  <a:srgbClr val="000000"/>
                </a:solidFill>
              </a:rPr>
              <a:t>• Agent时代的到来与新产品发布</a:t>
            </a:r>
          </a:p>
          <a:p>
            <a:pPr algn="l"/>
          </a:p>
          <a:p>
            <a:pPr algn="l"/>
            <a:r>
              <a:rPr sz="2400" b="0">
                <a:solidFill>
                  <a:srgbClr val="000000"/>
                </a:solidFill>
              </a:rPr>
              <a:t>• 中国创业者需更激进地全球化</a:t>
            </a:r>
          </a:p>
          <a:p>
            <a:pPr algn="l"/>
          </a:p>
          <a:p>
            <a:pPr algn="l"/>
            <a:r>
              <a:rPr sz="2400" b="0">
                <a:solidFill>
                  <a:srgbClr val="000000"/>
                </a:solidFill>
              </a:rPr>
              <a:t>• 基于最疯狂的想象落地战略</a:t>
            </a:r>
          </a:p>
          <a:p>
            <a:pPr algn="l"/>
          </a:p>
          <a:p>
            <a:pPr algn="l"/>
            <a:r>
              <a:rPr sz="2400" b="0">
                <a:solidFill>
                  <a:srgbClr val="000000"/>
                </a:solidFill>
              </a:rPr>
              <a:t>• 对'贪、嗔、痴'的AI解读与创业启示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/>
          <a:lstStyle/>
          <a:p>
            <a:pPr algn="ctr"/>
            <a:r>
              <a:rPr sz="3600" b="1">
                <a:solidFill>
                  <a:srgbClr val="003366"/>
                </a:solidFill>
              </a:rPr>
              <a:t>结论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 algn="l"/>
            <a:r>
              <a:rPr sz="2400" b="0">
                <a:solidFill>
                  <a:srgbClr val="000000"/>
                </a:solidFill>
              </a:rPr>
              <a:t>• 技术变革中的创业者需保持敏锐洞察力</a:t>
            </a:r>
          </a:p>
          <a:p>
            <a:pPr algn="l"/>
          </a:p>
          <a:p>
            <a:pPr algn="l"/>
            <a:r>
              <a:rPr sz="2400" b="0">
                <a:solidFill>
                  <a:srgbClr val="000000"/>
                </a:solidFill>
              </a:rPr>
              <a:t>• 灵活调整战略应对不确定性</a:t>
            </a:r>
          </a:p>
          <a:p>
            <a:pPr algn="l"/>
          </a:p>
          <a:p>
            <a:pPr algn="l"/>
            <a:r>
              <a:rPr sz="2400" b="0">
                <a:solidFill>
                  <a:srgbClr val="000000"/>
                </a:solidFill>
              </a:rPr>
              <a:t>• 在AI应用爆发元年把握机遇</a:t>
            </a:r>
          </a:p>
          <a:p>
            <a:pPr algn="l"/>
          </a:p>
          <a:p>
            <a:pPr algn="l"/>
            <a:r>
              <a:rPr sz="2400" b="0">
                <a:solidFill>
                  <a:srgbClr val="000000"/>
                </a:solidFill>
              </a:rPr>
              <a:t>• 核心启示：'世界不是线性外推，要让自己成为博弈中的重要变量'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