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62" r:id="rId7"/>
    <p:sldId id="261" r:id="rId8"/>
    <p:sldId id="260" r:id="rId9"/>
    <p:sldId id="259" r:id="rId10"/>
    <p:sldId id="258" r:id="rId11"/>
    <p:sldId id="257" r:id="rId12"/>
    <p:sldId id="274" r:id="rId13"/>
    <p:sldId id="275" r:id="rId14"/>
    <p:sldId id="276" r:id="rId15"/>
    <p:sldId id="277" r:id="rId16"/>
    <p:sldId id="278" r:id="rId17"/>
    <p:sldId id="279" r:id="rId18"/>
    <p:sldId id="280" r:id="rId19"/>
    <p:sldId id="281" r:id="rId20"/>
    <p:sldId id="282" r:id="rId21"/>
    <p:sldId id="283" r:id="rId22"/>
    <p:sldId id="284" r:id="rId2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jpeg"/><Relationship Id="rId1"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jpeg"/><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6238875"/>
          </a:xfrm>
        </p:spPr>
        <p:txBody>
          <a:bodyPr>
            <a:normAutofit/>
          </a:bodyPr>
          <a:p>
            <a:pPr algn="ctr"/>
            <a:r>
              <a:rPr lang="en-US" sz="2000" b="1">
                <a:effectLst>
                  <a:outerShdw blurRad="38100" dist="38100" dir="2700000" algn="tl">
                    <a:srgbClr val="000000">
                      <a:alpha val="43137"/>
                    </a:srgbClr>
                  </a:outerShdw>
                </a:effectLst>
              </a:rPr>
              <a:t>Project Report</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On</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 Python</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PERSONAL ASSISTANT</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(J.A.R.V.I.S)</a:t>
            </a:r>
            <a:br>
              <a:rPr lang="en-US" sz="2000" b="1">
                <a:effectLst>
                  <a:outerShdw blurRad="38100" dist="38100" dir="2700000" algn="tl">
                    <a:srgbClr val="000000">
                      <a:alpha val="43137"/>
                    </a:srgbClr>
                  </a:outerShdw>
                </a:effectLst>
              </a:rPr>
            </a:b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Under the guidance of:</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Priti Sardar</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from</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Indian Cyber Security Solution</a:t>
            </a:r>
            <a:r>
              <a:rPr lang="en-IN" altLang="en-US" sz="2000" b="1">
                <a:effectLst>
                  <a:outerShdw blurRad="38100" dist="38100" dir="2700000" algn="tl">
                    <a:srgbClr val="000000">
                      <a:alpha val="43137"/>
                    </a:srgbClr>
                  </a:outerShdw>
                </a:effectLst>
              </a:rPr>
              <a:t>s</a:t>
            </a:r>
            <a:br>
              <a:rPr lang="en-US" sz="2000" b="1">
                <a:effectLst>
                  <a:outerShdw blurRad="38100" dist="38100" dir="2700000" algn="tl">
                    <a:srgbClr val="000000">
                      <a:alpha val="43137"/>
                    </a:srgbClr>
                  </a:outerShdw>
                </a:effectLst>
              </a:rPr>
            </a:b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Submitted By-</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Aakash Das</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Roll No: 1705841</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Branch: CSE</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Semester: 5th</a:t>
            </a: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Kalinga University of Industrial Technology</a:t>
            </a:r>
            <a:br>
              <a:rPr lang="en-US" sz="2000" b="1">
                <a:effectLst>
                  <a:outerShdw blurRad="38100" dist="38100" dir="2700000" algn="tl">
                    <a:srgbClr val="000000">
                      <a:alpha val="43137"/>
                    </a:srgbClr>
                  </a:outerShdw>
                </a:effectLst>
              </a:rPr>
            </a:br>
            <a:br>
              <a:rPr lang="en-US" sz="2000" b="1">
                <a:effectLst>
                  <a:outerShdw blurRad="38100" dist="38100" dir="2700000" algn="tl">
                    <a:srgbClr val="000000">
                      <a:alpha val="43137"/>
                    </a:srgbClr>
                  </a:outerShdw>
                </a:effectLst>
              </a:rPr>
            </a:br>
            <a:r>
              <a:rPr lang="en-US" sz="2000" b="1">
                <a:effectLst>
                  <a:outerShdw blurRad="38100" dist="38100" dir="2700000" algn="tl">
                    <a:srgbClr val="000000">
                      <a:alpha val="43137"/>
                    </a:srgbClr>
                  </a:outerShdw>
                </a:effectLst>
              </a:rPr>
              <a:t>Submitted Date:08/06/2019</a:t>
            </a:r>
            <a:endParaRPr lang="en-US" sz="2000" b="1">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4" name="Text Placeholder 3"/>
          <p:cNvSpPr>
            <a:spLocks noGrp="1"/>
          </p:cNvSpPr>
          <p:nvPr>
            <p:ph type="body" idx="1"/>
          </p:nvPr>
        </p:nvSpPr>
        <p:spPr/>
        <p:txBody>
          <a:bodyPr/>
          <a:p>
            <a:pPr marL="342900" indent="-342900">
              <a:buFont typeface="Arial" panose="020B0604020202020204" pitchFamily="34" charset="0"/>
              <a:buChar char="•"/>
            </a:pPr>
            <a:r>
              <a:rPr lang="en-IN" altLang="en-US"/>
              <a:t>Taking command:</a:t>
            </a:r>
            <a:endParaRPr lang="en-IN" altLang="en-US"/>
          </a:p>
        </p:txBody>
      </p:sp>
      <p:sp>
        <p:nvSpPr>
          <p:cNvPr id="6" name="Text Placeholder 5"/>
          <p:cNvSpPr>
            <a:spLocks noGrp="1"/>
          </p:cNvSpPr>
          <p:nvPr>
            <p:ph type="body" sz="quarter" idx="3"/>
          </p:nvPr>
        </p:nvSpPr>
        <p:spPr/>
        <p:txBody>
          <a:bodyPr/>
          <a:p>
            <a:pPr marL="342900" indent="-342900">
              <a:buFont typeface="Arial" panose="020B0604020202020204" pitchFamily="34" charset="0"/>
              <a:buChar char="•"/>
            </a:pPr>
            <a:r>
              <a:rPr lang="en-IN" altLang="en-US"/>
              <a:t>Question-Answer Speaking:</a:t>
            </a:r>
            <a:endParaRPr lang="en-IN" altLang="en-US"/>
          </a:p>
        </p:txBody>
      </p:sp>
      <p:pic>
        <p:nvPicPr>
          <p:cNvPr id="2" name="Content Placeholder -2147482582" descr="Screenshot (29)"/>
          <p:cNvPicPr>
            <a:picLocks noChangeAspect="1"/>
          </p:cNvPicPr>
          <p:nvPr>
            <p:ph sz="half" idx="2"/>
          </p:nvPr>
        </p:nvPicPr>
        <p:blipFill>
          <a:blip r:embed="rId1"/>
          <a:srcRect l="15469" t="26979"/>
          <a:stretch>
            <a:fillRect/>
          </a:stretch>
        </p:blipFill>
        <p:spPr>
          <a:xfrm>
            <a:off x="840105" y="2740660"/>
            <a:ext cx="5157470" cy="3266440"/>
          </a:xfrm>
          <a:prstGeom prst="rect">
            <a:avLst/>
          </a:prstGeom>
          <a:noFill/>
          <a:ln w="9525">
            <a:noFill/>
          </a:ln>
        </p:spPr>
      </p:pic>
      <p:pic>
        <p:nvPicPr>
          <p:cNvPr id="5" name="Content Placeholder -2147482608" descr="Screenshot (30)"/>
          <p:cNvPicPr>
            <a:picLocks noChangeAspect="1"/>
          </p:cNvPicPr>
          <p:nvPr>
            <p:ph sz="quarter" idx="4"/>
          </p:nvPr>
        </p:nvPicPr>
        <p:blipFill>
          <a:blip r:embed="rId2"/>
          <a:srcRect l="19308" r="13908"/>
          <a:stretch>
            <a:fillRect/>
          </a:stretch>
        </p:blipFill>
        <p:spPr>
          <a:xfrm>
            <a:off x="6172200" y="2740660"/>
            <a:ext cx="5183505" cy="32658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Wikipedia Opening: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App Opening(like Stream):</a:t>
            </a:r>
            <a:endParaRPr lang="en-IN" altLang="en-US"/>
          </a:p>
        </p:txBody>
      </p:sp>
      <p:pic>
        <p:nvPicPr>
          <p:cNvPr id="4" name="Content Placeholder -2147482529" descr="Screenshot (31)"/>
          <p:cNvPicPr>
            <a:picLocks noChangeAspect="1"/>
          </p:cNvPicPr>
          <p:nvPr>
            <p:ph sz="half" idx="2"/>
          </p:nvPr>
        </p:nvPicPr>
        <p:blipFill>
          <a:blip r:embed="rId1"/>
          <a:srcRect l="17055" r="43658" b="301"/>
          <a:stretch>
            <a:fillRect/>
          </a:stretch>
        </p:blipFill>
        <p:spPr>
          <a:xfrm>
            <a:off x="840740" y="2847975"/>
            <a:ext cx="5157470" cy="2802255"/>
          </a:xfrm>
          <a:prstGeom prst="rect">
            <a:avLst/>
          </a:prstGeom>
          <a:noFill/>
          <a:ln w="9525">
            <a:noFill/>
          </a:ln>
        </p:spPr>
      </p:pic>
      <p:pic>
        <p:nvPicPr>
          <p:cNvPr id="6" name="Content Placeholder -2147482528" descr="Screenshot (33)"/>
          <p:cNvPicPr>
            <a:picLocks noChangeAspect="1"/>
          </p:cNvPicPr>
          <p:nvPr>
            <p:ph sz="quarter" idx="4"/>
          </p:nvPr>
        </p:nvPicPr>
        <p:blipFill>
          <a:blip r:embed="rId2"/>
          <a:srcRect l="11041" r="38814" b="10947"/>
          <a:stretch>
            <a:fillRect/>
          </a:stretch>
        </p:blipFill>
        <p:spPr>
          <a:xfrm>
            <a:off x="6172200" y="2847975"/>
            <a:ext cx="5183505" cy="1816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Wi-fi Connecting: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Any Wbsite Opening:</a:t>
            </a:r>
            <a:endParaRPr lang="en-IN" altLang="en-US"/>
          </a:p>
        </p:txBody>
      </p:sp>
      <p:pic>
        <p:nvPicPr>
          <p:cNvPr id="4" name="Content Placeholder -2147482589" descr="Screenshot (35)"/>
          <p:cNvPicPr>
            <a:picLocks noChangeAspect="1"/>
          </p:cNvPicPr>
          <p:nvPr>
            <p:ph sz="half" idx="2"/>
          </p:nvPr>
        </p:nvPicPr>
        <p:blipFill>
          <a:blip r:embed="rId1"/>
          <a:srcRect l="25114" r="38341" b="9120"/>
          <a:stretch>
            <a:fillRect/>
          </a:stretch>
        </p:blipFill>
        <p:spPr>
          <a:xfrm>
            <a:off x="589280" y="2895600"/>
            <a:ext cx="5157470" cy="2510155"/>
          </a:xfrm>
          <a:prstGeom prst="rect">
            <a:avLst/>
          </a:prstGeom>
          <a:noFill/>
          <a:ln w="9525">
            <a:noFill/>
          </a:ln>
        </p:spPr>
      </p:pic>
      <p:pic>
        <p:nvPicPr>
          <p:cNvPr id="6" name="Content Placeholder -2147482527" descr="Screenshot (36)"/>
          <p:cNvPicPr>
            <a:picLocks noChangeAspect="1"/>
          </p:cNvPicPr>
          <p:nvPr>
            <p:ph sz="quarter" idx="4"/>
          </p:nvPr>
        </p:nvPicPr>
        <p:blipFill>
          <a:blip r:embed="rId2"/>
          <a:srcRect l="19389" r="20403" b="879"/>
          <a:stretch>
            <a:fillRect/>
          </a:stretch>
        </p:blipFill>
        <p:spPr>
          <a:xfrm>
            <a:off x="6172200" y="2894965"/>
            <a:ext cx="5423535" cy="25107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Sleep Mode On:</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Play Movies From Dictionary:</a:t>
            </a:r>
            <a:endParaRPr lang="en-IN" altLang="en-US"/>
          </a:p>
        </p:txBody>
      </p:sp>
      <p:pic>
        <p:nvPicPr>
          <p:cNvPr id="4" name="Content Placeholder -2147482601" descr="Screenshot (37)"/>
          <p:cNvPicPr>
            <a:picLocks noChangeAspect="1"/>
          </p:cNvPicPr>
          <p:nvPr>
            <p:ph sz="half" idx="2"/>
          </p:nvPr>
        </p:nvPicPr>
        <p:blipFill>
          <a:blip r:embed="rId1"/>
          <a:srcRect l="21068" r="13239" b="5836"/>
          <a:stretch>
            <a:fillRect/>
          </a:stretch>
        </p:blipFill>
        <p:spPr>
          <a:xfrm>
            <a:off x="840105" y="3202940"/>
            <a:ext cx="5157470" cy="1633855"/>
          </a:xfrm>
          <a:prstGeom prst="rect">
            <a:avLst/>
          </a:prstGeom>
          <a:noFill/>
          <a:ln w="9525">
            <a:noFill/>
          </a:ln>
        </p:spPr>
      </p:pic>
      <p:pic>
        <p:nvPicPr>
          <p:cNvPr id="6" name="Content Placeholder -2147482590" descr="Screenshot (38)"/>
          <p:cNvPicPr>
            <a:picLocks noChangeAspect="1"/>
          </p:cNvPicPr>
          <p:nvPr>
            <p:ph sz="quarter" idx="4"/>
          </p:nvPr>
        </p:nvPicPr>
        <p:blipFill>
          <a:blip r:embed="rId2"/>
          <a:srcRect l="21704" r="35274" b="3191"/>
          <a:stretch>
            <a:fillRect/>
          </a:stretch>
        </p:blipFill>
        <p:spPr>
          <a:xfrm>
            <a:off x="6172200" y="3202940"/>
            <a:ext cx="5183505" cy="16332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Time Speaking: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Taking Command:</a:t>
            </a:r>
            <a:endParaRPr lang="en-IN" altLang="en-US"/>
          </a:p>
        </p:txBody>
      </p:sp>
      <p:pic>
        <p:nvPicPr>
          <p:cNvPr id="4" name="Content Placeholder -2147482591" descr="Screenshot (39)"/>
          <p:cNvPicPr>
            <a:picLocks noChangeAspect="1"/>
          </p:cNvPicPr>
          <p:nvPr>
            <p:ph sz="half" idx="2"/>
          </p:nvPr>
        </p:nvPicPr>
        <p:blipFill>
          <a:blip r:embed="rId1"/>
          <a:srcRect l="20003" r="7013" b="13751"/>
          <a:stretch>
            <a:fillRect/>
          </a:stretch>
        </p:blipFill>
        <p:spPr>
          <a:xfrm>
            <a:off x="840105" y="3453130"/>
            <a:ext cx="5157470" cy="1449070"/>
          </a:xfrm>
          <a:prstGeom prst="rect">
            <a:avLst/>
          </a:prstGeom>
          <a:noFill/>
          <a:ln w="9525">
            <a:noFill/>
          </a:ln>
        </p:spPr>
      </p:pic>
      <p:pic>
        <p:nvPicPr>
          <p:cNvPr id="6" name="Content Placeholder -2147482592" descr="Screenshot (40)"/>
          <p:cNvPicPr>
            <a:picLocks noChangeAspect="1"/>
          </p:cNvPicPr>
          <p:nvPr>
            <p:ph sz="quarter" idx="4"/>
          </p:nvPr>
        </p:nvPicPr>
        <p:blipFill>
          <a:blip r:embed="rId2"/>
          <a:srcRect l="19359" t="28033" r="31183" b="-2562"/>
          <a:stretch>
            <a:fillRect/>
          </a:stretch>
        </p:blipFill>
        <p:spPr>
          <a:xfrm>
            <a:off x="6172200" y="3453130"/>
            <a:ext cx="5183505" cy="12973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Analysis - Design...</a:t>
            </a:r>
            <a:endParaRPr lang="en-IN" alt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Email Checking: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Email-Server Checking:</a:t>
            </a:r>
            <a:endParaRPr lang="en-IN" altLang="en-US"/>
          </a:p>
        </p:txBody>
      </p:sp>
      <p:pic>
        <p:nvPicPr>
          <p:cNvPr id="4" name="Content Placeholder -2147482579" descr="Screenshot (32)"/>
          <p:cNvPicPr>
            <a:picLocks noChangeAspect="1"/>
          </p:cNvPicPr>
          <p:nvPr>
            <p:ph sz="half" idx="2"/>
          </p:nvPr>
        </p:nvPicPr>
        <p:blipFill>
          <a:blip r:embed="rId1"/>
          <a:srcRect l="5168" r="36389" b="-937"/>
          <a:stretch>
            <a:fillRect/>
          </a:stretch>
        </p:blipFill>
        <p:spPr>
          <a:xfrm>
            <a:off x="840105" y="2583180"/>
            <a:ext cx="5157470" cy="2882900"/>
          </a:xfrm>
          <a:prstGeom prst="rect">
            <a:avLst/>
          </a:prstGeom>
          <a:noFill/>
          <a:ln w="9525">
            <a:noFill/>
          </a:ln>
        </p:spPr>
      </p:pic>
      <p:pic>
        <p:nvPicPr>
          <p:cNvPr id="6" name="Content Placeholder -2147482580" descr="Screenshot (41)"/>
          <p:cNvPicPr>
            <a:picLocks noChangeAspect="1"/>
          </p:cNvPicPr>
          <p:nvPr>
            <p:ph sz="quarter" idx="4"/>
          </p:nvPr>
        </p:nvPicPr>
        <p:blipFill>
          <a:blip r:embed="rId2"/>
          <a:srcRect l="14000" r="44461" b="-861"/>
          <a:stretch>
            <a:fillRect/>
          </a:stretch>
        </p:blipFill>
        <p:spPr>
          <a:xfrm>
            <a:off x="6172200" y="2583180"/>
            <a:ext cx="5183505" cy="2882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Implementation-Test Documentation:</a:t>
            </a:r>
            <a:endPar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Real-Time Speaking: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Question-Answer Speaking:</a:t>
            </a:r>
            <a:endParaRPr lang="en-IN" altLang="en-US"/>
          </a:p>
        </p:txBody>
      </p:sp>
      <p:pic>
        <p:nvPicPr>
          <p:cNvPr id="4" name="Content Placeholder -2147482554" descr="Screenshot (43)"/>
          <p:cNvPicPr>
            <a:picLocks noChangeAspect="1"/>
          </p:cNvPicPr>
          <p:nvPr>
            <p:ph sz="half" idx="2"/>
          </p:nvPr>
        </p:nvPicPr>
        <p:blipFill>
          <a:blip r:embed="rId1"/>
          <a:srcRect l="2710" r="22026" b="9009"/>
          <a:stretch>
            <a:fillRect/>
          </a:stretch>
        </p:blipFill>
        <p:spPr>
          <a:xfrm>
            <a:off x="840105" y="2851785"/>
            <a:ext cx="5157470" cy="2675255"/>
          </a:xfrm>
          <a:prstGeom prst="rect">
            <a:avLst/>
          </a:prstGeom>
          <a:noFill/>
          <a:ln w="9525">
            <a:noFill/>
          </a:ln>
        </p:spPr>
      </p:pic>
      <p:pic>
        <p:nvPicPr>
          <p:cNvPr id="6" name="Content Placeholder -2147482526" descr="Screenshot (46)_LI"/>
          <p:cNvPicPr>
            <a:picLocks noChangeAspect="1"/>
          </p:cNvPicPr>
          <p:nvPr>
            <p:ph sz="quarter" idx="4"/>
          </p:nvPr>
        </p:nvPicPr>
        <p:blipFill>
          <a:blip r:embed="rId2"/>
          <a:srcRect l="12816" r="33522" b="2266"/>
          <a:stretch>
            <a:fillRect/>
          </a:stretch>
        </p:blipFill>
        <p:spPr>
          <a:xfrm>
            <a:off x="6172200" y="2851785"/>
            <a:ext cx="5183505" cy="26752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Implementation-Test Documentation</a:t>
            </a:r>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t>
            </a:r>
            <a:endPar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endParaRPr>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Search In Wikipedia</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Wi-Fi Checking:</a:t>
            </a:r>
            <a:endParaRPr lang="en-IN" altLang="en-US"/>
          </a:p>
        </p:txBody>
      </p:sp>
      <p:pic>
        <p:nvPicPr>
          <p:cNvPr id="4" name="Content Placeholder -2147482545" descr="Screenshot (47)"/>
          <p:cNvPicPr>
            <a:picLocks noChangeAspect="1"/>
          </p:cNvPicPr>
          <p:nvPr>
            <p:ph sz="half" idx="2"/>
          </p:nvPr>
        </p:nvPicPr>
        <p:blipFill>
          <a:blip r:embed="rId1"/>
          <a:stretch>
            <a:fillRect/>
          </a:stretch>
        </p:blipFill>
        <p:spPr>
          <a:xfrm>
            <a:off x="840105" y="2717165"/>
            <a:ext cx="5157470" cy="2998470"/>
          </a:xfrm>
          <a:prstGeom prst="rect">
            <a:avLst/>
          </a:prstGeom>
          <a:noFill/>
          <a:ln w="9525">
            <a:noFill/>
          </a:ln>
        </p:spPr>
      </p:pic>
      <p:pic>
        <p:nvPicPr>
          <p:cNvPr id="6" name="Content Placeholder -2147482538" descr="Screenshot (52)"/>
          <p:cNvPicPr>
            <a:picLocks noChangeAspect="1"/>
          </p:cNvPicPr>
          <p:nvPr>
            <p:ph sz="quarter" idx="4"/>
          </p:nvPr>
        </p:nvPicPr>
        <p:blipFill>
          <a:blip r:embed="rId2"/>
          <a:stretch>
            <a:fillRect/>
          </a:stretch>
        </p:blipFill>
        <p:spPr>
          <a:xfrm>
            <a:off x="6172200" y="2717165"/>
            <a:ext cx="5183505" cy="29991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Implementation-Test Documentation</a:t>
            </a:r>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t>
            </a:r>
            <a:endPar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endParaRPr>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Website Opening:</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Movie Open:</a:t>
            </a:r>
            <a:endParaRPr lang="en-IN" altLang="en-US"/>
          </a:p>
        </p:txBody>
      </p:sp>
      <p:pic>
        <p:nvPicPr>
          <p:cNvPr id="4" name="Content Placeholder -2147482543" descr="Screenshot (48)_LI"/>
          <p:cNvPicPr>
            <a:picLocks noChangeAspect="1"/>
          </p:cNvPicPr>
          <p:nvPr>
            <p:ph sz="half" idx="2"/>
          </p:nvPr>
        </p:nvPicPr>
        <p:blipFill>
          <a:blip r:embed="rId1"/>
          <a:stretch>
            <a:fillRect/>
          </a:stretch>
        </p:blipFill>
        <p:spPr>
          <a:xfrm>
            <a:off x="840105" y="2551430"/>
            <a:ext cx="5157470" cy="3590925"/>
          </a:xfrm>
          <a:prstGeom prst="rect">
            <a:avLst/>
          </a:prstGeom>
          <a:noFill/>
          <a:ln w="9525">
            <a:noFill/>
          </a:ln>
        </p:spPr>
      </p:pic>
      <p:pic>
        <p:nvPicPr>
          <p:cNvPr id="6" name="Content Placeholder -2147482548" descr="Screenshot (50)_LI"/>
          <p:cNvPicPr>
            <a:picLocks noChangeAspect="1"/>
          </p:cNvPicPr>
          <p:nvPr>
            <p:ph sz="quarter" idx="4"/>
          </p:nvPr>
        </p:nvPicPr>
        <p:blipFill>
          <a:blip r:embed="rId2"/>
          <a:stretch>
            <a:fillRect/>
          </a:stretch>
        </p:blipFill>
        <p:spPr>
          <a:xfrm>
            <a:off x="6172200" y="2552065"/>
            <a:ext cx="5183505" cy="3590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Implementation-Test Documentation</a:t>
            </a:r>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t>
            </a:r>
            <a:endPar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endParaRPr>
          </a:p>
        </p:txBody>
      </p:sp>
      <p:sp>
        <p:nvSpPr>
          <p:cNvPr id="3" name="Text Placeholder 2"/>
          <p:cNvSpPr>
            <a:spLocks noGrp="1"/>
          </p:cNvSpPr>
          <p:nvPr>
            <p:ph type="body" idx="1"/>
          </p:nvPr>
        </p:nvSpPr>
        <p:spPr/>
        <p:txBody>
          <a:bodyPr/>
          <a:p>
            <a:pPr marL="342900" indent="-342900">
              <a:buFont typeface="Arial" panose="020B0604020202020204" pitchFamily="34" charset="0"/>
              <a:buChar char="•"/>
            </a:pPr>
            <a:r>
              <a:rPr lang="en-IN" altLang="en-US"/>
              <a:t>Stream Open:</a:t>
            </a:r>
            <a:endParaRPr lang="en-IN" altLang="en-US"/>
          </a:p>
        </p:txBody>
      </p:sp>
      <p:sp>
        <p:nvSpPr>
          <p:cNvPr id="5" name="Text Placeholder 4"/>
          <p:cNvSpPr>
            <a:spLocks noGrp="1"/>
          </p:cNvSpPr>
          <p:nvPr>
            <p:ph type="body" sz="quarter" idx="3"/>
          </p:nvPr>
        </p:nvSpPr>
        <p:spPr/>
        <p:txBody>
          <a:bodyPr/>
          <a:p>
            <a:pPr marL="342900" indent="-342900">
              <a:buFont typeface="Arial" panose="020B0604020202020204" pitchFamily="34" charset="0"/>
              <a:buChar char="•"/>
            </a:pPr>
            <a:r>
              <a:rPr lang="en-IN" altLang="en-US"/>
              <a:t>Email Sending:</a:t>
            </a:r>
            <a:endParaRPr lang="en-IN" altLang="en-US"/>
          </a:p>
        </p:txBody>
      </p:sp>
      <p:pic>
        <p:nvPicPr>
          <p:cNvPr id="4" name="Content Placeholder -2147482540" descr="Screenshot (51)_LI"/>
          <p:cNvPicPr>
            <a:picLocks noChangeAspect="1"/>
          </p:cNvPicPr>
          <p:nvPr>
            <p:ph sz="half" idx="2"/>
          </p:nvPr>
        </p:nvPicPr>
        <p:blipFill>
          <a:blip r:embed="rId1"/>
          <a:srcRect l="11176"/>
          <a:stretch>
            <a:fillRect/>
          </a:stretch>
        </p:blipFill>
        <p:spPr>
          <a:xfrm>
            <a:off x="840105" y="2614930"/>
            <a:ext cx="5157470" cy="3298825"/>
          </a:xfrm>
          <a:prstGeom prst="rect">
            <a:avLst/>
          </a:prstGeom>
          <a:noFill/>
          <a:ln w="9525">
            <a:noFill/>
          </a:ln>
        </p:spPr>
      </p:pic>
      <p:pic>
        <p:nvPicPr>
          <p:cNvPr id="6" name="Content Placeholder -2147482525" descr="Screenshot (52)_LI"/>
          <p:cNvPicPr>
            <a:picLocks noChangeAspect="1"/>
          </p:cNvPicPr>
          <p:nvPr>
            <p:ph sz="quarter" idx="4"/>
          </p:nvPr>
        </p:nvPicPr>
        <p:blipFill>
          <a:blip r:embed="rId2"/>
          <a:stretch>
            <a:fillRect/>
          </a:stretch>
        </p:blipFill>
        <p:spPr>
          <a:xfrm>
            <a:off x="6171565" y="2614930"/>
            <a:ext cx="5184775" cy="31165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365125"/>
            <a:ext cx="10515600" cy="1056005"/>
          </a:xfrm>
        </p:spPr>
        <p:txBody>
          <a:bodyPr/>
          <a:p>
            <a:r>
              <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Table of Contents:</a:t>
            </a:r>
            <a:endPar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4" name="Content Placeholder 3"/>
          <p:cNvSpPr>
            <a:spLocks noGrp="1"/>
          </p:cNvSpPr>
          <p:nvPr>
            <p:ph idx="1"/>
          </p:nvPr>
        </p:nvSpPr>
        <p:spPr>
          <a:xfrm>
            <a:off x="838200" y="1421130"/>
            <a:ext cx="10515600" cy="5138420"/>
          </a:xfrm>
        </p:spPr>
        <p:txBody>
          <a:bodyPr>
            <a:noAutofit/>
          </a:bodyPr>
          <a:p>
            <a:r>
              <a:rPr lang="en-US" sz="2500">
                <a:effectLst>
                  <a:outerShdw blurRad="38100" dist="38100" dir="2700000" algn="tl">
                    <a:srgbClr val="000000">
                      <a:alpha val="43137"/>
                    </a:srgbClr>
                  </a:outerShdw>
                </a:effectLst>
              </a:rPr>
              <a:t>Title Pages……………………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….1</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Table of Contents………………………………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…..2</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Project Management Plan……………………………</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……….3</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Overview Scope and Objectives…………………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..4</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Assignment of Roles and Responsibilities…………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………5</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Project Schedule</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…6</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Requirements Specifications………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.7</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Analysis-Design……………………………...</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…8-12</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Implementation-Test …………………………….…</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13-15</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References…………………………………</a:t>
            </a:r>
            <a:r>
              <a:rPr lang="en-IN" altLang="en-US" sz="2500">
                <a:effectLst>
                  <a:outerShdw blurRad="38100" dist="38100" dir="2700000" algn="tl">
                    <a:srgbClr val="000000">
                      <a:alpha val="43137"/>
                    </a:srgbClr>
                  </a:outerShdw>
                </a:effectLst>
              </a:rPr>
              <a:t>...........................................</a:t>
            </a:r>
            <a:r>
              <a:rPr lang="en-US" sz="2500">
                <a:effectLst>
                  <a:outerShdw blurRad="38100" dist="38100" dir="2700000" algn="tl">
                    <a:srgbClr val="000000">
                      <a:alpha val="43137"/>
                    </a:srgbClr>
                  </a:outerShdw>
                </a:effectLst>
              </a:rPr>
              <a:t>16</a:t>
            </a:r>
            <a:endParaRPr lang="en-US" sz="25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dissolv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dissolv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dissolv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dissolv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dissolv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dissolve">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dissolv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dissolve">
                                      <p:cBhvr>
                                        <p:cTn id="48" dur="500"/>
                                        <p:tgtEl>
                                          <p:spTgt spid="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Effect transition="in" filter="dissolve">
                                      <p:cBhvr>
                                        <p:cTn id="5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1315720"/>
          </a:xfrm>
        </p:spPr>
        <p:txBody>
          <a:bodyPr/>
          <a:p>
            <a:r>
              <a:rPr lang="en-IN" alt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References:</a:t>
            </a:r>
            <a:endParaRPr lang="en-IN" alt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7" name="Text Placeholder 6"/>
          <p:cNvSpPr>
            <a:spLocks noGrp="1"/>
          </p:cNvSpPr>
          <p:nvPr>
            <p:ph type="body" sz="half" idx="2"/>
          </p:nvPr>
        </p:nvSpPr>
        <p:spPr>
          <a:xfrm>
            <a:off x="840105" y="1772285"/>
            <a:ext cx="3932555" cy="4097020"/>
          </a:xfrm>
        </p:spPr>
        <p:txBody>
          <a:bodyPr/>
          <a:p>
            <a:pPr algn="l"/>
            <a:r>
              <a:rPr lang="en-US" sz="2500"/>
              <a:t>I completed this project under the guidance of:</a:t>
            </a:r>
            <a:r>
              <a:rPr lang="en-US" sz="2500" b="1">
                <a:effectLst>
                  <a:outerShdw blurRad="38100" dist="38100" dir="2700000" algn="tl">
                    <a:srgbClr val="000000">
                      <a:alpha val="43137"/>
                    </a:srgbClr>
                  </a:outerShdw>
                </a:effectLst>
              </a:rPr>
              <a:t> Priti Sardar Ma'am</a:t>
            </a:r>
            <a:endParaRPr lang="en-US" sz="2500" b="1">
              <a:effectLst>
                <a:outerShdw blurRad="38100" dist="38100" dir="2700000" algn="tl">
                  <a:srgbClr val="000000">
                    <a:alpha val="43137"/>
                  </a:srgbClr>
                </a:outerShdw>
              </a:effectLst>
            </a:endParaRPr>
          </a:p>
          <a:p>
            <a:pPr algn="l"/>
            <a:r>
              <a:rPr lang="en-US" sz="2500">
                <a:effectLst/>
              </a:rPr>
              <a:t>from</a:t>
            </a:r>
            <a:r>
              <a:rPr lang="en-US" sz="2500" b="1">
                <a:effectLst>
                  <a:outerShdw blurRad="38100" dist="38100" dir="2700000" algn="tl">
                    <a:srgbClr val="000000">
                      <a:alpha val="43137"/>
                    </a:srgbClr>
                  </a:outerShdw>
                </a:effectLst>
              </a:rPr>
              <a:t> Indian Cyber Security Solution</a:t>
            </a:r>
            <a:r>
              <a:rPr lang="en-IN" altLang="en-US" sz="2500" b="1">
                <a:effectLst>
                  <a:outerShdw blurRad="38100" dist="38100" dir="2700000" algn="tl">
                    <a:srgbClr val="000000">
                      <a:alpha val="43137"/>
                    </a:srgbClr>
                  </a:outerShdw>
                </a:effectLst>
              </a:rPr>
              <a:t>s</a:t>
            </a:r>
            <a:r>
              <a:rPr lang="en-US" sz="2500"/>
              <a:t> and also helped from Internet specially </a:t>
            </a:r>
            <a:r>
              <a:rPr lang="en-US" sz="2500" b="1">
                <a:effectLst>
                  <a:outerShdw blurRad="38100" dist="38100" dir="2700000" algn="tl">
                    <a:srgbClr val="000000">
                      <a:alpha val="43137"/>
                    </a:srgbClr>
                  </a:outerShdw>
                </a:effectLst>
              </a:rPr>
              <a:t>Git Hub</a:t>
            </a:r>
            <a:r>
              <a:rPr lang="en-US" sz="2500"/>
              <a:t> website.</a:t>
            </a:r>
            <a:endParaRPr lang="en-US" sz="2500"/>
          </a:p>
        </p:txBody>
      </p:sp>
      <p:pic>
        <p:nvPicPr>
          <p:cNvPr id="3" name="Picture Placeholder -2147482532" descr="download1"/>
          <p:cNvPicPr>
            <a:picLocks noChangeAspect="1"/>
          </p:cNvPicPr>
          <p:nvPr>
            <p:ph type="pic" idx="1"/>
          </p:nvPr>
        </p:nvPicPr>
        <p:blipFill>
          <a:blip r:embed="rId1"/>
          <a:stretch>
            <a:fillRect/>
          </a:stretch>
        </p:blipFill>
        <p:spPr>
          <a:xfrm>
            <a:off x="6132195" y="996950"/>
            <a:ext cx="4600575" cy="46253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dissolv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365125"/>
            <a:ext cx="10515600" cy="6100445"/>
          </a:xfrm>
        </p:spPr>
        <p:txBody>
          <a:bodyPr/>
          <a:p>
            <a:pPr algn="ctr"/>
            <a:r>
              <a:rPr lang="en-IN" altLang="en-US" sz="8000" b="1">
                <a:effectLst>
                  <a:outerShdw blurRad="38100" dist="38100" dir="2700000" algn="tl">
                    <a:srgbClr val="000000">
                      <a:alpha val="43137"/>
                    </a:srgbClr>
                  </a:outerShdw>
                </a:effectLst>
                <a:latin typeface="Arial Unicode MS" panose="020B0604020202020204" charset="-122"/>
                <a:ea typeface="Arial Unicode MS" panose="020B0604020202020204" charset="-122"/>
              </a:rPr>
              <a:t>THANK YOU!!!</a:t>
            </a:r>
            <a:endParaRPr lang="en-IN" altLang="en-US" sz="80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8985"/>
          </a:xfrm>
        </p:spPr>
        <p:txBody>
          <a:bodyPr>
            <a:noAutofit/>
          </a:bodyPr>
          <a:p>
            <a:r>
              <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Project Management Plan:</a:t>
            </a:r>
            <a:endPar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3" name="Content Placeholder 2"/>
          <p:cNvSpPr>
            <a:spLocks noGrp="1"/>
          </p:cNvSpPr>
          <p:nvPr>
            <p:ph idx="1"/>
          </p:nvPr>
        </p:nvSpPr>
        <p:spPr>
          <a:xfrm>
            <a:off x="838200" y="1133475"/>
            <a:ext cx="10515600" cy="5480685"/>
          </a:xfrm>
        </p:spPr>
        <p:txBody>
          <a:bodyPr>
            <a:noAutofit/>
          </a:bodyPr>
          <a:p>
            <a:pPr marL="0" indent="0">
              <a:buNone/>
            </a:pPr>
            <a:r>
              <a:rPr lang="en-US" sz="1800">
                <a:effectLst>
                  <a:outerShdw blurRad="38100" dist="38100" dir="2700000" algn="tl">
                    <a:srgbClr val="000000">
                      <a:alpha val="43137"/>
                    </a:srgbClr>
                  </a:outerShdw>
                </a:effectLst>
              </a:rPr>
              <a:t>The management plan defines the purpose of the project and its organization.</a:t>
            </a:r>
            <a:endParaRPr lang="en-US" sz="1800"/>
          </a:p>
          <a:p>
            <a:r>
              <a:rPr lang="en-US" sz="1800" b="1">
                <a:effectLst>
                  <a:outerShdw blurRad="38100" dist="38100" dir="2700000" algn="tl">
                    <a:srgbClr val="000000">
                      <a:alpha val="43137"/>
                    </a:srgbClr>
                  </a:outerShdw>
                </a:effectLst>
              </a:rPr>
              <a:t>Overview the project :</a:t>
            </a:r>
            <a:endParaRPr lang="en-US" sz="1800"/>
          </a:p>
          <a:p>
            <a:pPr marL="0" indent="0" algn="l">
              <a:buNone/>
            </a:pPr>
            <a:r>
              <a:rPr lang="en-US" sz="1800">
                <a:effectLst>
                  <a:outerShdw blurRad="38100" dist="38100" dir="2700000" algn="tl">
                    <a:srgbClr val="000000">
                      <a:alpha val="43137"/>
                    </a:srgbClr>
                  </a:outerShdw>
                </a:effectLst>
              </a:rPr>
              <a:t>It specify, Speech recognition can by done using the Python Speech Recognition module. I make use of Google Speech API because of it’s great sound capture quality.</a:t>
            </a:r>
            <a:endParaRPr lang="en-US" sz="1800"/>
          </a:p>
          <a:p>
            <a:r>
              <a:rPr lang="en-US" sz="2000" b="1">
                <a:effectLst>
                  <a:outerShdw blurRad="38100" dist="38100" dir="2700000" algn="tl">
                    <a:srgbClr val="000000">
                      <a:alpha val="43137"/>
                    </a:srgbClr>
                  </a:outerShdw>
                </a:effectLst>
              </a:rPr>
              <a:t>Specifications:</a:t>
            </a:r>
            <a:endParaRPr lang="en-US" sz="1800"/>
          </a:p>
          <a:p>
            <a:pPr marL="0" indent="0">
              <a:buNone/>
            </a:pPr>
            <a:r>
              <a:rPr lang="en-US" sz="1800">
                <a:effectLst>
                  <a:outerShdw blurRad="38100" dist="38100" dir="2700000" algn="tl">
                    <a:srgbClr val="000000">
                      <a:alpha val="43137"/>
                    </a:srgbClr>
                  </a:outerShdw>
                </a:effectLst>
              </a:rPr>
              <a:t>1. Recent Time Speaking</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2. Question - Answer Speaking</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3. Search Wikipedia with speaking - printing</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4. Wi-Fi Checking(ON/OFF)</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5. Open Any Website</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6. Talking Shutdown</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7. Open Any Specific Website by OS</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8. Open and Play Movies or Songs From File Directory</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9. Open Any Application by OS</a:t>
            </a:r>
            <a:endParaRPr lang="en-US" sz="1800">
              <a:effectLst>
                <a:outerShdw blurRad="38100" dist="38100" dir="2700000" algn="tl">
                  <a:srgbClr val="000000">
                    <a:alpha val="43137"/>
                  </a:srgbClr>
                </a:outerShdw>
              </a:effectLst>
            </a:endParaRPr>
          </a:p>
          <a:p>
            <a:pPr marL="0" indent="0">
              <a:buNone/>
            </a:pPr>
            <a:r>
              <a:rPr lang="en-US" sz="1800">
                <a:effectLst>
                  <a:outerShdw blurRad="38100" dist="38100" dir="2700000" algn="tl">
                    <a:srgbClr val="000000">
                      <a:alpha val="43137"/>
                    </a:srgbClr>
                  </a:outerShdw>
                </a:effectLst>
              </a:rPr>
              <a:t>10. Email Sending by Command</a:t>
            </a:r>
            <a:endParaRPr lang="en-US" sz="18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dissolv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dissolv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dissolv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dissolv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dissolve">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dissolv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dissolve">
                                      <p:cBhvr>
                                        <p:cTn id="69" dur="5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dissolve">
                                      <p:cBhvr>
                                        <p:cTn id="74" dur="5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dissolve">
                                      <p:cBhvr>
                                        <p:cTn id="7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5365" y="217170"/>
            <a:ext cx="3931920" cy="1238885"/>
          </a:xfrm>
        </p:spPr>
        <p:txBody>
          <a:bodyPr>
            <a:noAutofit/>
          </a:bodyPr>
          <a:p>
            <a:pPr algn="ctr"/>
            <a:r>
              <a:rPr lang="en-US" sz="4000" b="1">
                <a:effectLst>
                  <a:outerShdw blurRad="38100" dist="38100" dir="2700000" algn="tl">
                    <a:srgbClr val="000000">
                      <a:alpha val="43137"/>
                    </a:srgbClr>
                  </a:outerShdw>
                </a:effectLst>
              </a:rPr>
              <a:t>Project scope and objectives:</a:t>
            </a:r>
            <a:endParaRPr lang="en-US" sz="4000" b="1">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a:xfrm>
            <a:off x="916305" y="1390650"/>
            <a:ext cx="5407025" cy="5372735"/>
          </a:xfrm>
        </p:spPr>
        <p:txBody>
          <a:bodyPr>
            <a:noAutofit/>
          </a:bodyPr>
          <a:p>
            <a:r>
              <a:rPr lang="en-US" sz="1900">
                <a:effectLst>
                  <a:outerShdw blurRad="38100" dist="38100" dir="2700000" algn="tl">
                    <a:srgbClr val="000000">
                      <a:alpha val="43137"/>
                    </a:srgbClr>
                  </a:outerShdw>
                </a:effectLst>
              </a:rPr>
              <a:t>I ran into difficulties defining the boundaries of what would be included in the project and what would not. This is because of the open-ended nature of the project. Many different ideas and pieces of functionality had potential to be incorporated into the application. I wanted to be as open as possible when considering features, so it became difficult to say no to different parts of the system. This resulted in pieces of the system that were not developed as completely as they could have been. Future projects should have a clearly defined scope that teams can commit to. The team believes that since the scope was so large, there was no chance of completing everything in the project, which hurt the overall motivation on the project. </a:t>
            </a:r>
            <a:endParaRPr lang="en-US" sz="1900">
              <a:effectLst>
                <a:outerShdw blurRad="38100" dist="38100" dir="2700000" algn="tl">
                  <a:srgbClr val="000000">
                    <a:alpha val="43137"/>
                  </a:srgbClr>
                </a:outerShdw>
              </a:effectLst>
            </a:endParaRPr>
          </a:p>
          <a:p>
            <a:r>
              <a:rPr lang="en-US" sz="1900">
                <a:effectLst>
                  <a:outerShdw blurRad="38100" dist="38100" dir="2700000" algn="tl">
                    <a:srgbClr val="000000">
                      <a:alpha val="43137"/>
                    </a:srgbClr>
                  </a:outerShdw>
                </a:effectLst>
              </a:rPr>
              <a:t>Objectives goes to next generation of project by python(text to speech) </a:t>
            </a:r>
            <a:endParaRPr lang="en-US" sz="1900">
              <a:effectLst>
                <a:outerShdw blurRad="38100" dist="38100" dir="2700000" algn="tl">
                  <a:srgbClr val="000000">
                    <a:alpha val="43137"/>
                  </a:srgbClr>
                </a:outerShdw>
              </a:effectLst>
            </a:endParaRPr>
          </a:p>
        </p:txBody>
      </p:sp>
      <p:pic>
        <p:nvPicPr>
          <p:cNvPr id="4" name="Picture Placeholder -2147482530" descr="download2"/>
          <p:cNvPicPr>
            <a:picLocks noChangeAspect="1"/>
          </p:cNvPicPr>
          <p:nvPr>
            <p:ph type="pic" idx="1"/>
          </p:nvPr>
        </p:nvPicPr>
        <p:blipFill>
          <a:blip r:embed="rId1"/>
          <a:stretch>
            <a:fillRect/>
          </a:stretch>
        </p:blipFill>
        <p:spPr>
          <a:xfrm>
            <a:off x="7303135" y="1734820"/>
            <a:ext cx="3818890" cy="38296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645"/>
          </a:xfrm>
        </p:spPr>
        <p:txBody>
          <a:bodyPr/>
          <a:p>
            <a:r>
              <a:rPr lang="en-US" sz="4500" b="1">
                <a:effectLst>
                  <a:outerShdw blurRad="38100" dist="38100" dir="2700000" algn="tl">
                    <a:srgbClr val="000000">
                      <a:alpha val="43137"/>
                    </a:srgbClr>
                  </a:outerShdw>
                </a:effectLst>
              </a:rPr>
              <a:t>Assignment of Roles and Responsibilities:</a:t>
            </a:r>
            <a:endParaRPr lang="en-US" sz="45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85595"/>
            <a:ext cx="10515600" cy="4526280"/>
          </a:xfrm>
        </p:spPr>
        <p:txBody>
          <a:bodyPr>
            <a:normAutofit fontScale="90000" lnSpcReduction="10000"/>
          </a:bodyPr>
          <a:p>
            <a:r>
              <a:rPr lang="en-US" sz="2000">
                <a:effectLst>
                  <a:outerShdw blurRad="38100" dist="38100" dir="2700000" algn="tl">
                    <a:srgbClr val="000000">
                      <a:alpha val="43137"/>
                    </a:srgbClr>
                  </a:outerShdw>
                </a:effectLst>
              </a:rPr>
              <a:t>This .is a personal project of python. I tried my best to do.</a:t>
            </a:r>
            <a:endParaRPr lang="en-US" sz="2000">
              <a:effectLst>
                <a:outerShdw blurRad="38100" dist="38100" dir="2700000" algn="tl">
                  <a:srgbClr val="000000">
                    <a:alpha val="43137"/>
                  </a:srgbClr>
                </a:outerShdw>
              </a:effectLst>
            </a:endParaRPr>
          </a:p>
          <a:p>
            <a:r>
              <a:rPr lang="en-US" sz="2000">
                <a:effectLst>
                  <a:outerShdw blurRad="38100" dist="38100" dir="2700000" algn="tl">
                    <a:srgbClr val="000000">
                      <a:alpha val="43137"/>
                    </a:srgbClr>
                  </a:outerShdw>
                </a:effectLst>
              </a:rPr>
              <a:t>This project works like a J.A.R.V.I.S or a personal assistant.</a:t>
            </a:r>
            <a:endParaRPr lang="en-US" sz="2000">
              <a:effectLst>
                <a:outerShdw blurRad="38100" dist="38100" dir="2700000" algn="tl">
                  <a:srgbClr val="000000">
                    <a:alpha val="43137"/>
                  </a:srgbClr>
                </a:outerShdw>
              </a:effectLst>
            </a:endParaRPr>
          </a:p>
          <a:p>
            <a:pPr marL="0" indent="0">
              <a:buNone/>
            </a:pPr>
            <a:r>
              <a:rPr lang="en-US" sz="2000">
                <a:effectLst>
                  <a:outerShdw blurRad="38100" dist="38100" dir="2700000" algn="tl">
                    <a:srgbClr val="000000">
                      <a:alpha val="43137"/>
                    </a:srgbClr>
                  </a:outerShdw>
                </a:effectLst>
              </a:rPr>
              <a:t> It works 10 different things in one project like;</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A</a:t>
            </a:r>
            <a:r>
              <a:rPr lang="en-US" sz="2000">
                <a:effectLst>
                  <a:outerShdw blurRad="38100" dist="38100" dir="2700000" algn="tl">
                    <a:srgbClr val="000000">
                      <a:alpha val="43137"/>
                    </a:srgbClr>
                  </a:outerShdw>
                </a:effectLst>
              </a:rPr>
              <a:t>. Recent Time Speaking</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B</a:t>
            </a:r>
            <a:r>
              <a:rPr lang="en-US" sz="2000">
                <a:effectLst>
                  <a:outerShdw blurRad="38100" dist="38100" dir="2700000" algn="tl">
                    <a:srgbClr val="000000">
                      <a:alpha val="43137"/>
                    </a:srgbClr>
                  </a:outerShdw>
                </a:effectLst>
              </a:rPr>
              <a:t>. Question - Answer Speaking</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C</a:t>
            </a:r>
            <a:r>
              <a:rPr lang="en-US" sz="2000">
                <a:effectLst>
                  <a:outerShdw blurRad="38100" dist="38100" dir="2700000" algn="tl">
                    <a:srgbClr val="000000">
                      <a:alpha val="43137"/>
                    </a:srgbClr>
                  </a:outerShdw>
                </a:effectLst>
              </a:rPr>
              <a:t>. Search Wikipedia with speaking - printing</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D</a:t>
            </a:r>
            <a:r>
              <a:rPr lang="en-US" sz="2000">
                <a:effectLst>
                  <a:outerShdw blurRad="38100" dist="38100" dir="2700000" algn="tl">
                    <a:srgbClr val="000000">
                      <a:alpha val="43137"/>
                    </a:srgbClr>
                  </a:outerShdw>
                </a:effectLst>
              </a:rPr>
              <a:t>. Wi-Fi Checking(ON/OFF)</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E</a:t>
            </a:r>
            <a:r>
              <a:rPr lang="en-US" sz="2000">
                <a:effectLst>
                  <a:outerShdw blurRad="38100" dist="38100" dir="2700000" algn="tl">
                    <a:srgbClr val="000000">
                      <a:alpha val="43137"/>
                    </a:srgbClr>
                  </a:outerShdw>
                </a:effectLst>
              </a:rPr>
              <a:t>. Open Any Website</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F</a:t>
            </a:r>
            <a:r>
              <a:rPr lang="en-US" sz="2000">
                <a:effectLst>
                  <a:outerShdw blurRad="38100" dist="38100" dir="2700000" algn="tl">
                    <a:srgbClr val="000000">
                      <a:alpha val="43137"/>
                    </a:srgbClr>
                  </a:outerShdw>
                </a:effectLst>
              </a:rPr>
              <a:t>. Talking Shutdown</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G</a:t>
            </a:r>
            <a:r>
              <a:rPr lang="en-US" sz="2000">
                <a:effectLst>
                  <a:outerShdw blurRad="38100" dist="38100" dir="2700000" algn="tl">
                    <a:srgbClr val="000000">
                      <a:alpha val="43137"/>
                    </a:srgbClr>
                  </a:outerShdw>
                </a:effectLst>
              </a:rPr>
              <a:t>. Open Any Specific Website by OS</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H</a:t>
            </a:r>
            <a:r>
              <a:rPr lang="en-US" sz="2000">
                <a:effectLst>
                  <a:outerShdw blurRad="38100" dist="38100" dir="2700000" algn="tl">
                    <a:srgbClr val="000000">
                      <a:alpha val="43137"/>
                    </a:srgbClr>
                  </a:outerShdw>
                </a:effectLst>
              </a:rPr>
              <a:t>. Open and Play Movies or Songs From File Directory</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I</a:t>
            </a:r>
            <a:r>
              <a:rPr lang="en-US" sz="2000">
                <a:effectLst>
                  <a:outerShdw blurRad="38100" dist="38100" dir="2700000" algn="tl">
                    <a:srgbClr val="000000">
                      <a:alpha val="43137"/>
                    </a:srgbClr>
                  </a:outerShdw>
                </a:effectLst>
              </a:rPr>
              <a:t>. Open Any Application by OS</a:t>
            </a:r>
            <a:endParaRPr lang="en-US" sz="2000">
              <a:effectLst>
                <a:outerShdw blurRad="38100" dist="38100" dir="2700000" algn="tl">
                  <a:srgbClr val="000000">
                    <a:alpha val="43137"/>
                  </a:srgbClr>
                </a:outerShdw>
              </a:effectLst>
            </a:endParaRPr>
          </a:p>
          <a:p>
            <a:pPr marL="0" indent="0">
              <a:buNone/>
            </a:pPr>
            <a:r>
              <a:rPr lang="en-IN" altLang="en-US" sz="2000">
                <a:effectLst>
                  <a:outerShdw blurRad="38100" dist="38100" dir="2700000" algn="tl">
                    <a:srgbClr val="000000">
                      <a:alpha val="43137"/>
                    </a:srgbClr>
                  </a:outerShdw>
                </a:effectLst>
              </a:rPr>
              <a:t>J</a:t>
            </a:r>
            <a:r>
              <a:rPr lang="en-US" sz="2000">
                <a:effectLst>
                  <a:outerShdw blurRad="38100" dist="38100" dir="2700000" algn="tl">
                    <a:srgbClr val="000000">
                      <a:alpha val="43137"/>
                    </a:srgbClr>
                  </a:outerShdw>
                </a:effectLst>
              </a:rPr>
              <a:t>. Email Sending by Command</a:t>
            </a:r>
            <a:endParaRPr lang="en-US" sz="2000">
              <a:effectLst>
                <a:outerShdw blurRad="38100" dist="38100" dir="2700000" algn="tl">
                  <a:srgbClr val="000000">
                    <a:alpha val="43137"/>
                  </a:srgbClr>
                </a:outerShdw>
              </a:effectLst>
            </a:endParaRPr>
          </a:p>
          <a:p>
            <a:pPr marL="0" indent="0">
              <a:buNone/>
            </a:pPr>
            <a:r>
              <a:rPr lang="en-US" sz="2000" b="1">
                <a:effectLst>
                  <a:outerShdw blurRad="38100" dist="38100" dir="2700000" algn="tl">
                    <a:srgbClr val="000000">
                      <a:alpha val="43137"/>
                    </a:srgbClr>
                  </a:outerShdw>
                </a:effectLst>
              </a:rPr>
              <a:t>Main Motive:</a:t>
            </a:r>
            <a:r>
              <a:rPr lang="en-US" sz="2000">
                <a:effectLst>
                  <a:outerShdw blurRad="38100" dist="38100" dir="2700000" algn="tl">
                    <a:srgbClr val="000000">
                      <a:alpha val="43137"/>
                    </a:srgbClr>
                  </a:outerShdw>
                </a:effectLst>
              </a:rPr>
              <a:t> “10 Specifications = 1 PROJECT”</a:t>
            </a:r>
            <a:endParaRPr lang="en-US" sz="200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ssolve">
                                      <p:cBhvr>
                                        <p:cTn id="34" dur="500"/>
                                        <p:tgtEl>
                                          <p:spTgt spid="3">
                                            <p:txEl>
                                              <p:pRg st="5" end="5"/>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dissolve">
                                      <p:cBhvr>
                                        <p:cTn id="49" dur="500"/>
                                        <p:tgtEl>
                                          <p:spTgt spid="3">
                                            <p:txEl>
                                              <p:pRg st="10" end="10"/>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dissolve">
                                      <p:cBhvr>
                                        <p:cTn id="52" dur="500"/>
                                        <p:tgtEl>
                                          <p:spTgt spid="3">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dissolve">
                                      <p:cBhvr>
                                        <p:cTn id="55" dur="500"/>
                                        <p:tgtEl>
                                          <p:spTgt spid="3">
                                            <p:txEl>
                                              <p:pRg st="12" end="12"/>
                                            </p:txEl>
                                          </p:spTgt>
                                        </p:tgtEl>
                                      </p:cBhvr>
                                    </p:animEffect>
                                  </p:childTnLst>
                                </p:cTn>
                              </p:par>
                              <p:par>
                                <p:cTn id="56" presetID="9" presetClass="entr" presetSubtype="0"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dissolve">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974090"/>
            <a:ext cx="5658485" cy="737235"/>
          </a:xfrm>
        </p:spPr>
        <p:txBody>
          <a:bodyPr>
            <a:noAutofit/>
          </a:bodyPr>
          <a:p>
            <a:r>
              <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Project Schedule:</a:t>
            </a:r>
            <a:endPar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3" name="Text Placeholder 2"/>
          <p:cNvSpPr>
            <a:spLocks noGrp="1"/>
          </p:cNvSpPr>
          <p:nvPr>
            <p:ph type="body" sz="half" idx="2"/>
          </p:nvPr>
        </p:nvSpPr>
        <p:spPr>
          <a:xfrm>
            <a:off x="840105" y="2045970"/>
            <a:ext cx="5799455" cy="3811905"/>
          </a:xfrm>
        </p:spPr>
        <p:txBody>
          <a:bodyPr>
            <a:noAutofit/>
          </a:bodyPr>
          <a:p>
            <a:r>
              <a:rPr lang="en-US" sz="2500">
                <a:effectLst>
                  <a:outerShdw blurRad="38100" dist="38100" dir="2700000" algn="tl">
                    <a:srgbClr val="000000">
                      <a:alpha val="43137"/>
                    </a:srgbClr>
                  </a:outerShdw>
                </a:effectLst>
              </a:rPr>
              <a:t>Each phase of project development will be given a timeline.</a:t>
            </a:r>
            <a:endParaRPr lang="en-US" sz="2500">
              <a:effectLst>
                <a:outerShdw blurRad="38100" dist="38100" dir="2700000" algn="tl">
                  <a:srgbClr val="000000">
                    <a:alpha val="43137"/>
                  </a:srgbClr>
                </a:outerShdw>
              </a:effectLst>
            </a:endParaRPr>
          </a:p>
          <a:p>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This project was completed around in 1 Month.</a:t>
            </a:r>
            <a:endParaRPr lang="en-US" sz="2500">
              <a:effectLst>
                <a:outerShdw blurRad="38100" dist="38100" dir="2700000" algn="tl">
                  <a:srgbClr val="000000">
                    <a:alpha val="43137"/>
                  </a:srgbClr>
                </a:outerShdw>
              </a:effectLst>
            </a:endParaRPr>
          </a:p>
          <a:p>
            <a:r>
              <a:rPr lang="en-US" sz="2500">
                <a:effectLst>
                  <a:outerShdw blurRad="38100" dist="38100" dir="2700000" algn="tl">
                    <a:srgbClr val="000000">
                      <a:alpha val="43137"/>
                    </a:srgbClr>
                  </a:outerShdw>
                </a:effectLst>
              </a:rPr>
              <a:t>I implemented each specification in various time of this project and sorted out a shortest way for implementing this project.</a:t>
            </a:r>
            <a:endParaRPr lang="en-US" sz="2500">
              <a:effectLst>
                <a:outerShdw blurRad="38100" dist="38100" dir="2700000" algn="tl">
                  <a:srgbClr val="000000">
                    <a:alpha val="43137"/>
                  </a:srgbClr>
                </a:outerShdw>
              </a:effectLst>
            </a:endParaRPr>
          </a:p>
        </p:txBody>
      </p:sp>
      <p:pic>
        <p:nvPicPr>
          <p:cNvPr id="4" name="Picture 4" descr="download1"/>
          <p:cNvPicPr>
            <a:picLocks noChangeAspect="1"/>
          </p:cNvPicPr>
          <p:nvPr>
            <p:ph type="pic" idx="1"/>
          </p:nvPr>
        </p:nvPicPr>
        <p:blipFill>
          <a:blip r:embed="rId1"/>
          <a:stretch>
            <a:fillRect/>
          </a:stretch>
        </p:blipFill>
        <p:spPr>
          <a:xfrm>
            <a:off x="6762115" y="974090"/>
            <a:ext cx="4544695" cy="473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213360"/>
            <a:ext cx="10515600" cy="659130"/>
          </a:xfrm>
        </p:spPr>
        <p:txBody>
          <a:bodyPr>
            <a:normAutofit/>
          </a:bodyPr>
          <a:p>
            <a:r>
              <a:rPr lang="en-US" sz="3000" b="1">
                <a:effectLst>
                  <a:outerShdw blurRad="38100" dist="38100" dir="2700000" algn="tl">
                    <a:srgbClr val="000000">
                      <a:alpha val="43137"/>
                    </a:srgbClr>
                  </a:outerShdw>
                </a:effectLst>
                <a:latin typeface="Arial Unicode MS" panose="020B0604020202020204" charset="-122"/>
                <a:ea typeface="Arial Unicode MS" panose="020B0604020202020204" charset="-122"/>
              </a:rPr>
              <a:t>Requirements Specifications:</a:t>
            </a:r>
            <a:endParaRPr lang="en-US" sz="3000" b="1">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
        <p:nvSpPr>
          <p:cNvPr id="4" name="Content Placeholder 3"/>
          <p:cNvSpPr>
            <a:spLocks noGrp="1"/>
          </p:cNvSpPr>
          <p:nvPr>
            <p:ph idx="1"/>
          </p:nvPr>
        </p:nvSpPr>
        <p:spPr>
          <a:xfrm>
            <a:off x="838200" y="807085"/>
            <a:ext cx="10515600" cy="5936615"/>
          </a:xfrm>
        </p:spPr>
        <p:txBody>
          <a:bodyPr>
            <a:normAutofit fontScale="90000" lnSpcReduction="20000"/>
          </a:bodyPr>
          <a:p>
            <a:pPr marL="0" indent="0">
              <a:buNone/>
            </a:pPr>
            <a:r>
              <a:rPr lang="en-US" sz="1600">
                <a:effectLst/>
              </a:rPr>
              <a:t>This section will consist of a requirements document outlining the system</a:t>
            </a:r>
            <a:endParaRPr lang="en-US" sz="1600" b="1" u="sng">
              <a:effectLst>
                <a:outerShdw blurRad="38100" dist="38100" dir="2700000" algn="tl">
                  <a:srgbClr val="000000">
                    <a:alpha val="43137"/>
                  </a:srgbClr>
                </a:outerShdw>
              </a:effectLst>
            </a:endParaRPr>
          </a:p>
          <a:p>
            <a:pPr marL="0" indent="0">
              <a:buNone/>
            </a:pPr>
            <a:r>
              <a:rPr lang="en-US" sz="1600" b="1" u="sng">
                <a:effectLst>
                  <a:outerShdw blurRad="38100" dist="38100" dir="2700000" algn="tl">
                    <a:srgbClr val="000000">
                      <a:alpha val="43137"/>
                    </a:srgbClr>
                  </a:outerShdw>
                </a:effectLst>
              </a:rPr>
              <a:t>Installation:-</a:t>
            </a:r>
            <a:endParaRPr lang="en-US" sz="1600"/>
          </a:p>
          <a:p>
            <a:pPr marL="0" indent="0">
              <a:buNone/>
            </a:pPr>
            <a:r>
              <a:rPr lang="en-US" sz="1600" b="1">
                <a:effectLst>
                  <a:outerShdw blurRad="38100" dist="38100" dir="2700000" algn="tl">
                    <a:srgbClr val="000000">
                      <a:alpha val="43137"/>
                    </a:srgbClr>
                  </a:outerShdw>
                </a:effectLst>
              </a:rPr>
              <a:t>a)import pyttsx3:</a:t>
            </a:r>
            <a:endParaRPr lang="en-US" sz="1600"/>
          </a:p>
          <a:p>
            <a:pPr marL="0" indent="0">
              <a:buNone/>
            </a:pPr>
            <a:r>
              <a:rPr lang="en-US" sz="1600"/>
              <a:t>Pyttsx3 is a text-to-speech conversion library in Python. Unlike alternative libraries, it works offline, and is compatible with both Python 2 and 3.</a:t>
            </a:r>
            <a:endParaRPr lang="en-US" sz="1600"/>
          </a:p>
          <a:p>
            <a:pPr marL="0" indent="0">
              <a:buNone/>
            </a:pPr>
            <a:r>
              <a:rPr lang="en-US" sz="1600"/>
              <a:t>pip install pyttsx3</a:t>
            </a:r>
            <a:endParaRPr lang="en-US" sz="1600"/>
          </a:p>
          <a:p>
            <a:pPr marL="0" indent="0">
              <a:buNone/>
            </a:pPr>
            <a:r>
              <a:rPr lang="en-US" sz="1600" b="1">
                <a:effectLst>
                  <a:outerShdw blurRad="38100" dist="38100" dir="2700000" algn="tl">
                    <a:srgbClr val="000000">
                      <a:alpha val="43137"/>
                    </a:srgbClr>
                  </a:outerShdw>
                </a:effectLst>
              </a:rPr>
              <a:t>b)import speech_recognition as sr:</a:t>
            </a:r>
            <a:endParaRPr lang="en-US" sz="1600"/>
          </a:p>
          <a:p>
            <a:pPr marL="0" indent="0">
              <a:buNone/>
            </a:pPr>
            <a:r>
              <a:rPr lang="en-US" sz="1600"/>
              <a:t>SpeechRecognition 3.8.1 is the library for performing speech recognition, with support for several engines and APIs, online and offline.</a:t>
            </a:r>
            <a:endParaRPr lang="en-US" sz="1600"/>
          </a:p>
          <a:p>
            <a:pPr marL="0" indent="0">
              <a:buNone/>
            </a:pPr>
            <a:r>
              <a:rPr lang="en-US" sz="1600"/>
              <a:t>pip install SpeechRecognition</a:t>
            </a:r>
            <a:endParaRPr lang="en-US" sz="1600"/>
          </a:p>
          <a:p>
            <a:pPr marL="0" indent="0">
              <a:buNone/>
            </a:pPr>
            <a:r>
              <a:rPr lang="en-US" sz="1600" b="1">
                <a:effectLst>
                  <a:outerShdw blurRad="38100" dist="38100" dir="2700000" algn="tl">
                    <a:srgbClr val="000000">
                      <a:alpha val="43137"/>
                    </a:srgbClr>
                  </a:outerShdw>
                </a:effectLst>
              </a:rPr>
              <a:t>c)import datetime:</a:t>
            </a:r>
            <a:endParaRPr lang="en-US" sz="1600"/>
          </a:p>
          <a:p>
            <a:pPr marL="0" indent="0">
              <a:buNone/>
            </a:pPr>
            <a:r>
              <a:rPr lang="en-US" sz="1600"/>
              <a:t>This package provides a DateTime data type, as known from Zope. Unless you need to communicate with Zope APIs, you're probably better off using Python's built-in datetime module.</a:t>
            </a:r>
            <a:endParaRPr lang="en-US" sz="1600"/>
          </a:p>
          <a:p>
            <a:pPr marL="0" indent="0">
              <a:buNone/>
            </a:pPr>
            <a:r>
              <a:rPr lang="en-US" sz="1600"/>
              <a:t>pip install DateTime</a:t>
            </a:r>
            <a:endParaRPr lang="en-US" sz="1600"/>
          </a:p>
          <a:p>
            <a:pPr marL="0" indent="0">
              <a:buNone/>
            </a:pPr>
            <a:r>
              <a:rPr lang="en-US" sz="1600" b="1">
                <a:effectLst>
                  <a:outerShdw blurRad="38100" dist="38100" dir="2700000" algn="tl">
                    <a:srgbClr val="000000">
                      <a:alpha val="43137"/>
                    </a:srgbClr>
                  </a:outerShdw>
                </a:effectLst>
              </a:rPr>
              <a:t>d)import wikipedia:</a:t>
            </a:r>
            <a:endParaRPr lang="en-US" sz="1600" b="1">
              <a:effectLst>
                <a:outerShdw blurRad="38100" dist="38100" dir="2700000" algn="tl">
                  <a:srgbClr val="000000">
                    <a:alpha val="43137"/>
                  </a:srgbClr>
                </a:outerShdw>
              </a:effectLst>
            </a:endParaRPr>
          </a:p>
          <a:p>
            <a:pPr marL="0" indent="0">
              <a:buNone/>
            </a:pPr>
            <a:r>
              <a:rPr lang="en-US" sz="1600"/>
              <a:t>Wikipedia is a Python library that makes it easy to access and parse data from Wikipedia.</a:t>
            </a:r>
            <a:endParaRPr lang="en-US" sz="1600"/>
          </a:p>
          <a:p>
            <a:pPr marL="0" indent="0">
              <a:buNone/>
            </a:pPr>
            <a:r>
              <a:rPr lang="en-US" sz="1600">
                <a:effectLst/>
              </a:rPr>
              <a:t>pip install wikipedia</a:t>
            </a:r>
            <a:endParaRPr lang="en-US" sz="1600" b="1">
              <a:effectLst>
                <a:outerShdw blurRad="38100" dist="38100" dir="2700000" algn="tl">
                  <a:srgbClr val="000000">
                    <a:alpha val="43137"/>
                  </a:srgbClr>
                </a:outerShdw>
              </a:effectLst>
            </a:endParaRPr>
          </a:p>
          <a:p>
            <a:pPr marL="0" indent="0">
              <a:buNone/>
            </a:pPr>
            <a:r>
              <a:rPr lang="en-US" sz="1600" b="1">
                <a:effectLst>
                  <a:outerShdw blurRad="38100" dist="38100" dir="2700000" algn="tl">
                    <a:srgbClr val="000000">
                      <a:alpha val="43137"/>
                    </a:srgbClr>
                  </a:outerShdw>
                </a:effectLst>
              </a:rPr>
              <a:t>e)import webbrowser:</a:t>
            </a:r>
            <a:endParaRPr lang="en-US" sz="1600"/>
          </a:p>
          <a:p>
            <a:pPr marL="0" indent="0">
              <a:buNone/>
            </a:pPr>
            <a:r>
              <a:rPr lang="en-US" sz="1600"/>
              <a:t>By default, It saved in Python Package</a:t>
            </a:r>
            <a:endParaRPr lang="en-US" sz="1600"/>
          </a:p>
          <a:p>
            <a:pPr marL="0" indent="0">
              <a:buNone/>
            </a:pPr>
            <a:r>
              <a:rPr lang="en-US" sz="1600" b="1">
                <a:effectLst>
                  <a:outerShdw blurRad="38100" dist="38100" dir="2700000" algn="tl">
                    <a:srgbClr val="000000">
                      <a:alpha val="43137"/>
                    </a:srgbClr>
                  </a:outerShdw>
                </a:effectLst>
              </a:rPr>
              <a:t>f)import os:</a:t>
            </a:r>
            <a:endParaRPr lang="en-US" sz="1600"/>
          </a:p>
          <a:p>
            <a:pPr marL="0" indent="0">
              <a:buNone/>
            </a:pPr>
            <a:r>
              <a:rPr lang="en-US" sz="1600"/>
              <a:t>By default, It saved in Python Package(os-operating system</a:t>
            </a:r>
            <a:endParaRPr lang="en-US" sz="1600"/>
          </a:p>
          <a:p>
            <a:pPr marL="0" indent="0">
              <a:buNone/>
            </a:pPr>
            <a:r>
              <a:rPr lang="en-US" sz="1600" b="1">
                <a:effectLst>
                  <a:outerShdw blurRad="38100" dist="38100" dir="2700000" algn="tl">
                    <a:srgbClr val="000000">
                      <a:alpha val="43137"/>
                    </a:srgbClr>
                  </a:outerShdw>
                </a:effectLst>
              </a:rPr>
              <a:t>g)import smtplib:</a:t>
            </a:r>
            <a:endParaRPr lang="en-US" sz="1600"/>
          </a:p>
          <a:p>
            <a:pPr marL="0" indent="0">
              <a:buNone/>
            </a:pPr>
            <a:r>
              <a:rPr lang="en-US" sz="1600"/>
              <a:t>For sending gmail by voice use smtplib</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dissolve">
                                      <p:cBhvr>
                                        <p:cTn id="14" dur="500"/>
                                        <p:tgtEl>
                                          <p:spTgt spid="4">
                                            <p:txEl>
                                              <p:pRg st="1" end="1"/>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dissolve">
                                      <p:cBhvr>
                                        <p:cTn id="29" dur="500"/>
                                        <p:tgtEl>
                                          <p:spTgt spid="4">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dissolve">
                                      <p:cBhvr>
                                        <p:cTn id="35" dur="500"/>
                                        <p:tgtEl>
                                          <p:spTgt spid="4">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dissolve">
                                      <p:cBhvr>
                                        <p:cTn id="38" dur="500"/>
                                        <p:tgtEl>
                                          <p:spTgt spid="4">
                                            <p:txEl>
                                              <p:pRg st="9" end="9"/>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dissolve">
                                      <p:cBhvr>
                                        <p:cTn id="41" dur="500"/>
                                        <p:tgtEl>
                                          <p:spTgt spid="4">
                                            <p:txEl>
                                              <p:pRg st="10" end="10"/>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dissolve">
                                      <p:cBhvr>
                                        <p:cTn id="44" dur="500"/>
                                        <p:tgtEl>
                                          <p:spTgt spid="4">
                                            <p:txEl>
                                              <p:pRg st="11" end="11"/>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dissolve">
                                      <p:cBhvr>
                                        <p:cTn id="47" dur="500"/>
                                        <p:tgtEl>
                                          <p:spTgt spid="4">
                                            <p:txEl>
                                              <p:pRg st="12" end="12"/>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dissolve">
                                      <p:cBhvr>
                                        <p:cTn id="50" dur="500"/>
                                        <p:tgtEl>
                                          <p:spTgt spid="4">
                                            <p:txEl>
                                              <p:pRg st="13" end="1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dissolve">
                                      <p:cBhvr>
                                        <p:cTn id="53" dur="500"/>
                                        <p:tgtEl>
                                          <p:spTgt spid="4">
                                            <p:txEl>
                                              <p:pRg st="14" end="1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4">
                                            <p:txEl>
                                              <p:pRg st="15" end="15"/>
                                            </p:txEl>
                                          </p:spTgt>
                                        </p:tgtEl>
                                        <p:attrNameLst>
                                          <p:attrName>style.visibility</p:attrName>
                                        </p:attrNameLst>
                                      </p:cBhvr>
                                      <p:to>
                                        <p:strVal val="visible"/>
                                      </p:to>
                                    </p:set>
                                    <p:animEffect transition="in" filter="dissolve">
                                      <p:cBhvr>
                                        <p:cTn id="56" dur="500"/>
                                        <p:tgtEl>
                                          <p:spTgt spid="4">
                                            <p:txEl>
                                              <p:pRg st="15" end="1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animEffect transition="in" filter="dissolve">
                                      <p:cBhvr>
                                        <p:cTn id="59" dur="500"/>
                                        <p:tgtEl>
                                          <p:spTgt spid="4">
                                            <p:txEl>
                                              <p:pRg st="16" end="16"/>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4">
                                            <p:txEl>
                                              <p:pRg st="17" end="17"/>
                                            </p:txEl>
                                          </p:spTgt>
                                        </p:tgtEl>
                                        <p:attrNameLst>
                                          <p:attrName>style.visibility</p:attrName>
                                        </p:attrNameLst>
                                      </p:cBhvr>
                                      <p:to>
                                        <p:strVal val="visible"/>
                                      </p:to>
                                    </p:set>
                                    <p:animEffect transition="in" filter="dissolve">
                                      <p:cBhvr>
                                        <p:cTn id="62" dur="500"/>
                                        <p:tgtEl>
                                          <p:spTgt spid="4">
                                            <p:txEl>
                                              <p:pRg st="17" end="17"/>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animEffect transition="in" filter="dissolve">
                                      <p:cBhvr>
                                        <p:cTn id="65" dur="500"/>
                                        <p:tgtEl>
                                          <p:spTgt spid="4">
                                            <p:txEl>
                                              <p:pRg st="18" end="18"/>
                                            </p:txEl>
                                          </p:spTgt>
                                        </p:tgtEl>
                                      </p:cBhvr>
                                    </p:animEffect>
                                  </p:childTnLst>
                                </p:cTn>
                              </p:par>
                              <p:par>
                                <p:cTn id="66" presetID="9" presetClass="entr" presetSubtype="0" fill="hold" nodeType="withEffect">
                                  <p:stCondLst>
                                    <p:cond delay="0"/>
                                  </p:stCondLst>
                                  <p:childTnLst>
                                    <p:set>
                                      <p:cBhvr>
                                        <p:cTn id="67" dur="1" fill="hold">
                                          <p:stCondLst>
                                            <p:cond delay="0"/>
                                          </p:stCondLst>
                                        </p:cTn>
                                        <p:tgtEl>
                                          <p:spTgt spid="4">
                                            <p:txEl>
                                              <p:pRg st="19" end="19"/>
                                            </p:txEl>
                                          </p:spTgt>
                                        </p:tgtEl>
                                        <p:attrNameLst>
                                          <p:attrName>style.visibility</p:attrName>
                                        </p:attrNameLst>
                                      </p:cBhvr>
                                      <p:to>
                                        <p:strVal val="visible"/>
                                      </p:to>
                                    </p:set>
                                    <p:animEffect transition="in" filter="dissolve">
                                      <p:cBhvr>
                                        <p:cTn id="68"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500" b="1">
                <a:effectLst>
                  <a:outerShdw blurRad="38100" dist="38100" dir="2700000" algn="tl">
                    <a:srgbClr val="000000">
                      <a:alpha val="43137"/>
                    </a:srgbClr>
                  </a:outerShdw>
                </a:effectLst>
                <a:latin typeface="Arial Unicode MS" panose="020B0604020202020204" charset="-122"/>
                <a:ea typeface="Arial Unicode MS" panose="020B0604020202020204" charset="-122"/>
              </a:rPr>
              <a:t>Analysis- Design:</a:t>
            </a:r>
            <a:br>
              <a:rPr lang="en-US"/>
            </a:br>
            <a:r>
              <a:rPr lang="en-US" sz="2500">
                <a:effectLst>
                  <a:outerShdw blurRad="38100" dist="38100" dir="2700000" algn="tl">
                    <a:srgbClr val="000000">
                      <a:alpha val="43137"/>
                    </a:srgbClr>
                  </a:outerShdw>
                </a:effectLst>
              </a:rPr>
              <a:t>This section will document my analysis-design model.</a:t>
            </a:r>
            <a:endParaRPr lang="en-US" sz="2500">
              <a:effectLst>
                <a:outerShdw blurRad="38100" dist="38100" dir="2700000" algn="tl">
                  <a:srgbClr val="000000">
                    <a:alpha val="43137"/>
                  </a:srgbClr>
                </a:outerShdw>
              </a:effectLst>
            </a:endParaRPr>
          </a:p>
        </p:txBody>
      </p:sp>
      <p:sp>
        <p:nvSpPr>
          <p:cNvPr id="5" name="Text Placeholder 4"/>
          <p:cNvSpPr>
            <a:spLocks noGrp="1"/>
          </p:cNvSpPr>
          <p:nvPr>
            <p:ph type="body" idx="1"/>
          </p:nvPr>
        </p:nvSpPr>
        <p:spPr/>
        <p:txBody>
          <a:bodyPr/>
          <a:p>
            <a:pPr marL="342900" indent="-342900">
              <a:buFont typeface="Arial" panose="020B0604020202020204" pitchFamily="34" charset="0"/>
              <a:buChar char="•"/>
            </a:pPr>
            <a:r>
              <a:rPr lang="en-IN" altLang="en-US" sz="2500">
                <a:effectLst>
                  <a:outerShdw blurRad="38100" dist="38100" dir="2700000" algn="tl">
                    <a:srgbClr val="000000">
                      <a:alpha val="43137"/>
                    </a:srgbClr>
                  </a:outerShdw>
                </a:effectLst>
              </a:rPr>
              <a:t>Import Packages:</a:t>
            </a:r>
            <a:endParaRPr lang="en-IN" altLang="en-US" sz="2500">
              <a:effectLst>
                <a:outerShdw blurRad="38100" dist="38100" dir="2700000" algn="tl">
                  <a:srgbClr val="000000">
                    <a:alpha val="43137"/>
                  </a:srgbClr>
                </a:outerShdw>
              </a:effectLst>
            </a:endParaRPr>
          </a:p>
        </p:txBody>
      </p:sp>
      <p:pic>
        <p:nvPicPr>
          <p:cNvPr id="3" name="Content Placeholder -2147482585" descr="Screenshot (26)"/>
          <p:cNvPicPr>
            <a:picLocks noChangeAspect="1"/>
          </p:cNvPicPr>
          <p:nvPr>
            <p:ph sz="half" idx="2"/>
          </p:nvPr>
        </p:nvPicPr>
        <p:blipFill>
          <a:blip r:embed="rId1"/>
          <a:srcRect l="14891" t="35025" r="44682"/>
          <a:stretch>
            <a:fillRect/>
          </a:stretch>
        </p:blipFill>
        <p:spPr>
          <a:xfrm>
            <a:off x="840740" y="2898140"/>
            <a:ext cx="5157470" cy="2929255"/>
          </a:xfrm>
          <a:prstGeom prst="rect">
            <a:avLst/>
          </a:prstGeom>
          <a:noFill/>
          <a:ln w="9525">
            <a:noFill/>
          </a:ln>
        </p:spPr>
      </p:pic>
      <p:sp>
        <p:nvSpPr>
          <p:cNvPr id="6" name="Text Placeholder 5"/>
          <p:cNvSpPr>
            <a:spLocks noGrp="1"/>
          </p:cNvSpPr>
          <p:nvPr>
            <p:ph type="body" sz="quarter" idx="3"/>
          </p:nvPr>
        </p:nvSpPr>
        <p:spPr>
          <a:xfrm>
            <a:off x="6172200" y="1921510"/>
            <a:ext cx="5183505" cy="583565"/>
          </a:xfrm>
        </p:spPr>
        <p:txBody>
          <a:bodyPr/>
          <a:p>
            <a:pPr marL="342900" indent="-342900">
              <a:buFont typeface="Arial" panose="020B0604020202020204" pitchFamily="34" charset="0"/>
              <a:buChar char="•"/>
            </a:pPr>
            <a:r>
              <a:rPr lang="en-IN" altLang="en-US" sz="2500">
                <a:effectLst>
                  <a:outerShdw blurRad="38100" dist="38100" dir="2700000" algn="tl">
                    <a:srgbClr val="000000">
                      <a:alpha val="43137"/>
                    </a:srgbClr>
                  </a:outerShdw>
                </a:effectLst>
              </a:rPr>
              <a:t>Output:</a:t>
            </a:r>
            <a:endParaRPr lang="en-IN" altLang="en-US" sz="2500">
              <a:effectLst>
                <a:outerShdw blurRad="38100" dist="38100" dir="2700000" algn="tl">
                  <a:srgbClr val="000000">
                    <a:alpha val="43137"/>
                  </a:srgbClr>
                </a:outerShdw>
              </a:effectLst>
            </a:endParaRPr>
          </a:p>
        </p:txBody>
      </p:sp>
      <p:pic>
        <p:nvPicPr>
          <p:cNvPr id="4" name="Content Placeholder -2147482612" descr="Screenshot (34)"/>
          <p:cNvPicPr>
            <a:picLocks noChangeAspect="1"/>
          </p:cNvPicPr>
          <p:nvPr>
            <p:ph sz="quarter" idx="4"/>
          </p:nvPr>
        </p:nvPicPr>
        <p:blipFill>
          <a:blip r:embed="rId2"/>
          <a:srcRect l="18564" r="51744" b="26865"/>
          <a:stretch>
            <a:fillRect/>
          </a:stretch>
        </p:blipFill>
        <p:spPr>
          <a:xfrm>
            <a:off x="6172200" y="2898140"/>
            <a:ext cx="5183505" cy="29286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IN" altLang="en-US" b="1">
                <a:effectLst>
                  <a:outerShdw blurRad="38100" dist="38100" dir="2700000" algn="tl">
                    <a:srgbClr val="000000">
                      <a:alpha val="43137"/>
                    </a:srgbClr>
                  </a:outerShdw>
                </a:effectLst>
                <a:latin typeface="Arial Unicode MS" panose="020B0604020202020204" charset="-122"/>
                <a:ea typeface="Arial Unicode MS" panose="020B0604020202020204" charset="-122"/>
                <a:sym typeface="+mn-ea"/>
              </a:rPr>
              <a:t>Analysis - Design...</a:t>
            </a:r>
            <a:endParaRPr lang="en-US"/>
          </a:p>
        </p:txBody>
      </p:sp>
      <p:sp>
        <p:nvSpPr>
          <p:cNvPr id="4" name="Text Placeholder 3"/>
          <p:cNvSpPr>
            <a:spLocks noGrp="1"/>
          </p:cNvSpPr>
          <p:nvPr>
            <p:ph type="body" idx="1"/>
          </p:nvPr>
        </p:nvSpPr>
        <p:spPr/>
        <p:txBody>
          <a:bodyPr/>
          <a:p>
            <a:pPr marL="342900" indent="-342900">
              <a:buFont typeface="Arial" panose="020B0604020202020204" pitchFamily="34" charset="0"/>
              <a:buChar char="•"/>
            </a:pPr>
            <a:r>
              <a:rPr lang="en-IN" altLang="en-US"/>
              <a:t>For 'pyttsx3' Package Work:</a:t>
            </a:r>
            <a:endParaRPr lang="en-IN" altLang="en-US"/>
          </a:p>
        </p:txBody>
      </p:sp>
      <p:sp>
        <p:nvSpPr>
          <p:cNvPr id="6" name="Text Placeholder 5"/>
          <p:cNvSpPr>
            <a:spLocks noGrp="1"/>
          </p:cNvSpPr>
          <p:nvPr>
            <p:ph type="body" sz="quarter" idx="3"/>
          </p:nvPr>
        </p:nvSpPr>
        <p:spPr/>
        <p:txBody>
          <a:bodyPr/>
          <a:p>
            <a:pPr marL="342900" indent="-342900">
              <a:buFont typeface="Arial" panose="020B0604020202020204" pitchFamily="34" charset="0"/>
              <a:buChar char="•"/>
            </a:pPr>
            <a:r>
              <a:rPr lang="en-IN" altLang="en-US"/>
              <a:t>WishMe First:</a:t>
            </a:r>
            <a:endParaRPr lang="en-IN" altLang="en-US"/>
          </a:p>
        </p:txBody>
      </p:sp>
      <p:pic>
        <p:nvPicPr>
          <p:cNvPr id="2" name="Content Placeholder -2147482527" descr="Screenshot (27)"/>
          <p:cNvPicPr>
            <a:picLocks noChangeAspect="1"/>
          </p:cNvPicPr>
          <p:nvPr>
            <p:ph sz="half" idx="2"/>
          </p:nvPr>
        </p:nvPicPr>
        <p:blipFill>
          <a:blip r:embed="rId1"/>
          <a:srcRect l="14055" r="23337"/>
          <a:stretch>
            <a:fillRect/>
          </a:stretch>
        </p:blipFill>
        <p:spPr>
          <a:xfrm>
            <a:off x="840105" y="2763520"/>
            <a:ext cx="5157470" cy="3373755"/>
          </a:xfrm>
          <a:prstGeom prst="rect">
            <a:avLst/>
          </a:prstGeom>
          <a:noFill/>
          <a:ln w="9525">
            <a:noFill/>
          </a:ln>
        </p:spPr>
      </p:pic>
      <p:pic>
        <p:nvPicPr>
          <p:cNvPr id="5" name="Content Placeholder -2147482578" descr="Screenshot (28)"/>
          <p:cNvPicPr>
            <a:picLocks noChangeAspect="1"/>
          </p:cNvPicPr>
          <p:nvPr>
            <p:ph sz="quarter" idx="4"/>
          </p:nvPr>
        </p:nvPicPr>
        <p:blipFill>
          <a:blip r:embed="rId2"/>
          <a:srcRect l="13586" r="50507"/>
          <a:stretch>
            <a:fillRect/>
          </a:stretch>
        </p:blipFill>
        <p:spPr>
          <a:xfrm>
            <a:off x="6172200" y="2850515"/>
            <a:ext cx="5183505" cy="2419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Presentation</Application>
  <PresentationFormat>Widescreen</PresentationFormat>
  <Paragraphs>163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Arial Unicode MS</vt:lpstr>
      <vt:lpstr>Microsoft YaHei</vt:lpstr>
      <vt:lpstr>Calibri</vt:lpstr>
      <vt:lpstr>Gear Drives</vt:lpstr>
      <vt:lpstr>Project Report On  Python PERSONAL ASSISTANT (J.A.R.V.I.S)  Under the guidance of: Priti Sardar from Indian Cyber Security Of Solution  Submitted By- Aakash Das Roll No: 1705841 Branch: CSE Semester: 5th Kalinga University of Industrial Technology  Submitted Date:08/06/2019</vt:lpstr>
      <vt:lpstr>Table of Contents:</vt:lpstr>
      <vt:lpstr>Project Management Plan:</vt:lpstr>
      <vt:lpstr>Project scope and objectives:</vt:lpstr>
      <vt:lpstr>Assignment of Roles and Responsibilities:</vt:lpstr>
      <vt:lpstr>Project Schedule:</vt:lpstr>
      <vt:lpstr>Requirements Specifications:</vt:lpstr>
      <vt:lpstr>Analysis- Design: This section will document my analysis-design model.</vt:lpstr>
      <vt:lpstr>Analysis - Design...</vt:lpstr>
      <vt:lpstr>Analysis - Design...</vt:lpstr>
      <vt:lpstr>Analysis - Design...</vt:lpstr>
      <vt:lpstr>Analysis - Design...</vt:lpstr>
      <vt:lpstr>Analysis - Design...</vt:lpstr>
      <vt:lpstr>Analysis - Design...</vt:lpstr>
      <vt:lpstr>Analysis - Design...</vt:lpstr>
      <vt:lpstr>Implementation-Test Documentation:</vt:lpstr>
      <vt:lpstr>Implementation-Test Documentation...</vt:lpstr>
      <vt:lpstr>Implementation-Test Documentation...</vt:lpstr>
      <vt:lpstr>Implementation-Test Documentation...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Python PERSONAL ASSISTANT (J.A.R.V.I.S)  Under the guidance of: Priti Sardar from Indian Cyber Security Of Solution     Submitted By- Aakash Das Roll No: 1705841 Branch: CSE Semester: 5th Kalinga University of Industrial Technology  Submitted Date:08/06/2019</dc:title>
  <dc:creator>KIIT</dc:creator>
  <cp:lastModifiedBy>KIIT</cp:lastModifiedBy>
  <cp:revision>17</cp:revision>
  <dcterms:created xsi:type="dcterms:W3CDTF">2019-06-17T18:32:00Z</dcterms:created>
  <dcterms:modified xsi:type="dcterms:W3CDTF">2019-06-19T07:17:52Z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