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2" r:id="rId5"/>
    <p:sldId id="271" r:id="rId6"/>
    <p:sldId id="263" r:id="rId7"/>
    <p:sldId id="259" r:id="rId8"/>
    <p:sldId id="258" r:id="rId9"/>
    <p:sldId id="260" r:id="rId10"/>
    <p:sldId id="261" r:id="rId11"/>
    <p:sldId id="27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media" Target="file:///C:\Users\KIIT\Desktop\SMP-20.mp4" TargetMode="External"/><Relationship Id="rId1" Type="http://schemas.openxmlformats.org/officeDocument/2006/relationships/video" Target="file:///C:\Users\KIIT\Desktop\SMP-20.mp4"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6615" y="2150110"/>
            <a:ext cx="9211945" cy="777240"/>
          </a:xfrm>
        </p:spPr>
        <p:txBody>
          <a:bodyPr/>
          <a:lstStyle/>
          <a:p>
            <a:pPr algn="ctr"/>
            <a:r>
              <a:rPr lang="en-IN" altLang="en-US" sz="4000" b="1"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STOCK MARKET PREDICTION APP(SMP-20)</a:t>
            </a:r>
            <a:endParaRPr lang="en-IN" altLang="en-US" sz="4000" b="1"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sp>
        <p:nvSpPr>
          <p:cNvPr id="3" name="Subtitle 2"/>
          <p:cNvSpPr>
            <a:spLocks noGrp="1"/>
          </p:cNvSpPr>
          <p:nvPr>
            <p:ph type="subTitle" idx="1"/>
          </p:nvPr>
        </p:nvSpPr>
        <p:spPr>
          <a:xfrm>
            <a:off x="2063750" y="2927350"/>
            <a:ext cx="9211945" cy="3282315"/>
          </a:xfrm>
        </p:spPr>
        <p:txBody>
          <a:bodyPr/>
          <a:lstStyle/>
          <a:p>
            <a:pPr indent="0" algn="ctr">
              <a:buNone/>
            </a:pPr>
            <a:r>
              <a:rPr lang="en-US" altLang="zh-CN" b="1" u="sng" dirty="0">
                <a:latin typeface="Calibri" panose="020F0502020204030204" charset="0"/>
                <a:ea typeface="Calibri" panose="020F0502020204030204" charset="0"/>
                <a:cs typeface="Calibri" panose="020F0502020204030204" charset="0"/>
                <a:sym typeface="+mn-ea"/>
              </a:rPr>
              <a:t>GROUP DETAILS</a:t>
            </a:r>
            <a:endParaRPr lang="en-US" altLang="zh-CN" b="0" dirty="0">
              <a:solidFill>
                <a:schemeClr val="tx1"/>
              </a:solidFill>
              <a:latin typeface="Calibri" panose="020F0502020204030204" charset="0"/>
              <a:ea typeface="Calibri" panose="020F0502020204030204" charset="0"/>
              <a:cs typeface="Calibri" panose="020F0502020204030204" charset="0"/>
              <a:sym typeface="+mn-ea"/>
            </a:endParaRPr>
          </a:p>
          <a:p>
            <a:pPr indent="0" algn="ctr">
              <a:buNone/>
            </a:pPr>
            <a:r>
              <a:rPr lang="en-US" altLang="zh-CN" dirty="0">
                <a:latin typeface="Calibri" panose="020F0502020204030204" charset="0"/>
                <a:ea typeface="Calibri" panose="020F0502020204030204" charset="0"/>
                <a:cs typeface="Calibri" panose="020F0502020204030204" charset="0"/>
                <a:sym typeface="+mn-ea"/>
              </a:rPr>
              <a:t>Siddharth Jena(1705851) </a:t>
            </a:r>
            <a:endParaRPr lang="en-US" altLang="zh-CN" b="0" dirty="0">
              <a:solidFill>
                <a:schemeClr val="tx1"/>
              </a:solidFill>
              <a:latin typeface="Calibri" panose="020F0502020204030204" charset="0"/>
              <a:ea typeface="Calibri" panose="020F0502020204030204" charset="0"/>
              <a:cs typeface="Calibri" panose="020F0502020204030204" charset="0"/>
              <a:sym typeface="+mn-ea"/>
            </a:endParaRPr>
          </a:p>
          <a:p>
            <a:pPr indent="0" algn="ctr">
              <a:buNone/>
            </a:pPr>
            <a:r>
              <a:rPr lang="en-US" altLang="zh-CN" dirty="0">
                <a:latin typeface="Calibri" panose="020F0502020204030204" charset="0"/>
                <a:ea typeface="Calibri" panose="020F0502020204030204" charset="0"/>
                <a:cs typeface="Calibri" panose="020F0502020204030204" charset="0"/>
                <a:sym typeface="+mn-ea"/>
              </a:rPr>
              <a:t>Aakash Das(1705841)</a:t>
            </a:r>
            <a:endParaRPr lang="en-US" altLang="zh-CN" b="0" dirty="0">
              <a:solidFill>
                <a:schemeClr val="tx1"/>
              </a:solidFill>
              <a:latin typeface="Calibri" panose="020F0502020204030204" charset="0"/>
              <a:ea typeface="Calibri" panose="020F0502020204030204" charset="0"/>
              <a:cs typeface="Calibri" panose="020F0502020204030204" charset="0"/>
              <a:sym typeface="+mn-ea"/>
            </a:endParaRPr>
          </a:p>
          <a:p>
            <a:pPr indent="0" algn="ctr">
              <a:buNone/>
            </a:pPr>
            <a:r>
              <a:rPr lang="en-US" altLang="zh-CN" dirty="0">
                <a:latin typeface="Calibri" panose="020F0502020204030204" charset="0"/>
                <a:ea typeface="Calibri" panose="020F0502020204030204" charset="0"/>
                <a:cs typeface="Calibri" panose="020F0502020204030204" charset="0"/>
                <a:sym typeface="+mn-ea"/>
              </a:rPr>
              <a:t>Meghna Verma (1705854) </a:t>
            </a:r>
            <a:endParaRPr lang="en-US" altLang="zh-CN" b="0" dirty="0">
              <a:solidFill>
                <a:schemeClr val="tx1"/>
              </a:solidFill>
              <a:latin typeface="Calibri" panose="020F0502020204030204" charset="0"/>
              <a:ea typeface="Calibri" panose="020F0502020204030204" charset="0"/>
              <a:cs typeface="Calibri" panose="020F0502020204030204" charset="0"/>
              <a:sym typeface="+mn-ea"/>
            </a:endParaRPr>
          </a:p>
          <a:p>
            <a:pPr indent="0" algn="ctr">
              <a:buNone/>
            </a:pPr>
            <a:r>
              <a:rPr lang="en-US" altLang="zh-CN" dirty="0">
                <a:latin typeface="Calibri" panose="020F0502020204030204" charset="0"/>
                <a:ea typeface="Calibri" panose="020F0502020204030204" charset="0"/>
                <a:cs typeface="Calibri" panose="020F0502020204030204" charset="0"/>
                <a:sym typeface="+mn-ea"/>
              </a:rPr>
              <a:t>S. Subhashree Priyadarsini(1705861)</a:t>
            </a:r>
            <a:endParaRPr lang="en-US"/>
          </a:p>
        </p:txBody>
      </p:sp>
      <p:pic>
        <p:nvPicPr>
          <p:cNvPr id="4" name="Picture 3" descr="kiit"/>
          <p:cNvPicPr>
            <a:picLocks noChangeAspect="1"/>
          </p:cNvPicPr>
          <p:nvPr/>
        </p:nvPicPr>
        <p:blipFill>
          <a:blip r:embed="rId1"/>
          <a:stretch>
            <a:fillRect/>
          </a:stretch>
        </p:blipFill>
        <p:spPr>
          <a:xfrm>
            <a:off x="5727065" y="206375"/>
            <a:ext cx="2011045" cy="2011045"/>
          </a:xfrm>
          <a:prstGeom prst="rect">
            <a:avLst/>
          </a:prstGeom>
        </p:spPr>
      </p:pic>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FUTURE SCOPE &amp; CONCLUSION</a:t>
            </a:r>
            <a:endPar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sp>
        <p:nvSpPr>
          <p:cNvPr id="3" name="Content Placeholder 2"/>
          <p:cNvSpPr>
            <a:spLocks noGrp="1"/>
          </p:cNvSpPr>
          <p:nvPr>
            <p:ph idx="1"/>
          </p:nvPr>
        </p:nvSpPr>
        <p:spPr>
          <a:xfrm>
            <a:off x="545465" y="1196340"/>
            <a:ext cx="10972800" cy="4599940"/>
          </a:xfrm>
        </p:spPr>
        <p:txBody>
          <a:bodyPr/>
          <a:p>
            <a:pPr algn="l">
              <a:buFont typeface="Wingdings" panose="05000000000000000000" charset="0"/>
              <a:buChar char="ü"/>
            </a:pPr>
            <a:r>
              <a:rPr lang="en-US" sz="2000">
                <a:latin typeface="Times New Roman" panose="02020603050405020304" charset="0"/>
                <a:cs typeface="Times New Roman" panose="02020603050405020304" charset="0"/>
              </a:rPr>
              <a:t>Improving the accuracy of the LSTM model so as to get much more accurate predictions which are being presently limited due to the low computational power.</a:t>
            </a:r>
            <a:endParaRPr lang="en-US" sz="2000">
              <a:latin typeface="Times New Roman" panose="02020603050405020304" charset="0"/>
              <a:cs typeface="Times New Roman" panose="02020603050405020304" charset="0"/>
            </a:endParaRPr>
          </a:p>
          <a:p>
            <a:pPr algn="l">
              <a:buFont typeface="Wingdings" panose="05000000000000000000" charset="0"/>
              <a:buChar char="ü"/>
            </a:pPr>
            <a:r>
              <a:rPr lang="en-US" sz="2000">
                <a:latin typeface="Times New Roman" panose="02020603050405020304" charset="0"/>
                <a:cs typeface="Times New Roman" panose="02020603050405020304" charset="0"/>
              </a:rPr>
              <a:t>Improving the sentimental analysis model by increasing the size of its dataset to make the analysis more accurate.</a:t>
            </a:r>
            <a:endParaRPr lang="en-US" sz="2000">
              <a:latin typeface="Times New Roman" panose="02020603050405020304" charset="0"/>
              <a:cs typeface="Times New Roman" panose="02020603050405020304" charset="0"/>
            </a:endParaRPr>
          </a:p>
          <a:p>
            <a:pPr algn="l">
              <a:buFont typeface="Wingdings" panose="05000000000000000000" charset="0"/>
              <a:buChar char="ü"/>
            </a:pPr>
            <a:r>
              <a:rPr lang="en-US" sz="2000">
                <a:latin typeface="Times New Roman" panose="02020603050405020304" charset="0"/>
                <a:cs typeface="Times New Roman" panose="02020603050405020304" charset="0"/>
              </a:rPr>
              <a:t>Add more stocks to the list of stocks to provide users with more choices.</a:t>
            </a:r>
            <a:endParaRPr lang="en-US" sz="1500">
              <a:latin typeface="Times New Roman" panose="02020603050405020304" charset="0"/>
              <a:cs typeface="Times New Roman" panose="02020603050405020304" charset="0"/>
            </a:endParaRPr>
          </a:p>
          <a:p>
            <a:pPr marL="0" indent="0" algn="l">
              <a:buFont typeface="Wingdings" panose="05000000000000000000" charset="0"/>
              <a:buNone/>
            </a:pPr>
            <a:r>
              <a:rPr lang="en-IN" altLang="en-US" sz="25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CONCLUSION:</a:t>
            </a:r>
            <a:endParaRPr lang="en-US" sz="1500">
              <a:latin typeface="Times New Roman" panose="02020603050405020304" charset="0"/>
              <a:cs typeface="Times New Roman" panose="02020603050405020304" charset="0"/>
            </a:endParaRPr>
          </a:p>
          <a:p>
            <a:pPr marL="0" indent="0" algn="l">
              <a:buFont typeface="Wingdings" panose="05000000000000000000" charset="0"/>
              <a:buNone/>
            </a:pPr>
            <a:r>
              <a:rPr lang="en-US" sz="2000">
                <a:latin typeface="Times New Roman" panose="02020603050405020304" charset="0"/>
                <a:cs typeface="Times New Roman" panose="02020603050405020304" charset="0"/>
              </a:rPr>
              <a:t>The major issue with this project is the randomness of the stock prices. Many of the applications using machine learning did not take this into account and depended on the model to give them accurate predictions. Instead we used sentimental analysis to understand the randomness of stock prices in terms of people’s sentiments towards the stock/company. Thus providing the historical analysis and sentimental analysis data to the user helped them to make a decision. The project does not give an absolute decision but instead leaves it up to the user to make the decision for himself/herself after showing them the stock’s relevant data.</a:t>
            </a:r>
            <a:endParaRPr lang="en-US" sz="2000">
              <a:latin typeface="Times New Roman" panose="02020603050405020304" charset="0"/>
              <a:cs typeface="Times New Roman" panose="02020603050405020304" charset="0"/>
            </a:endParaRP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9373235" cy="2118995"/>
          </a:xfrm>
        </p:spPr>
        <p:txBody>
          <a:bodyPr/>
          <a:p>
            <a:pPr>
              <a:buFont typeface="Wingdings" panose="05000000000000000000" charset="0"/>
              <a:buChar char="ü"/>
            </a:pPr>
            <a:r>
              <a:rPr lang="en-IN" altLang="en-US" sz="2000">
                <a:latin typeface="Times New Roman" panose="02020603050405020304" charset="0"/>
                <a:cs typeface="Times New Roman" panose="02020603050405020304" charset="0"/>
              </a:rPr>
              <a:t>The major components of this project’s architecture include-</a:t>
            </a:r>
            <a:endParaRPr lang="en-IN" altLang="en-US" sz="2000">
              <a:latin typeface="Times New Roman" panose="02020603050405020304" charset="0"/>
              <a:cs typeface="Times New Roman" panose="02020603050405020304" charset="0"/>
            </a:endParaRPr>
          </a:p>
          <a:p>
            <a:pPr>
              <a:buFont typeface="Wingdings" panose="05000000000000000000" charset="0"/>
              <a:buChar char="ü"/>
            </a:pPr>
            <a:r>
              <a:rPr lang="en-IN" altLang="en-US" sz="2000">
                <a:latin typeface="Times New Roman" panose="02020603050405020304" charset="0"/>
                <a:cs typeface="Times New Roman" panose="02020603050405020304" charset="0"/>
              </a:rPr>
              <a:t>Historical data analysis deep learning model</a:t>
            </a:r>
            <a:endParaRPr lang="en-IN" altLang="en-US" sz="2000">
              <a:latin typeface="Times New Roman" panose="02020603050405020304" charset="0"/>
              <a:cs typeface="Times New Roman" panose="02020603050405020304" charset="0"/>
            </a:endParaRPr>
          </a:p>
          <a:p>
            <a:pPr>
              <a:buFont typeface="Wingdings" panose="05000000000000000000" charset="0"/>
              <a:buChar char="ü"/>
            </a:pPr>
            <a:r>
              <a:rPr lang="en-IN" altLang="en-US" sz="2000">
                <a:latin typeface="Times New Roman" panose="02020603050405020304" charset="0"/>
                <a:cs typeface="Times New Roman" panose="02020603050405020304" charset="0"/>
              </a:rPr>
              <a:t>Sentimental analysis machine learning model</a:t>
            </a:r>
            <a:endParaRPr lang="en-IN" altLang="en-US" sz="2000">
              <a:latin typeface="Times New Roman" panose="02020603050405020304" charset="0"/>
              <a:cs typeface="Times New Roman" panose="02020603050405020304" charset="0"/>
            </a:endParaRPr>
          </a:p>
          <a:p>
            <a:pPr>
              <a:buFont typeface="Wingdings" panose="05000000000000000000" charset="0"/>
              <a:buChar char="ü"/>
            </a:pPr>
            <a:r>
              <a:rPr lang="en-IN" altLang="en-US" sz="2000">
                <a:latin typeface="Times New Roman" panose="02020603050405020304" charset="0"/>
                <a:cs typeface="Times New Roman" panose="02020603050405020304" charset="0"/>
              </a:rPr>
              <a:t>Firebase to store the output of the model</a:t>
            </a:r>
            <a:endParaRPr lang="en-IN" altLang="en-US" sz="2000">
              <a:latin typeface="Times New Roman" panose="02020603050405020304" charset="0"/>
              <a:cs typeface="Times New Roman" panose="02020603050405020304" charset="0"/>
            </a:endParaRPr>
          </a:p>
          <a:p>
            <a:pPr>
              <a:buFont typeface="Wingdings" panose="05000000000000000000" charset="0"/>
              <a:buChar char="ü"/>
            </a:pPr>
            <a:r>
              <a:rPr lang="en-IN" altLang="en-US" sz="2000">
                <a:latin typeface="Times New Roman" panose="02020603050405020304" charset="0"/>
                <a:cs typeface="Times New Roman" panose="02020603050405020304" charset="0"/>
              </a:rPr>
              <a:t>A computer server running the models periodically</a:t>
            </a:r>
            <a:endParaRPr lang="en-IN" altLang="en-US" sz="2000">
              <a:latin typeface="Times New Roman" panose="02020603050405020304" charset="0"/>
              <a:cs typeface="Times New Roman" panose="02020603050405020304" charset="0"/>
            </a:endParaRPr>
          </a:p>
          <a:p>
            <a:pPr>
              <a:buFont typeface="Wingdings" panose="05000000000000000000" charset="0"/>
              <a:buChar char="ü"/>
            </a:pPr>
            <a:r>
              <a:rPr lang="en-IN" altLang="en-US" sz="2000">
                <a:latin typeface="Times New Roman" panose="02020603050405020304" charset="0"/>
                <a:cs typeface="Times New Roman" panose="02020603050405020304" charset="0"/>
              </a:rPr>
              <a:t>User interface using flutter</a:t>
            </a:r>
            <a:endParaRPr lang="en-IN" altLang="en-US" sz="2000">
              <a:latin typeface="Times New Roman" panose="02020603050405020304" charset="0"/>
              <a:cs typeface="Times New Roman" panose="02020603050405020304" charset="0"/>
            </a:endParaRPr>
          </a:p>
        </p:txBody>
      </p:sp>
      <p:sp>
        <p:nvSpPr>
          <p:cNvPr id="4" name="Text Box 3"/>
          <p:cNvSpPr txBox="1"/>
          <p:nvPr/>
        </p:nvSpPr>
        <p:spPr>
          <a:xfrm>
            <a:off x="609600" y="350520"/>
            <a:ext cx="9300210" cy="706755"/>
          </a:xfrm>
          <a:prstGeom prst="rect">
            <a:avLst/>
          </a:prstGeom>
          <a:noFill/>
        </p:spPr>
        <p:txBody>
          <a:bodyPr wrap="square" rtlCol="0" anchor="t">
            <a:spAutoFit/>
          </a:bodyPr>
          <a:p>
            <a:pPr algn="ctr"/>
            <a:r>
              <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APP DESCRIPTION</a:t>
            </a:r>
            <a:endPar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pic>
        <p:nvPicPr>
          <p:cNvPr id="6" name="Content Placeholder 5" descr="Screenshot (31)"/>
          <p:cNvPicPr>
            <a:picLocks noChangeAspect="1"/>
          </p:cNvPicPr>
          <p:nvPr>
            <p:ph sz="half" idx="2"/>
          </p:nvPr>
        </p:nvPicPr>
        <p:blipFill>
          <a:blip r:embed="rId1"/>
          <a:stretch>
            <a:fillRect/>
          </a:stretch>
        </p:blipFill>
        <p:spPr>
          <a:xfrm>
            <a:off x="609600" y="3497580"/>
            <a:ext cx="10972165" cy="3109595"/>
          </a:xfrm>
          <a:prstGeom prst="rect">
            <a:avLst/>
          </a:prstGeom>
        </p:spPr>
      </p:pic>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161405" y="1644015"/>
            <a:ext cx="4232275" cy="582930"/>
          </a:xfrm>
        </p:spPr>
        <p:txBody>
          <a:bodyPr/>
          <a:p>
            <a:r>
              <a:rPr lang="en-GB" altLang="en-US" sz="1700"/>
              <a:t>Resulting Dataset for sentimental analysis</a:t>
            </a:r>
            <a:endParaRPr lang="en-GB" altLang="en-US" sz="1700"/>
          </a:p>
        </p:txBody>
      </p:sp>
      <p:sp>
        <p:nvSpPr>
          <p:cNvPr id="3" name="Content Placeholder 2"/>
          <p:cNvSpPr>
            <a:spLocks noGrp="1"/>
          </p:cNvSpPr>
          <p:nvPr>
            <p:ph sz="half" idx="1"/>
          </p:nvPr>
        </p:nvSpPr>
        <p:spPr/>
        <p:txBody>
          <a:bodyPr/>
          <a:p>
            <a:pPr>
              <a:buFont typeface="Wingdings" panose="05000000000000000000" charset="0"/>
              <a:buChar char="ü"/>
            </a:pPr>
            <a:r>
              <a:rPr lang="en-GB" altLang="en-IN" sz="1850">
                <a:latin typeface="Times New Roman" panose="02020603050405020304" charset="0"/>
                <a:cs typeface="Times New Roman" panose="02020603050405020304" charset="0"/>
              </a:rPr>
              <a:t>The data for Historical data analysis is collected through a python module named yfinance by Ran Aroussi. Stock data of the last 5 years is collected.</a:t>
            </a:r>
            <a:endParaRPr lang="en-GB" altLang="en-IN" sz="1850">
              <a:latin typeface="Times New Roman" panose="02020603050405020304" charset="0"/>
              <a:cs typeface="Times New Roman" panose="02020603050405020304" charset="0"/>
            </a:endParaRPr>
          </a:p>
          <a:p>
            <a:pPr>
              <a:buFont typeface="Wingdings" panose="05000000000000000000" charset="0"/>
              <a:buChar char="ü"/>
            </a:pPr>
            <a:r>
              <a:rPr lang="en-GB" altLang="en-IN" sz="1850">
                <a:latin typeface="Times New Roman" panose="02020603050405020304" charset="0"/>
                <a:cs typeface="Times New Roman" panose="02020603050405020304" charset="0"/>
              </a:rPr>
              <a:t>Future dates are automatically added to the dataset so that the model can predict the closing price for that date.</a:t>
            </a:r>
            <a:endParaRPr lang="en-GB" altLang="en-IN" sz="1850">
              <a:latin typeface="Times New Roman" panose="02020603050405020304" charset="0"/>
              <a:cs typeface="Times New Roman" panose="02020603050405020304" charset="0"/>
            </a:endParaRPr>
          </a:p>
          <a:p>
            <a:pPr>
              <a:buFont typeface="Wingdings" panose="05000000000000000000" charset="0"/>
              <a:buChar char="ü"/>
            </a:pPr>
            <a:r>
              <a:rPr lang="en-GB" altLang="en-IN" sz="1850">
                <a:latin typeface="Times New Roman" panose="02020603050405020304" charset="0"/>
                <a:cs typeface="Times New Roman" panose="02020603050405020304" charset="0"/>
              </a:rPr>
              <a:t> The dates were in string format that were converted to datetime format.</a:t>
            </a:r>
            <a:endParaRPr lang="en-GB" altLang="en-IN" sz="1850">
              <a:latin typeface="Times New Roman" panose="02020603050405020304" charset="0"/>
              <a:cs typeface="Times New Roman" panose="02020603050405020304" charset="0"/>
            </a:endParaRPr>
          </a:p>
          <a:p>
            <a:pPr>
              <a:buFont typeface="Wingdings" panose="05000000000000000000" charset="0"/>
              <a:buChar char="ü"/>
            </a:pPr>
            <a:r>
              <a:rPr lang="en-GB" altLang="en-IN" sz="1850">
                <a:latin typeface="Times New Roman" panose="02020603050405020304" charset="0"/>
                <a:cs typeface="Times New Roman" panose="02020603050405020304" charset="0"/>
              </a:rPr>
              <a:t>The data for sentimental analysis was collected from multiple sites from github.</a:t>
            </a:r>
            <a:endParaRPr lang="en-GB" altLang="en-IN" sz="1850">
              <a:latin typeface="Times New Roman" panose="02020603050405020304" charset="0"/>
              <a:cs typeface="Times New Roman" panose="02020603050405020304" charset="0"/>
            </a:endParaRPr>
          </a:p>
          <a:p>
            <a:pPr>
              <a:buFont typeface="Wingdings" panose="05000000000000000000" charset="0"/>
              <a:buChar char="ü"/>
            </a:pPr>
            <a:r>
              <a:rPr lang="en-GB" altLang="en-IN" sz="1850">
                <a:latin typeface="Times New Roman" panose="02020603050405020304" charset="0"/>
                <a:cs typeface="Times New Roman" panose="02020603050405020304" charset="0"/>
              </a:rPr>
              <a:t>The major challenge for the datasets of sentimental analysis was that there were too many complex emotions/ not enough neutral emotions/ not a proper balance of positive, negative and neutral emotions. Thus multiple datasets were joined and their labelling was changed accordingly so as to counter all the challenges.</a:t>
            </a:r>
            <a:endParaRPr lang="en-GB" altLang="en-IN" sz="1850">
              <a:latin typeface="Times New Roman" panose="02020603050405020304" charset="0"/>
              <a:cs typeface="Times New Roman" panose="02020603050405020304" charset="0"/>
            </a:endParaRPr>
          </a:p>
          <a:p>
            <a:pPr marL="0" indent="0">
              <a:buFont typeface="Wingdings" panose="05000000000000000000" charset="0"/>
              <a:buNone/>
            </a:pPr>
            <a:endParaRPr lang="en-GB" altLang="en-IN" sz="1850">
              <a:latin typeface="Times New Roman" panose="02020603050405020304" charset="0"/>
              <a:cs typeface="Times New Roman" panose="02020603050405020304" charset="0"/>
            </a:endParaRPr>
          </a:p>
        </p:txBody>
      </p:sp>
      <p:sp>
        <p:nvSpPr>
          <p:cNvPr id="4" name="Text Box 3"/>
          <p:cNvSpPr txBox="1"/>
          <p:nvPr/>
        </p:nvSpPr>
        <p:spPr>
          <a:xfrm>
            <a:off x="720090" y="159385"/>
            <a:ext cx="9300210" cy="706755"/>
          </a:xfrm>
          <a:prstGeom prst="rect">
            <a:avLst/>
          </a:prstGeom>
          <a:noFill/>
        </p:spPr>
        <p:txBody>
          <a:bodyPr wrap="square" rtlCol="0" anchor="t">
            <a:spAutoFit/>
          </a:bodyPr>
          <a:p>
            <a:pPr algn="ctr"/>
            <a:r>
              <a:rPr lang="en-GB" altLang="en-IN"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DATA COLLECTION AND CLEANING</a:t>
            </a:r>
            <a:endParaRPr lang="en-GB" altLang="en-IN"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pic>
        <p:nvPicPr>
          <p:cNvPr id="2" name="Content Placeholder 1"/>
          <p:cNvPicPr>
            <a:picLocks noChangeAspect="1"/>
          </p:cNvPicPr>
          <p:nvPr>
            <p:ph sz="half" idx="2"/>
          </p:nvPr>
        </p:nvPicPr>
        <p:blipFill>
          <a:blip r:embed="rId1"/>
          <a:stretch>
            <a:fillRect/>
          </a:stretch>
        </p:blipFill>
        <p:spPr>
          <a:xfrm>
            <a:off x="5994400" y="2226945"/>
            <a:ext cx="5384800" cy="1659255"/>
          </a:xfrm>
          <a:prstGeom prst="rect">
            <a:avLst/>
          </a:prstGeom>
        </p:spPr>
      </p:pic>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sz="half" idx="1"/>
          </p:nvPr>
        </p:nvSpPr>
        <p:spPr>
          <a:xfrm>
            <a:off x="609600" y="1174750"/>
            <a:ext cx="11125835" cy="5412105"/>
          </a:xfrm>
        </p:spPr>
        <p:txBody>
          <a:bodyPr/>
          <a:p>
            <a:pPr>
              <a:buFont typeface="Wingdings" panose="05000000000000000000" charset="0"/>
              <a:buChar char="ü"/>
            </a:pPr>
            <a:r>
              <a:rPr lang="en-US" sz="1800">
                <a:latin typeface="Times New Roman" panose="02020603050405020304" charset="0"/>
                <a:cs typeface="Times New Roman" panose="02020603050405020304" charset="0"/>
              </a:rPr>
              <a:t>This included creation of one model based on Long Short-Term memory Deep learning for historical data analysis and future price prediction and one model based on Multinomial Naive Bayes for Sentimental Analysis. Both the models were created on Jupyter notebook using Python 3.7</a:t>
            </a:r>
            <a:endParaRPr lang="en-US" sz="1800">
              <a:latin typeface="Times New Roman" panose="02020603050405020304" charset="0"/>
              <a:cs typeface="Times New Roman" panose="02020603050405020304" charset="0"/>
            </a:endParaRPr>
          </a:p>
          <a:p>
            <a:pPr>
              <a:buFont typeface="Wingdings" panose="05000000000000000000" charset="0"/>
              <a:buChar char="ü"/>
            </a:pPr>
            <a:r>
              <a:rPr lang="en-US" sz="1800">
                <a:latin typeface="Times New Roman" panose="02020603050405020304" charset="0"/>
                <a:cs typeface="Times New Roman" panose="02020603050405020304" charset="0"/>
              </a:rPr>
              <a:t>For Sentimental Analysis</a:t>
            </a:r>
            <a:endParaRPr lang="en-US" sz="1800">
              <a:latin typeface="Times New Roman" panose="02020603050405020304" charset="0"/>
              <a:cs typeface="Times New Roman" panose="02020603050405020304" charset="0"/>
            </a:endParaRPr>
          </a:p>
          <a:p>
            <a:pPr marL="0" indent="0">
              <a:buFont typeface="Wingdings" panose="05000000000000000000" charset="0"/>
              <a:buNone/>
            </a:pPr>
            <a:endParaRPr lang="en-US" sz="1800">
              <a:latin typeface="Times New Roman" panose="02020603050405020304" charset="0"/>
              <a:cs typeface="Times New Roman" panose="02020603050405020304" charset="0"/>
            </a:endParaRPr>
          </a:p>
          <a:p>
            <a:pPr>
              <a:buFont typeface="Wingdings" panose="05000000000000000000" charset="0"/>
              <a:buChar char="ü"/>
            </a:pPr>
            <a:endParaRPr lang="en-US" sz="1800">
              <a:latin typeface="Times New Roman" panose="02020603050405020304" charset="0"/>
              <a:cs typeface="Times New Roman" panose="02020603050405020304" charset="0"/>
            </a:endParaRPr>
          </a:p>
          <a:p>
            <a:pPr>
              <a:buFont typeface="Wingdings" panose="05000000000000000000" charset="0"/>
              <a:buChar char="ü"/>
            </a:pPr>
            <a:endParaRPr lang="en-US" sz="1800">
              <a:latin typeface="Times New Roman" panose="02020603050405020304" charset="0"/>
              <a:cs typeface="Times New Roman" panose="02020603050405020304" charset="0"/>
            </a:endParaRPr>
          </a:p>
          <a:p>
            <a:pPr>
              <a:buFont typeface="Wingdings" panose="05000000000000000000" charset="0"/>
              <a:buChar char="ü"/>
            </a:pPr>
            <a:endParaRPr lang="en-US" sz="1800">
              <a:latin typeface="Times New Roman" panose="02020603050405020304" charset="0"/>
              <a:cs typeface="Times New Roman" panose="02020603050405020304" charset="0"/>
            </a:endParaRPr>
          </a:p>
          <a:p>
            <a:pPr>
              <a:buFont typeface="Wingdings" panose="05000000000000000000" charset="0"/>
              <a:buChar char="ü"/>
            </a:pPr>
            <a:r>
              <a:rPr lang="en-US" sz="1800">
                <a:latin typeface="Times New Roman" panose="02020603050405020304" charset="0"/>
                <a:cs typeface="Times New Roman" panose="02020603050405020304" charset="0"/>
              </a:rPr>
              <a:t>For Historical Data Analysis</a:t>
            </a:r>
            <a:endParaRPr lang="en-US" sz="1800">
              <a:latin typeface="Times New Roman" panose="02020603050405020304" charset="0"/>
              <a:cs typeface="Times New Roman" panose="02020603050405020304" charset="0"/>
            </a:endParaRPr>
          </a:p>
          <a:p>
            <a:pPr>
              <a:buFont typeface="Wingdings" panose="05000000000000000000" charset="0"/>
              <a:buChar char="ü"/>
            </a:pPr>
            <a:endParaRPr lang="en-US" sz="1800">
              <a:latin typeface="Times New Roman" panose="02020603050405020304" charset="0"/>
              <a:cs typeface="Times New Roman" panose="02020603050405020304" charset="0"/>
            </a:endParaRPr>
          </a:p>
          <a:p>
            <a:pPr>
              <a:buFont typeface="Wingdings" panose="05000000000000000000" charset="0"/>
              <a:buChar char="ü"/>
            </a:pPr>
            <a:endParaRPr lang="en-US" sz="1800">
              <a:latin typeface="Times New Roman" panose="02020603050405020304" charset="0"/>
              <a:cs typeface="Times New Roman" panose="02020603050405020304" charset="0"/>
            </a:endParaRPr>
          </a:p>
          <a:p>
            <a:pPr>
              <a:buFont typeface="Wingdings" panose="05000000000000000000" charset="0"/>
              <a:buChar char="ü"/>
            </a:pPr>
            <a:endParaRPr lang="en-US" sz="1800">
              <a:latin typeface="Times New Roman" panose="02020603050405020304" charset="0"/>
              <a:cs typeface="Times New Roman" panose="02020603050405020304" charset="0"/>
            </a:endParaRPr>
          </a:p>
          <a:p>
            <a:pPr>
              <a:buFont typeface="Wingdings" panose="05000000000000000000" charset="0"/>
              <a:buChar char="ü"/>
            </a:pPr>
            <a:endParaRPr lang="en-US" sz="1800">
              <a:latin typeface="Times New Roman" panose="02020603050405020304" charset="0"/>
              <a:cs typeface="Times New Roman" panose="02020603050405020304" charset="0"/>
            </a:endParaRPr>
          </a:p>
          <a:p>
            <a:pPr>
              <a:buFont typeface="Wingdings" panose="05000000000000000000" charset="0"/>
              <a:buChar char="ü"/>
            </a:pPr>
            <a:endParaRPr lang="en-US" sz="1800">
              <a:latin typeface="Times New Roman" panose="02020603050405020304" charset="0"/>
              <a:cs typeface="Times New Roman" panose="02020603050405020304" charset="0"/>
            </a:endParaRPr>
          </a:p>
          <a:p>
            <a:pPr>
              <a:buFont typeface="Wingdings" panose="05000000000000000000" charset="0"/>
              <a:buChar char="ü"/>
            </a:pPr>
            <a:endParaRPr lang="en-US" sz="1800">
              <a:latin typeface="Times New Roman" panose="02020603050405020304" charset="0"/>
              <a:cs typeface="Times New Roman" panose="02020603050405020304" charset="0"/>
            </a:endParaRPr>
          </a:p>
          <a:p>
            <a:pPr>
              <a:buFont typeface="Wingdings" panose="05000000000000000000" charset="0"/>
              <a:buChar char="ü"/>
            </a:pPr>
            <a:r>
              <a:rPr lang="en-US" sz="1800">
                <a:latin typeface="Times New Roman" panose="02020603050405020304" charset="0"/>
                <a:cs typeface="Times New Roman" panose="02020603050405020304" charset="0"/>
              </a:rPr>
              <a:t>For automation, i.e. for periodical running of the python models so as to ensure an updated output is displayed everytime, the python scripts are made to run every 15 minutes everyday on a computer using task scheduler. </a:t>
            </a:r>
            <a:endParaRPr lang="en-US" sz="1800">
              <a:latin typeface="Times New Roman" panose="02020603050405020304" charset="0"/>
              <a:cs typeface="Times New Roman" panose="02020603050405020304" charset="0"/>
            </a:endParaRPr>
          </a:p>
        </p:txBody>
      </p:sp>
      <p:pic>
        <p:nvPicPr>
          <p:cNvPr id="2" name="Content Placeholder -2147482614"/>
          <p:cNvPicPr>
            <a:picLocks noChangeAspect="1"/>
          </p:cNvPicPr>
          <p:nvPr>
            <p:ph sz="half" idx="2"/>
          </p:nvPr>
        </p:nvPicPr>
        <p:blipFill>
          <a:blip r:embed="rId1"/>
          <a:stretch>
            <a:fillRect/>
          </a:stretch>
        </p:blipFill>
        <p:spPr>
          <a:xfrm>
            <a:off x="3735070" y="2118995"/>
            <a:ext cx="5524500" cy="1226185"/>
          </a:xfrm>
          <a:prstGeom prst="rect">
            <a:avLst/>
          </a:prstGeom>
          <a:noFill/>
          <a:ln w="9525">
            <a:noFill/>
          </a:ln>
        </p:spPr>
      </p:pic>
      <p:pic>
        <p:nvPicPr>
          <p:cNvPr id="3" name="Picture -2147482611"/>
          <p:cNvPicPr>
            <a:picLocks noChangeAspect="1"/>
          </p:cNvPicPr>
          <p:nvPr/>
        </p:nvPicPr>
        <p:blipFill>
          <a:blip r:embed="rId2"/>
          <a:stretch>
            <a:fillRect/>
          </a:stretch>
        </p:blipFill>
        <p:spPr>
          <a:xfrm>
            <a:off x="3735070" y="3729355"/>
            <a:ext cx="5524500" cy="1571625"/>
          </a:xfrm>
          <a:prstGeom prst="rect">
            <a:avLst/>
          </a:prstGeom>
          <a:noFill/>
          <a:ln w="9525">
            <a:noFill/>
          </a:ln>
        </p:spPr>
      </p:pic>
      <p:sp>
        <p:nvSpPr>
          <p:cNvPr id="7" name="Text Box 6"/>
          <p:cNvSpPr txBox="1"/>
          <p:nvPr/>
        </p:nvSpPr>
        <p:spPr>
          <a:xfrm>
            <a:off x="609600" y="372110"/>
            <a:ext cx="9300210" cy="706755"/>
          </a:xfrm>
          <a:prstGeom prst="rect">
            <a:avLst/>
          </a:prstGeom>
          <a:noFill/>
        </p:spPr>
        <p:txBody>
          <a:bodyPr wrap="square" rtlCol="0" anchor="t">
            <a:spAutoFit/>
          </a:bodyPr>
          <a:p>
            <a:pPr algn="ctr"/>
            <a:r>
              <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BACK-END: PYTHON(SMP-20)</a:t>
            </a:r>
            <a:endPar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2565" y="630555"/>
            <a:ext cx="7202805" cy="6064885"/>
          </a:xfrm>
        </p:spPr>
        <p:txBody>
          <a:bodyPr/>
          <a:p>
            <a:pPr>
              <a:buFont typeface="Wingdings" panose="05000000000000000000" charset="0"/>
              <a:buChar char="ü"/>
            </a:pPr>
            <a:r>
              <a:rPr lang="en-US" sz="1500"/>
              <a:t>Build a splash screen with app icon for android and iOS and change web icon also,this app fully run in android and iOS and web(partially due to lack of package). </a:t>
            </a:r>
            <a:endParaRPr lang="en-US" sz="1500"/>
          </a:p>
          <a:p>
            <a:pPr>
              <a:buFont typeface="Wingdings" panose="05000000000000000000" charset="0"/>
              <a:buChar char="ü"/>
            </a:pPr>
            <a:r>
              <a:rPr lang="en-US" sz="1500"/>
              <a:t>Create a dahboard page with some swiped topic.</a:t>
            </a:r>
            <a:endParaRPr lang="en-US" sz="1500"/>
          </a:p>
          <a:p>
            <a:pPr>
              <a:buFont typeface="Wingdings" panose="05000000000000000000" charset="0"/>
              <a:buChar char="ü"/>
            </a:pPr>
            <a:r>
              <a:rPr lang="en-US" sz="1500"/>
              <a:t>Back-end development between firebase and python connected with flutter.</a:t>
            </a:r>
            <a:endParaRPr lang="en-US" sz="1500"/>
          </a:p>
          <a:p>
            <a:pPr>
              <a:buFont typeface="Wingdings" panose="05000000000000000000" charset="0"/>
              <a:buChar char="ü"/>
            </a:pPr>
            <a:r>
              <a:rPr lang="en-US" sz="1500"/>
              <a:t>Secondly created a database screen where we attached out Project Individual Report and SRS Document(Local asset as PDF Format)</a:t>
            </a:r>
            <a:endParaRPr lang="en-US" sz="1500"/>
          </a:p>
          <a:p>
            <a:pPr>
              <a:buFont typeface="Wingdings" panose="05000000000000000000" charset="0"/>
              <a:buChar char="ü"/>
            </a:pPr>
            <a:r>
              <a:rPr lang="en-US" sz="1500"/>
              <a:t>Thirdly we design a particular stock list design which is also divided into 5 pages;</a:t>
            </a:r>
            <a:endParaRPr lang="en-US" sz="1500"/>
          </a:p>
          <a:p>
            <a:pPr>
              <a:buFont typeface="Wingdings" panose="05000000000000000000" charset="0"/>
              <a:buChar char="ü"/>
            </a:pPr>
            <a:r>
              <a:rPr lang="en-US" sz="1500"/>
              <a:t>First one called JSON data where we attached present and historical JSON raw file according to positive, negative, and neutral statement analyzed by back-end. </a:t>
            </a:r>
            <a:endParaRPr lang="en-US" sz="1500"/>
          </a:p>
          <a:p>
            <a:pPr>
              <a:buFont typeface="Wingdings" panose="05000000000000000000" charset="0"/>
              <a:buChar char="ü"/>
            </a:pPr>
            <a:r>
              <a:rPr lang="en-US" sz="1500"/>
              <a:t>Then, the next page is present data page where it analyzed locally by present JSON files.</a:t>
            </a:r>
            <a:endParaRPr lang="en-US" sz="1500"/>
          </a:p>
          <a:p>
            <a:pPr>
              <a:buFont typeface="Wingdings" panose="05000000000000000000" charset="0"/>
              <a:buChar char="ü"/>
            </a:pPr>
            <a:r>
              <a:rPr lang="en-US" sz="1500"/>
              <a:t>Then the third and fourth page analyzed historical and people comments data from online by firebase-storage and back-end process.</a:t>
            </a:r>
            <a:endParaRPr lang="en-US" sz="1500"/>
          </a:p>
          <a:p>
            <a:pPr>
              <a:buFont typeface="Wingdings" panose="05000000000000000000" charset="0"/>
              <a:buChar char="ü"/>
            </a:pPr>
            <a:r>
              <a:rPr lang="en-US" sz="1500"/>
              <a:t>And the last one page ; a online Indian news portal; which is updated by a outside API(collected from Internet randomly)</a:t>
            </a:r>
            <a:endParaRPr lang="en-US" sz="1500"/>
          </a:p>
          <a:p>
            <a:pPr>
              <a:buFont typeface="Wingdings" panose="05000000000000000000" charset="0"/>
              <a:buChar char="ü"/>
            </a:pPr>
            <a:r>
              <a:rPr lang="en-US" sz="1500"/>
              <a:t>The 4th main page is the team page where the page display out team members picture and contribution in the project briefly.</a:t>
            </a:r>
            <a:endParaRPr lang="en-US" sz="1500"/>
          </a:p>
          <a:p>
            <a:pPr>
              <a:buFont typeface="Wingdings" panose="05000000000000000000" charset="0"/>
              <a:buChar char="ü"/>
            </a:pPr>
            <a:r>
              <a:rPr lang="en-US" sz="1500"/>
              <a:t>The most important part of front end is 4 main part page was attached by curved bottom navigation and the stock list part was attached by navigation bloc.</a:t>
            </a:r>
            <a:endParaRPr lang="en-US" sz="1500"/>
          </a:p>
          <a:p>
            <a:pPr>
              <a:buFont typeface="Wingdings" panose="05000000000000000000" charset="0"/>
              <a:buChar char="ü"/>
            </a:pPr>
            <a:r>
              <a:rPr lang="en-US" sz="1500"/>
              <a:t>The app-size also be minimized(i.e. 13.1 MB).</a:t>
            </a:r>
            <a:endParaRPr lang="en-US" sz="1500"/>
          </a:p>
        </p:txBody>
      </p:sp>
      <p:sp>
        <p:nvSpPr>
          <p:cNvPr id="4" name="Text Box 3"/>
          <p:cNvSpPr txBox="1"/>
          <p:nvPr/>
        </p:nvSpPr>
        <p:spPr>
          <a:xfrm>
            <a:off x="673735" y="-76200"/>
            <a:ext cx="9300210" cy="706755"/>
          </a:xfrm>
          <a:prstGeom prst="rect">
            <a:avLst/>
          </a:prstGeom>
          <a:noFill/>
        </p:spPr>
        <p:txBody>
          <a:bodyPr wrap="square" rtlCol="0" anchor="t">
            <a:spAutoFit/>
          </a:bodyPr>
          <a:p>
            <a:pPr algn="ctr"/>
            <a:r>
              <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FRONT-END: FLUTTER(SMP-20)</a:t>
            </a:r>
            <a:endPar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pic>
        <p:nvPicPr>
          <p:cNvPr id="6" name="Content Placeholder 5" descr="Screenshot (35)"/>
          <p:cNvPicPr>
            <a:picLocks noChangeAspect="1"/>
          </p:cNvPicPr>
          <p:nvPr>
            <p:ph sz="half" idx="2"/>
          </p:nvPr>
        </p:nvPicPr>
        <p:blipFill>
          <a:blip r:embed="rId1"/>
          <a:stretch>
            <a:fillRect/>
          </a:stretch>
        </p:blipFill>
        <p:spPr>
          <a:xfrm>
            <a:off x="7405370" y="629920"/>
            <a:ext cx="4411345" cy="6064885"/>
          </a:xfrm>
          <a:prstGeom prst="rect">
            <a:avLst/>
          </a:prstGeom>
        </p:spPr>
      </p:pic>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SMP-20">
            <a:hlinkClick r:id="" action="ppaction://media"/>
          </p:cNvPr>
          <p:cNvPicPr>
            <a:picLocks noChangeAspect="1"/>
          </p:cNvPicPr>
          <p:nvPr>
            <p:ph sz="half" idx="1"/>
            <a:videoFile r:link="rId1"/>
            <p:extLst>
              <p:ext uri="{DAA4B4D4-6D71-4841-9C94-3DE7FCFB9230}">
                <p14:media xmlns:p14="http://schemas.microsoft.com/office/powerpoint/2010/main" r:link="rId2"/>
              </p:ext>
            </p:extLst>
          </p:nvPr>
        </p:nvPicPr>
        <p:blipFill>
          <a:blip r:embed="rId3"/>
          <a:stretch>
            <a:fillRect/>
          </a:stretch>
        </p:blipFill>
        <p:spPr>
          <a:xfrm>
            <a:off x="7586980" y="934720"/>
            <a:ext cx="2541905" cy="5649595"/>
          </a:xfrm>
          <a:prstGeom prst="rect">
            <a:avLst/>
          </a:prstGeom>
        </p:spPr>
      </p:pic>
      <p:pic>
        <p:nvPicPr>
          <p:cNvPr id="8" name="Content Placeholder 7" descr="Screenshot (38)"/>
          <p:cNvPicPr>
            <a:picLocks noChangeAspect="1"/>
          </p:cNvPicPr>
          <p:nvPr>
            <p:ph sz="half" idx="2"/>
          </p:nvPr>
        </p:nvPicPr>
        <p:blipFill>
          <a:blip r:embed="rId4"/>
          <a:stretch>
            <a:fillRect/>
          </a:stretch>
        </p:blipFill>
        <p:spPr>
          <a:xfrm>
            <a:off x="609600" y="934720"/>
            <a:ext cx="6977380" cy="5649595"/>
          </a:xfrm>
          <a:prstGeom prst="rect">
            <a:avLst/>
          </a:prstGeom>
        </p:spPr>
      </p:pic>
      <p:sp>
        <p:nvSpPr>
          <p:cNvPr id="10" name="Text Box 9"/>
          <p:cNvSpPr txBox="1"/>
          <p:nvPr/>
        </p:nvSpPr>
        <p:spPr>
          <a:xfrm>
            <a:off x="716280" y="94615"/>
            <a:ext cx="9300210" cy="706755"/>
          </a:xfrm>
          <a:prstGeom prst="rect">
            <a:avLst/>
          </a:prstGeom>
          <a:noFill/>
        </p:spPr>
        <p:txBody>
          <a:bodyPr wrap="square" rtlCol="0" anchor="t">
            <a:spAutoFit/>
          </a:bodyPr>
          <a:p>
            <a:pPr algn="ctr"/>
            <a:r>
              <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DIAGRAM &amp; QUICK LOOK(SMP-20)</a:t>
            </a:r>
            <a:endPar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spTree>
  </p:cSld>
  <p:clrMapOvr>
    <a:masterClrMapping/>
  </p:clrMapOvr>
  <p:transition>
    <p:pull/>
  </p:transition>
  <p:timing>
    <p:tnLst>
      <p:par>
        <p:cTn id="1" dur="indefinite" restart="never" nodeType="tmRoot">
          <p:childTnLst>
            <p:video fullScrn="1">
              <p:cMediaNode vol="100000" showWhenStopped="1">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SENTIMENT ANALYIS IN ANDROID &amp; iOS</a:t>
            </a:r>
            <a:endPar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pic>
        <p:nvPicPr>
          <p:cNvPr id="4" name="Picture 3" descr="e968600f-79da-49da-9a11-2cac11067ac7"/>
          <p:cNvPicPr>
            <a:picLocks noChangeAspect="1"/>
          </p:cNvPicPr>
          <p:nvPr/>
        </p:nvPicPr>
        <p:blipFill>
          <a:blip r:embed="rId1"/>
          <a:stretch>
            <a:fillRect/>
          </a:stretch>
        </p:blipFill>
        <p:spPr>
          <a:xfrm>
            <a:off x="8240395" y="773430"/>
            <a:ext cx="3017520" cy="5988685"/>
          </a:xfrm>
          <a:prstGeom prst="rect">
            <a:avLst/>
          </a:prstGeom>
        </p:spPr>
      </p:pic>
      <p:pic>
        <p:nvPicPr>
          <p:cNvPr id="5" name="Picture 4" descr="1274e431-a12c-461b-9cfc-3caa9a6a49c1"/>
          <p:cNvPicPr>
            <a:picLocks noChangeAspect="1"/>
          </p:cNvPicPr>
          <p:nvPr/>
        </p:nvPicPr>
        <p:blipFill>
          <a:blip r:embed="rId2"/>
          <a:stretch>
            <a:fillRect/>
          </a:stretch>
        </p:blipFill>
        <p:spPr>
          <a:xfrm>
            <a:off x="4309745" y="772795"/>
            <a:ext cx="3041015" cy="5989320"/>
          </a:xfrm>
          <a:prstGeom prst="rect">
            <a:avLst/>
          </a:prstGeom>
        </p:spPr>
      </p:pic>
      <p:pic>
        <p:nvPicPr>
          <p:cNvPr id="6" name="Picture 5" descr="c5acd15b-ba4b-44c1-ae5d-80cbc88ea755"/>
          <p:cNvPicPr>
            <a:picLocks noChangeAspect="1"/>
          </p:cNvPicPr>
          <p:nvPr/>
        </p:nvPicPr>
        <p:blipFill>
          <a:blip r:embed="rId3"/>
          <a:stretch>
            <a:fillRect/>
          </a:stretch>
        </p:blipFill>
        <p:spPr>
          <a:xfrm>
            <a:off x="609600" y="773430"/>
            <a:ext cx="3035935" cy="5988685"/>
          </a:xfrm>
          <a:prstGeom prst="rect">
            <a:avLst/>
          </a:prstGeom>
        </p:spPr>
      </p:pic>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ctr"/>
            <a:r>
              <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SENTIMENT ANALYIS IN WEB</a:t>
            </a:r>
            <a:endParaRPr lang="en-IN" altLang="en-US"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pic>
        <p:nvPicPr>
          <p:cNvPr id="6" name="Picture 5" descr="Screenshot (51)"/>
          <p:cNvPicPr>
            <a:picLocks noChangeAspect="1"/>
          </p:cNvPicPr>
          <p:nvPr/>
        </p:nvPicPr>
        <p:blipFill>
          <a:blip r:embed="rId2"/>
          <a:stretch>
            <a:fillRect/>
          </a:stretch>
        </p:blipFill>
        <p:spPr>
          <a:xfrm>
            <a:off x="5901690" y="1381125"/>
            <a:ext cx="5680710" cy="3604260"/>
          </a:xfrm>
          <a:prstGeom prst="rect">
            <a:avLst/>
          </a:prstGeom>
        </p:spPr>
      </p:pic>
      <p:pic>
        <p:nvPicPr>
          <p:cNvPr id="7" name="Picture 6" descr="Screenshot (48)"/>
          <p:cNvPicPr>
            <a:picLocks noChangeAspect="1"/>
          </p:cNvPicPr>
          <p:nvPr/>
        </p:nvPicPr>
        <p:blipFill>
          <a:blip r:embed="rId1"/>
          <a:stretch>
            <a:fillRect/>
          </a:stretch>
        </p:blipFill>
        <p:spPr>
          <a:xfrm>
            <a:off x="609600" y="773430"/>
            <a:ext cx="5068570" cy="2744470"/>
          </a:xfrm>
          <a:prstGeom prst="rect">
            <a:avLst/>
          </a:prstGeom>
        </p:spPr>
      </p:pic>
      <p:pic>
        <p:nvPicPr>
          <p:cNvPr id="8" name="Picture 7" descr="Screenshot (50)"/>
          <p:cNvPicPr>
            <a:picLocks noChangeAspect="1"/>
          </p:cNvPicPr>
          <p:nvPr/>
        </p:nvPicPr>
        <p:blipFill>
          <a:blip r:embed="rId3"/>
          <a:stretch>
            <a:fillRect/>
          </a:stretch>
        </p:blipFill>
        <p:spPr>
          <a:xfrm>
            <a:off x="609600" y="3763010"/>
            <a:ext cx="5068570" cy="2712720"/>
          </a:xfrm>
          <a:prstGeom prst="rect">
            <a:avLst/>
          </a:prstGeom>
        </p:spPr>
      </p:pic>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470015" y="1389380"/>
            <a:ext cx="3034030" cy="582930"/>
          </a:xfrm>
        </p:spPr>
        <p:txBody>
          <a:bodyPr/>
          <a:p>
            <a:r>
              <a:rPr lang="en-GB" altLang="en-US" sz="2000"/>
              <a:t>The batch file </a:t>
            </a:r>
            <a:endParaRPr lang="en-GB" altLang="en-US" sz="2000"/>
          </a:p>
        </p:txBody>
      </p:sp>
      <p:sp>
        <p:nvSpPr>
          <p:cNvPr id="3" name="Content Placeholder 2"/>
          <p:cNvSpPr>
            <a:spLocks noGrp="1"/>
          </p:cNvSpPr>
          <p:nvPr>
            <p:ph sz="half" idx="1"/>
          </p:nvPr>
        </p:nvSpPr>
        <p:spPr/>
        <p:txBody>
          <a:bodyPr/>
          <a:p>
            <a:pPr>
              <a:buFont typeface="Wingdings" panose="05000000000000000000" charset="0"/>
              <a:buChar char="ü"/>
            </a:pPr>
            <a:r>
              <a:rPr lang="en-GB" altLang="en-IN" sz="2000">
                <a:latin typeface="Times New Roman" panose="02020603050405020304" charset="0"/>
                <a:cs typeface="Times New Roman" panose="02020603050405020304" charset="0"/>
              </a:rPr>
              <a:t>The automation is done by making one computer as the server which runs the python script every 15 minutes everyday so as to keep the database updated.</a:t>
            </a:r>
            <a:endParaRPr lang="en-GB" altLang="en-IN" sz="2000">
              <a:latin typeface="Times New Roman" panose="02020603050405020304" charset="0"/>
              <a:cs typeface="Times New Roman" panose="02020603050405020304" charset="0"/>
            </a:endParaRPr>
          </a:p>
          <a:p>
            <a:pPr>
              <a:buFont typeface="Wingdings" panose="05000000000000000000" charset="0"/>
              <a:buChar char="ü"/>
            </a:pPr>
            <a:r>
              <a:rPr lang="en-GB" altLang="en-IN" sz="2000">
                <a:latin typeface="Times New Roman" panose="02020603050405020304" charset="0"/>
                <a:cs typeface="Times New Roman" panose="02020603050405020304" charset="0"/>
              </a:rPr>
              <a:t>It is done by making a batch file which executes both python scripts for historical data analysis and sentimental analysis and then scheduling the batch file for execution every 15 minutes using task scheduler</a:t>
            </a:r>
            <a:endParaRPr lang="en-GB" altLang="en-IN" sz="2000">
              <a:latin typeface="Times New Roman" panose="02020603050405020304" charset="0"/>
              <a:cs typeface="Times New Roman" panose="02020603050405020304" charset="0"/>
            </a:endParaRPr>
          </a:p>
        </p:txBody>
      </p:sp>
      <p:sp>
        <p:nvSpPr>
          <p:cNvPr id="4" name="Text Box 3"/>
          <p:cNvSpPr txBox="1"/>
          <p:nvPr/>
        </p:nvSpPr>
        <p:spPr>
          <a:xfrm>
            <a:off x="3773170" y="139700"/>
            <a:ext cx="3658235" cy="706755"/>
          </a:xfrm>
          <a:prstGeom prst="rect">
            <a:avLst/>
          </a:prstGeom>
          <a:noFill/>
        </p:spPr>
        <p:txBody>
          <a:bodyPr wrap="square" rtlCol="0" anchor="t">
            <a:spAutoFit/>
          </a:bodyPr>
          <a:p>
            <a:pPr algn="ctr"/>
            <a:r>
              <a:rPr lang="en-GB" altLang="en-IN"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rPr>
              <a:t>AUTOMATION</a:t>
            </a:r>
            <a:endParaRPr lang="en-GB" altLang="en-IN" sz="4000" b="1" u="sng" dirty="0">
              <a:pattFill prst="ltDnDiag">
                <a:fgClr>
                  <a:schemeClr val="bg1"/>
                </a:fgClr>
                <a:bgClr>
                  <a:schemeClr val="tx1"/>
                </a:bgClr>
              </a:pattFill>
              <a:latin typeface="Calibri" panose="020F0502020204030204" charset="0"/>
              <a:ea typeface="Calibri" panose="020F0502020204030204" charset="0"/>
              <a:cs typeface="Calibri" panose="020F0502020204030204" charset="0"/>
              <a:sym typeface="+mn-ea"/>
            </a:endParaRPr>
          </a:p>
        </p:txBody>
      </p:sp>
      <p:pic>
        <p:nvPicPr>
          <p:cNvPr id="8" name="Content Placeholder 7"/>
          <p:cNvPicPr>
            <a:picLocks noChangeAspect="1"/>
          </p:cNvPicPr>
          <p:nvPr>
            <p:ph sz="half" idx="2"/>
          </p:nvPr>
        </p:nvPicPr>
        <p:blipFill>
          <a:blip r:embed="rId1"/>
          <a:stretch>
            <a:fillRect/>
          </a:stretch>
        </p:blipFill>
        <p:spPr>
          <a:xfrm>
            <a:off x="6470015" y="1972310"/>
            <a:ext cx="5384800" cy="1698625"/>
          </a:xfrm>
          <a:prstGeom prst="rect">
            <a:avLst/>
          </a:prstGeom>
        </p:spPr>
      </p:pic>
      <p:pic>
        <p:nvPicPr>
          <p:cNvPr id="10" name="Picture 9"/>
          <p:cNvPicPr>
            <a:picLocks noChangeAspect="1"/>
          </p:cNvPicPr>
          <p:nvPr/>
        </p:nvPicPr>
        <p:blipFill>
          <a:blip r:embed="rId2"/>
          <a:stretch>
            <a:fillRect/>
          </a:stretch>
        </p:blipFill>
        <p:spPr>
          <a:xfrm>
            <a:off x="677545" y="5630545"/>
            <a:ext cx="10836910" cy="405130"/>
          </a:xfrm>
          <a:prstGeom prst="rect">
            <a:avLst/>
          </a:prstGeom>
        </p:spPr>
      </p:pic>
      <p:sp>
        <p:nvSpPr>
          <p:cNvPr id="11" name="Title 8"/>
          <p:cNvSpPr>
            <a:spLocks noGrp="1"/>
          </p:cNvSpPr>
          <p:nvPr/>
        </p:nvSpPr>
        <p:spPr>
          <a:xfrm>
            <a:off x="1165860" y="4780915"/>
            <a:ext cx="3034030" cy="582930"/>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GB" altLang="en-US" sz="2000"/>
              <a:t>The scheduled task</a:t>
            </a:r>
            <a:endParaRPr lang="en-GB" altLang="en-US" sz="2000"/>
          </a:p>
        </p:txBody>
      </p:sp>
    </p:spTree>
  </p:cSld>
  <p:clrMapOvr>
    <a:masterClrMapping/>
  </p:clrMapOvr>
  <p:transition>
    <p:pull/>
  </p:transition>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4642</Words>
  <Application>WPS Presentation</Application>
  <PresentationFormat>Widescreen</PresentationFormat>
  <Paragraphs>83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Calibri</vt:lpstr>
      <vt:lpstr>Wingdings</vt:lpstr>
      <vt:lpstr>Times New Roman</vt:lpstr>
      <vt:lpstr>Microsoft YaHei</vt:lpstr>
      <vt:lpstr>Arial Unicode MS</vt:lpstr>
      <vt:lpstr>Gear Drives</vt:lpstr>
      <vt:lpstr>STOCK MARKET PREDICTION APP(SMP-20)</vt:lpstr>
      <vt:lpstr>PowerPoint 演示文稿</vt:lpstr>
      <vt:lpstr>Resulting Dataset for sentimental analysis</vt:lpstr>
      <vt:lpstr>PowerPoint 演示文稿</vt:lpstr>
      <vt:lpstr>PowerPoint 演示文稿</vt:lpstr>
      <vt:lpstr>PowerPoint 演示文稿</vt:lpstr>
      <vt:lpstr>SENTIMENT ANALYIS IN ANDROID &amp; iOS</vt:lpstr>
      <vt:lpstr>SENTIMENT ANALYIS IN WEB</vt:lpstr>
      <vt:lpstr>The batch file </vt:lpstr>
      <vt:lpstr>FUTURE SCOPE &amp;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SMP-20 APP</dc:title>
  <dc:creator/>
  <cp:lastModifiedBy>Siddharth Jena1</cp:lastModifiedBy>
  <cp:revision>26</cp:revision>
  <dcterms:created xsi:type="dcterms:W3CDTF">2020-05-27T13:09:00Z</dcterms:created>
  <dcterms:modified xsi:type="dcterms:W3CDTF">2020-05-30T11:18:07Z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2057-11.2.0.9052</vt:lpwstr>
  </property>
</Properties>
</file>