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42"/>
  </p:notesMasterIdLst>
  <p:sldIdLst>
    <p:sldId id="256" r:id="rId2"/>
    <p:sldId id="364" r:id="rId3"/>
    <p:sldId id="365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66" r:id="rId13"/>
    <p:sldId id="359" r:id="rId14"/>
    <p:sldId id="360" r:id="rId15"/>
    <p:sldId id="347" r:id="rId16"/>
    <p:sldId id="348" r:id="rId17"/>
    <p:sldId id="349" r:id="rId18"/>
    <p:sldId id="350" r:id="rId19"/>
    <p:sldId id="361" r:id="rId20"/>
    <p:sldId id="351" r:id="rId21"/>
    <p:sldId id="352" r:id="rId22"/>
    <p:sldId id="353" r:id="rId23"/>
    <p:sldId id="354" r:id="rId24"/>
    <p:sldId id="362" r:id="rId25"/>
    <p:sldId id="355" r:id="rId26"/>
    <p:sldId id="356" r:id="rId27"/>
    <p:sldId id="357" r:id="rId28"/>
    <p:sldId id="358" r:id="rId29"/>
    <p:sldId id="367" r:id="rId30"/>
    <p:sldId id="363" r:id="rId31"/>
    <p:sldId id="264" r:id="rId32"/>
    <p:sldId id="266" r:id="rId33"/>
    <p:sldId id="267" r:id="rId34"/>
    <p:sldId id="268" r:id="rId35"/>
    <p:sldId id="270" r:id="rId36"/>
    <p:sldId id="271" r:id="rId37"/>
    <p:sldId id="335" r:id="rId38"/>
    <p:sldId id="336" r:id="rId39"/>
    <p:sldId id="337" r:id="rId40"/>
    <p:sldId id="368" r:id="rId4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56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D6A3B-5116-E143-8A85-F6A9ECCBE359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2261-DA50-DD49-99CD-5AC74002EB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1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the United States.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168 of the code.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50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nice</a:t>
            </a:r>
            <a:r>
              <a:rPr lang="fr-FR" dirty="0" smtClean="0"/>
              <a:t> display of the confusion matrix.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456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6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These</a:t>
            </a:r>
            <a:r>
              <a:rPr lang="fr-FR" dirty="0" smtClean="0"/>
              <a:t> are the </a:t>
            </a:r>
            <a:r>
              <a:rPr lang="fr-FR" dirty="0" err="1" smtClean="0"/>
              <a:t>most</a:t>
            </a:r>
            <a:r>
              <a:rPr lang="fr-FR" dirty="0" smtClean="0"/>
              <a:t> important </a:t>
            </a:r>
            <a:r>
              <a:rPr lang="fr-FR" dirty="0" err="1" smtClean="0"/>
              <a:t>words</a:t>
            </a:r>
            <a:r>
              <a:rPr lang="fr-FR" dirty="0" smtClean="0"/>
              <a:t> for </a:t>
            </a:r>
            <a:r>
              <a:rPr lang="fr-FR" dirty="0" err="1" smtClean="0"/>
              <a:t>our</a:t>
            </a:r>
            <a:r>
              <a:rPr lang="fr-FR" dirty="0" smtClean="0"/>
              <a:t> model,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differentiate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countries of </a:t>
            </a:r>
            <a:r>
              <a:rPr lang="fr-FR" dirty="0" err="1" smtClean="0"/>
              <a:t>interest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526 of the code.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6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13,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Tfidf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542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1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15, but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embedding</a:t>
            </a:r>
            <a:endParaRPr lang="fr-FR" dirty="0" smtClean="0"/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559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4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16, but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embedding</a:t>
            </a:r>
            <a:endParaRPr lang="fr-FR" dirty="0" smtClean="0"/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574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13,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Word2vec.</a:t>
            </a:r>
            <a:endParaRPr lang="fr-FR" dirty="0" smtClean="0"/>
          </a:p>
          <a:p>
            <a:r>
              <a:rPr lang="fr-FR" dirty="0" smtClean="0"/>
              <a:t>I do not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distinct clusters of point.</a:t>
            </a:r>
            <a:r>
              <a:rPr lang="fr-FR" baseline="0" dirty="0" smtClean="0"/>
              <a:t> It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interesting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investigate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observation more in </a:t>
            </a:r>
            <a:r>
              <a:rPr lang="fr-FR" baseline="0" dirty="0" err="1" smtClean="0"/>
              <a:t>depth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617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79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dirty="0" smtClean="0"/>
              <a:t> 20, but the </a:t>
            </a:r>
            <a:r>
              <a:rPr lang="fr-FR" dirty="0" err="1" smtClean="0"/>
              <a:t>embedding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retrieved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Word2vec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636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22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</a:t>
            </a:r>
            <a:r>
              <a:rPr lang="fr-FR" dirty="0" err="1" smtClean="0"/>
              <a:t>slide</a:t>
            </a:r>
            <a:r>
              <a:rPr lang="fr-FR" baseline="0" dirty="0" smtClean="0"/>
              <a:t> 21, but the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retrieved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Word2vec</a:t>
            </a:r>
          </a:p>
          <a:p>
            <a:r>
              <a:rPr lang="fr-FR" dirty="0" smtClean="0"/>
              <a:t>This figure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on line 742 of the code.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61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the United </a:t>
            </a:r>
            <a:r>
              <a:rPr lang="fr-FR" dirty="0" err="1" smtClean="0"/>
              <a:t>Kingdom</a:t>
            </a:r>
            <a:r>
              <a:rPr lang="fr-FR" dirty="0" smtClean="0"/>
              <a:t>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169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1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</a:t>
            </a:r>
            <a:r>
              <a:rPr lang="fr-FR" dirty="0" err="1" smtClean="0"/>
              <a:t>Japan</a:t>
            </a:r>
            <a:r>
              <a:rPr lang="fr-FR" dirty="0" smtClean="0"/>
              <a:t>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170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4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France.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171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71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This figure displays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freqent</a:t>
            </a:r>
            <a:r>
              <a:rPr lang="fr-FR" baseline="0" dirty="0" smtClean="0"/>
              <a:t>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(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reactionmeddrapt</a:t>
            </a:r>
            <a:r>
              <a:rPr lang="fr-FR" dirty="0" smtClean="0"/>
              <a:t>) for Canada.</a:t>
            </a:r>
            <a:r>
              <a:rPr lang="fr-FR" baseline="0" dirty="0" smtClean="0"/>
              <a:t> The total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times a </a:t>
            </a:r>
            <a:r>
              <a:rPr lang="fr-FR" baseline="0" dirty="0" err="1" smtClean="0"/>
              <a:t>reactionmeddrapt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.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</a:t>
            </a: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172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06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figure</a:t>
            </a:r>
            <a:r>
              <a:rPr lang="fr-FR" baseline="0" dirty="0" smtClean="0"/>
              <a:t> shows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among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reactions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country: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2,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know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fifth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frequent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reaction</a:t>
            </a:r>
            <a:r>
              <a:rPr lang="fr-FR" baseline="0" dirty="0" smtClean="0"/>
              <a:t> for the United States,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Unites</a:t>
            </a:r>
            <a:r>
              <a:rPr lang="fr-FR" baseline="0" dirty="0" smtClean="0"/>
              <a:t> States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in light orange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. The UK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red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comes</a:t>
            </a:r>
            <a:r>
              <a:rPr lang="fr-FR" baseline="0" dirty="0" smtClean="0"/>
              <a:t> first in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3. France </a:t>
            </a:r>
            <a:r>
              <a:rPr lang="fr-FR" baseline="0" dirty="0" err="1" smtClean="0"/>
              <a:t>appears</a:t>
            </a:r>
            <a:r>
              <a:rPr lang="fr-FR" baseline="0" dirty="0" smtClean="0"/>
              <a:t> in black,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‘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’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5.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216 of the code.</a:t>
            </a:r>
            <a:endParaRPr lang="fr-FR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99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Same</a:t>
            </a:r>
            <a:r>
              <a:rPr lang="fr-FR" dirty="0" smtClean="0"/>
              <a:t> as the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, but the </a:t>
            </a:r>
            <a:r>
              <a:rPr lang="fr-FR" dirty="0" err="1" smtClean="0"/>
              <a:t>reaction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looked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‘</a:t>
            </a:r>
            <a:r>
              <a:rPr lang="fr-FR" dirty="0" err="1" smtClean="0"/>
              <a:t>drug</a:t>
            </a:r>
            <a:r>
              <a:rPr lang="fr-FR" baseline="0" dirty="0" smtClean="0"/>
              <a:t> ineffective’ </a:t>
            </a:r>
            <a:r>
              <a:rPr lang="fr-FR" baseline="0" dirty="0" err="1" smtClean="0"/>
              <a:t>instead</a:t>
            </a:r>
            <a:r>
              <a:rPr lang="fr-FR" baseline="0" dirty="0" smtClean="0"/>
              <a:t> of ‘</a:t>
            </a:r>
            <a:r>
              <a:rPr lang="fr-FR" baseline="0" dirty="0" err="1" smtClean="0"/>
              <a:t>death</a:t>
            </a:r>
            <a:r>
              <a:rPr lang="fr-FR" baseline="0" dirty="0" smtClean="0"/>
              <a:t>’ in the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217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3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display the </a:t>
            </a:r>
            <a:r>
              <a:rPr lang="fr-FR" dirty="0" err="1" smtClean="0"/>
              <a:t>number</a:t>
            </a:r>
            <a:r>
              <a:rPr lang="fr-FR" dirty="0" smtClean="0"/>
              <a:t> of countries for </a:t>
            </a:r>
            <a:r>
              <a:rPr lang="fr-FR" dirty="0" err="1" smtClean="0"/>
              <a:t>which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reaction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the top five </a:t>
            </a:r>
            <a:r>
              <a:rPr lang="fr-FR" dirty="0" err="1" smtClean="0"/>
              <a:t>reactions</a:t>
            </a:r>
            <a:r>
              <a:rPr lang="fr-F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242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2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</a:t>
            </a:r>
            <a:r>
              <a:rPr lang="fr-FR" baseline="0" dirty="0" smtClean="0"/>
              <a:t> first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PCA components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country are </a:t>
            </a:r>
            <a:r>
              <a:rPr lang="fr-FR" baseline="0" dirty="0" err="1" smtClean="0"/>
              <a:t>plotted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against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embedding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CountVectorizer</a:t>
            </a:r>
            <a:r>
              <a:rPr lang="fr-FR" baseline="0" dirty="0" smtClean="0"/>
              <a:t>. Emmanuel </a:t>
            </a:r>
            <a:r>
              <a:rPr lang="fr-FR" baseline="0" dirty="0" err="1" smtClean="0"/>
              <a:t>Ameisen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separated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data to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proper</a:t>
            </a:r>
            <a:r>
              <a:rPr lang="fr-FR" baseline="0" dirty="0" smtClean="0"/>
              <a:t> model calibration.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This figure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on line 394 of the code.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2261-DA50-DD49-99CD-5AC74002EB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1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39FC5F5-73EA-9C4F-8817-7B1FC2E8F342}" type="datetimeFigureOut">
              <a:rPr lang="fr-FR" smtClean="0"/>
              <a:t>11/09/18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FA0A38-791F-D441-BB14-0242A3148BC6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ndredblocks/concrete_NLP_tutorial/blob/master/NLP_notebook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8632/oncotarget.12813" TargetMode="External"/><Relationship Id="rId4" Type="http://schemas.openxmlformats.org/officeDocument/2006/relationships/hyperlink" Target="https://doi.org/10.1080/10641963.2016.1254224" TargetMode="External"/><Relationship Id="rId5" Type="http://schemas.openxmlformats.org/officeDocument/2006/relationships/hyperlink" Target="https://doi.org/10.1089/adt.2016.742" TargetMode="External"/><Relationship Id="rId6" Type="http://schemas.openxmlformats.org/officeDocument/2006/relationships/hyperlink" Target="https://dx.doi.org/10.18632/oncotarget.18504" TargetMode="External"/><Relationship Id="rId7" Type="http://schemas.openxmlformats.org/officeDocument/2006/relationships/hyperlink" Target="https://dx.doi.org/10.18632/oncotarget.12951" TargetMode="External"/><Relationship Id="rId8" Type="http://schemas.openxmlformats.org/officeDocument/2006/relationships/hyperlink" Target="https://dx.doi.org/10.1016/j.ijrobp.2017.02.00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ademic.oup.com/jamia/article/23/3/596/290899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mlani/openfda" TargetMode="External"/><Relationship Id="rId4" Type="http://schemas.openxmlformats.org/officeDocument/2006/relationships/hyperlink" Target="https://fda.fa17.rcdilorenzo.io/" TargetMode="External"/><Relationship Id="rId5" Type="http://schemas.openxmlformats.org/officeDocument/2006/relationships/hyperlink" Target="https://github.com/FDA/openfda" TargetMode="External"/><Relationship Id="rId6" Type="http://schemas.openxmlformats.org/officeDocument/2006/relationships/hyperlink" Target="https://github.com/FDA/open.fda.gov" TargetMode="External"/><Relationship Id="rId7" Type="http://schemas.openxmlformats.org/officeDocument/2006/relationships/hyperlink" Target="https://github.com/STSILABS/open-fd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mc/articles/PMC5703951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Are </a:t>
            </a:r>
            <a:r>
              <a:rPr lang="fr-FR" dirty="0" err="1" smtClean="0"/>
              <a:t>different</a:t>
            </a:r>
            <a:r>
              <a:rPr lang="fr-FR" dirty="0" smtClean="0"/>
              <a:t> adverse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reported</a:t>
            </a:r>
            <a:r>
              <a:rPr lang="fr-FR" dirty="0" smtClean="0"/>
              <a:t> in </a:t>
            </a:r>
            <a:r>
              <a:rPr lang="fr-FR" dirty="0" err="1" smtClean="0"/>
              <a:t>different</a:t>
            </a:r>
            <a:r>
              <a:rPr lang="fr-FR" dirty="0" smtClean="0"/>
              <a:t> countries?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46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World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Espace réservé du contenu 3" descr="Screen Shot 2018-09-08 at 8.52.24 PM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b="219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80438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Country count for top five </a:t>
            </a:r>
            <a:r>
              <a:rPr lang="fr-FR" dirty="0" err="1" smtClean="0"/>
              <a:t>reactions</a:t>
            </a:r>
            <a:endParaRPr lang="fr-FR" dirty="0"/>
          </a:p>
        </p:txBody>
      </p:sp>
      <p:pic>
        <p:nvPicPr>
          <p:cNvPr id="4" name="Espace réservé du contenu 3" descr="Screen Shot 2018-09-08 at 9.37.05 PM.png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" b="13"/>
          <a:stretch/>
        </p:blipFill>
        <p:spPr>
          <a:xfrm>
            <a:off x="1900238" y="1457325"/>
            <a:ext cx="5343525" cy="5400675"/>
          </a:xfrm>
        </p:spPr>
      </p:pic>
      <p:sp>
        <p:nvSpPr>
          <p:cNvPr id="3" name="ZoneTexte 2"/>
          <p:cNvSpPr txBox="1"/>
          <p:nvPr/>
        </p:nvSpPr>
        <p:spPr>
          <a:xfrm>
            <a:off x="3706196" y="6488668"/>
            <a:ext cx="2200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countries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26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DAE6F6"/>
                </a:solidFill>
              </a:rPr>
              <a:t>Part 1: data </a:t>
            </a:r>
            <a:r>
              <a:rPr lang="fr-FR" dirty="0" err="1" smtClean="0">
                <a:solidFill>
                  <a:srgbClr val="DAE6F6"/>
                </a:solidFill>
              </a:rPr>
              <a:t>analysis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Top </a:t>
            </a:r>
            <a:r>
              <a:rPr lang="fr-FR" dirty="0" err="1" smtClean="0">
                <a:solidFill>
                  <a:srgbClr val="DAE6F6"/>
                </a:solidFill>
              </a:rPr>
              <a:t>ten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r>
              <a:rPr lang="fr-FR" dirty="0" smtClean="0">
                <a:solidFill>
                  <a:srgbClr val="DAE6F6"/>
                </a:solidFill>
              </a:rPr>
              <a:t> in five countries</a:t>
            </a: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Map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showing</a:t>
            </a:r>
            <a:r>
              <a:rPr lang="fr-FR" dirty="0" smtClean="0">
                <a:solidFill>
                  <a:srgbClr val="DAE6F6"/>
                </a:solidFill>
              </a:rPr>
              <a:t> for </a:t>
            </a:r>
            <a:r>
              <a:rPr lang="fr-FR" dirty="0" err="1" smtClean="0">
                <a:solidFill>
                  <a:srgbClr val="DAE6F6"/>
                </a:solidFill>
              </a:rPr>
              <a:t>each</a:t>
            </a:r>
            <a:r>
              <a:rPr lang="fr-FR" dirty="0" smtClean="0">
                <a:solidFill>
                  <a:srgbClr val="DAE6F6"/>
                </a:solidFill>
              </a:rPr>
              <a:t> country the </a:t>
            </a:r>
            <a:r>
              <a:rPr lang="fr-FR" dirty="0" err="1" smtClean="0">
                <a:solidFill>
                  <a:srgbClr val="DAE6F6"/>
                </a:solidFill>
              </a:rPr>
              <a:t>rank</a:t>
            </a:r>
            <a:r>
              <a:rPr lang="fr-FR" dirty="0" smtClean="0">
                <a:solidFill>
                  <a:srgbClr val="DAE6F6"/>
                </a:solidFill>
              </a:rPr>
              <a:t> of </a:t>
            </a:r>
            <a:r>
              <a:rPr lang="fr-FR" dirty="0" err="1" smtClean="0">
                <a:solidFill>
                  <a:srgbClr val="DAE6F6"/>
                </a:solidFill>
              </a:rPr>
              <a:t>selected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Country count for top five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r>
              <a:rPr lang="fr-FR" dirty="0" smtClean="0"/>
              <a:t>Part 2: machine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Question: if </a:t>
            </a:r>
            <a:r>
              <a:rPr lang="fr-FR" dirty="0" err="1" smtClean="0"/>
              <a:t>some</a:t>
            </a:r>
            <a:r>
              <a:rPr lang="fr-FR" dirty="0" smtClean="0"/>
              <a:t> country </a:t>
            </a:r>
            <a:r>
              <a:rPr lang="fr-FR" dirty="0" err="1" smtClean="0"/>
              <a:t>names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database</a:t>
            </a:r>
            <a:r>
              <a:rPr lang="fr-FR" dirty="0" smtClean="0"/>
              <a:t>,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?</a:t>
            </a:r>
          </a:p>
          <a:p>
            <a:r>
              <a:rPr lang="fr-FR" dirty="0" smtClean="0">
                <a:solidFill>
                  <a:srgbClr val="DAE6F6"/>
                </a:solidFill>
              </a:rPr>
              <a:t>Part 3: </a:t>
            </a:r>
            <a:r>
              <a:rPr lang="fr-FR" dirty="0" err="1" smtClean="0">
                <a:solidFill>
                  <a:srgbClr val="DAE6F6"/>
                </a:solidFill>
              </a:rPr>
              <a:t>improvements</a:t>
            </a:r>
            <a:r>
              <a:rPr lang="fr-FR" dirty="0" smtClean="0">
                <a:solidFill>
                  <a:srgbClr val="DAE6F6"/>
                </a:solidFill>
              </a:rPr>
              <a:t> and </a:t>
            </a:r>
            <a:r>
              <a:rPr lang="fr-FR" dirty="0" err="1" smtClean="0">
                <a:solidFill>
                  <a:srgbClr val="DAE6F6"/>
                </a:solidFill>
              </a:rPr>
              <a:t>bibliography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Improvements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needed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Bibliography</a:t>
            </a:r>
            <a:endParaRPr lang="fr-FR" dirty="0" smtClean="0">
              <a:solidFill>
                <a:srgbClr val="DAE6F6"/>
              </a:solidFill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4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quick </a:t>
            </a:r>
            <a:r>
              <a:rPr lang="fr-FR" dirty="0" err="1" smtClean="0"/>
              <a:t>bibliography</a:t>
            </a:r>
            <a:r>
              <a:rPr lang="fr-FR" dirty="0" smtClean="0"/>
              <a:t> </a:t>
            </a:r>
            <a:r>
              <a:rPr lang="fr-FR" dirty="0" err="1" smtClean="0"/>
              <a:t>reveals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smtClean="0"/>
              <a:t>few </a:t>
            </a:r>
            <a:r>
              <a:rPr lang="fr-FR" dirty="0" err="1" smtClean="0"/>
              <a:t>projects</a:t>
            </a:r>
            <a:r>
              <a:rPr lang="fr-FR" dirty="0" smtClean="0"/>
              <a:t> of machine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smtClean="0"/>
              <a:t>on </a:t>
            </a:r>
            <a:r>
              <a:rPr lang="fr-FR" dirty="0" smtClean="0"/>
              <a:t>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 </a:t>
            </a:r>
            <a:endParaRPr lang="fr-FR" dirty="0" smtClean="0"/>
          </a:p>
          <a:p>
            <a:r>
              <a:rPr lang="fr-FR" dirty="0" smtClean="0"/>
              <a:t>Question </a:t>
            </a:r>
            <a:r>
              <a:rPr lang="fr-FR" dirty="0" err="1" smtClean="0"/>
              <a:t>addressed</a:t>
            </a:r>
            <a:r>
              <a:rPr lang="fr-FR" dirty="0" smtClean="0"/>
              <a:t>: </a:t>
            </a:r>
            <a:r>
              <a:rPr lang="fr-FR" dirty="0"/>
              <a:t>i</a:t>
            </a:r>
            <a:r>
              <a:rPr lang="fr-FR" dirty="0" smtClean="0"/>
              <a:t>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lose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country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?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Because</a:t>
            </a:r>
            <a:r>
              <a:rPr lang="fr-FR" dirty="0" smtClean="0"/>
              <a:t> of </a:t>
            </a:r>
            <a:r>
              <a:rPr lang="fr-FR" dirty="0" err="1" smtClean="0"/>
              <a:t>computational</a:t>
            </a:r>
            <a:r>
              <a:rPr lang="fr-FR" dirty="0" smtClean="0"/>
              <a:t> power,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smtClean="0"/>
              <a:t>look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three</a:t>
            </a:r>
            <a:r>
              <a:rPr lang="fr-FR" dirty="0" smtClean="0"/>
              <a:t> countries </a:t>
            </a:r>
            <a:r>
              <a:rPr lang="fr-FR" dirty="0" err="1" smtClean="0"/>
              <a:t>only</a:t>
            </a:r>
            <a:r>
              <a:rPr lang="fr-FR" dirty="0" smtClean="0"/>
              <a:t>. It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generalised</a:t>
            </a:r>
            <a:r>
              <a:rPr lang="fr-FR" dirty="0" smtClean="0"/>
              <a:t> to more countries.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Machine Learning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69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follow</a:t>
            </a:r>
            <a:r>
              <a:rPr lang="fr-FR" dirty="0" smtClean="0"/>
              <a:t> the </a:t>
            </a:r>
            <a:r>
              <a:rPr lang="fr-FR" dirty="0" err="1" smtClean="0"/>
              <a:t>steps</a:t>
            </a:r>
            <a:r>
              <a:rPr lang="fr-FR" dirty="0" smtClean="0"/>
              <a:t> of Emmanuel </a:t>
            </a:r>
            <a:r>
              <a:rPr lang="fr-FR" dirty="0" err="1" smtClean="0"/>
              <a:t>Ameisen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https://github.com/hundredblocks/concrete_NLP_tutorial/blob/master/</a:t>
            </a:r>
            <a:r>
              <a:rPr lang="fr-FR" dirty="0" smtClean="0">
                <a:hlinkClick r:id="rId2"/>
              </a:rPr>
              <a:t>NLP_notebook.ipynb</a:t>
            </a:r>
            <a:endParaRPr lang="fr-FR" dirty="0" smtClean="0"/>
          </a:p>
          <a:p>
            <a:r>
              <a:rPr lang="fr-FR" dirty="0" smtClean="0"/>
              <a:t>This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close to the Natural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tutorial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scikit-learn</a:t>
            </a:r>
            <a:r>
              <a:rPr lang="fr-FR" dirty="0" smtClean="0"/>
              <a:t>. </a:t>
            </a:r>
            <a:r>
              <a:rPr lang="fr-FR" dirty="0" err="1" smtClean="0"/>
              <a:t>Besides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includes</a:t>
            </a:r>
            <a:r>
              <a:rPr lang="fr-FR" dirty="0" smtClean="0"/>
              <a:t> a neural network section. </a:t>
            </a:r>
            <a:r>
              <a:rPr lang="fr-FR" dirty="0" err="1" smtClean="0"/>
              <a:t>Unfortunately</a:t>
            </a:r>
            <a:r>
              <a:rPr lang="fr-FR" dirty="0" smtClean="0"/>
              <a:t>, in </a:t>
            </a:r>
            <a:r>
              <a:rPr lang="fr-FR" dirty="0" err="1" smtClean="0"/>
              <a:t>our</a:t>
            </a:r>
            <a:r>
              <a:rPr lang="fr-FR" dirty="0" smtClean="0"/>
              <a:t> case, the neural network section </a:t>
            </a:r>
            <a:r>
              <a:rPr lang="fr-FR" dirty="0" err="1" smtClean="0"/>
              <a:t>is</a:t>
            </a:r>
            <a:r>
              <a:rPr lang="fr-FR" dirty="0" smtClean="0"/>
              <a:t> not applicable,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goal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far </a:t>
            </a:r>
            <a:r>
              <a:rPr lang="fr-FR" dirty="0" err="1" smtClean="0"/>
              <a:t>away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goal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the code </a:t>
            </a:r>
            <a:r>
              <a:rPr lang="fr-FR" dirty="0" err="1" smtClean="0"/>
              <a:t>anyway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88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8-09-09 at 7.3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7" y="0"/>
            <a:ext cx="6561543" cy="6545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67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logistic regression classifier is applied to our data after embedding (</a:t>
            </a:r>
            <a:r>
              <a:rPr lang="en-US" dirty="0" err="1" smtClean="0"/>
              <a:t>CountVectorizer</a:t>
            </a:r>
            <a:r>
              <a:rPr lang="en-US" dirty="0" smtClean="0"/>
              <a:t>), and the scores retrieved are as follows: accuracy </a:t>
            </a:r>
            <a:r>
              <a:rPr lang="en-US" dirty="0"/>
              <a:t>= 0.821, precision = 0.821, </a:t>
            </a:r>
            <a:r>
              <a:rPr lang="en-US" dirty="0" smtClean="0"/>
              <a:t>recall </a:t>
            </a:r>
            <a:r>
              <a:rPr lang="en-US" dirty="0"/>
              <a:t>= 0.821, f1 = </a:t>
            </a:r>
            <a:r>
              <a:rPr lang="en-US" dirty="0" smtClean="0"/>
              <a:t>0.821</a:t>
            </a:r>
          </a:p>
          <a:p>
            <a:r>
              <a:rPr lang="en-US" dirty="0" smtClean="0"/>
              <a:t>This is quite good, and shows that if we lose the country names, we can recover them pretty accurately.</a:t>
            </a:r>
          </a:p>
          <a:p>
            <a:r>
              <a:rPr lang="en-US" dirty="0" smtClean="0"/>
              <a:t>According to the </a:t>
            </a:r>
            <a:r>
              <a:rPr lang="en-US" dirty="0" err="1" smtClean="0"/>
              <a:t>scikit</a:t>
            </a:r>
            <a:r>
              <a:rPr lang="en-US" dirty="0" smtClean="0"/>
              <a:t> learn tutorial for natural language processing, we should also test a Naïve Bayes model (</a:t>
            </a:r>
            <a:r>
              <a:rPr lang="fr-FR" dirty="0" err="1" smtClean="0"/>
              <a:t>multinomialNB</a:t>
            </a:r>
            <a:r>
              <a:rPr lang="fr-FR" dirty="0" smtClean="0"/>
              <a:t>), test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GridSearchCV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have not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stage.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97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7.5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82" y="0"/>
            <a:ext cx="665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2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4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Improved</a:t>
            </a:r>
            <a:r>
              <a:rPr lang="fr-FR" dirty="0" smtClean="0"/>
              <a:t> </a:t>
            </a:r>
            <a:r>
              <a:rPr lang="fr-FR" dirty="0" err="1" smtClean="0"/>
              <a:t>embedding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the </a:t>
            </a:r>
            <a:r>
              <a:rPr lang="fr-FR" dirty="0" err="1" smtClean="0"/>
              <a:t>next</a:t>
            </a:r>
            <a:r>
              <a:rPr lang="fr-FR" dirty="0" smtClean="0"/>
              <a:t> four </a:t>
            </a:r>
            <a:r>
              <a:rPr lang="fr-FR" dirty="0" err="1" smtClean="0"/>
              <a:t>slides</a:t>
            </a:r>
            <a:r>
              <a:rPr lang="fr-FR" dirty="0" smtClean="0"/>
              <a:t>, an </a:t>
            </a:r>
            <a:r>
              <a:rPr lang="fr-FR" dirty="0" err="1" smtClean="0"/>
              <a:t>improvement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brought</a:t>
            </a:r>
            <a:r>
              <a:rPr lang="fr-FR" dirty="0" smtClean="0"/>
              <a:t> to the </a:t>
            </a:r>
            <a:r>
              <a:rPr lang="fr-FR" dirty="0" err="1" smtClean="0"/>
              <a:t>workflow</a:t>
            </a:r>
            <a:r>
              <a:rPr lang="fr-FR" dirty="0" smtClean="0"/>
              <a:t>, and </a:t>
            </a:r>
            <a:r>
              <a:rPr lang="fr-FR" dirty="0" err="1" smtClean="0"/>
              <a:t>TfidfVectorizer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Vectorizer</a:t>
            </a:r>
            <a:r>
              <a:rPr lang="fr-FR" dirty="0" smtClean="0"/>
              <a:t> for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embedding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28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Part 1: data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/>
            <a:r>
              <a:rPr lang="fr-FR" dirty="0" smtClean="0"/>
              <a:t>Top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in five countries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country the </a:t>
            </a:r>
            <a:r>
              <a:rPr lang="fr-FR" dirty="0" err="1" smtClean="0"/>
              <a:t>rank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endParaRPr lang="fr-FR" dirty="0" smtClean="0"/>
          </a:p>
          <a:p>
            <a:pPr lvl="1"/>
            <a:r>
              <a:rPr lang="fr-FR" dirty="0" smtClean="0"/>
              <a:t>Country count for top five </a:t>
            </a:r>
            <a:r>
              <a:rPr lang="fr-FR" dirty="0" err="1" smtClean="0"/>
              <a:t>reactions</a:t>
            </a:r>
            <a:endParaRPr lang="fr-FR" dirty="0" smtClean="0"/>
          </a:p>
          <a:p>
            <a:r>
              <a:rPr lang="fr-FR" dirty="0" smtClean="0"/>
              <a:t>Part 2: machine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Question: if </a:t>
            </a:r>
            <a:r>
              <a:rPr lang="fr-FR" dirty="0" err="1" smtClean="0"/>
              <a:t>some</a:t>
            </a:r>
            <a:r>
              <a:rPr lang="fr-FR" dirty="0" smtClean="0"/>
              <a:t> country </a:t>
            </a:r>
            <a:r>
              <a:rPr lang="fr-FR" dirty="0" err="1" smtClean="0"/>
              <a:t>names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database</a:t>
            </a:r>
            <a:r>
              <a:rPr lang="fr-FR" dirty="0" smtClean="0"/>
              <a:t>,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?</a:t>
            </a:r>
          </a:p>
          <a:p>
            <a:r>
              <a:rPr lang="fr-FR" dirty="0" smtClean="0"/>
              <a:t>Part 3: </a:t>
            </a:r>
            <a:r>
              <a:rPr lang="fr-FR" dirty="0" err="1" smtClean="0"/>
              <a:t>improvements</a:t>
            </a:r>
            <a:r>
              <a:rPr lang="fr-FR" dirty="0" smtClean="0"/>
              <a:t> and </a:t>
            </a:r>
            <a:r>
              <a:rPr lang="fr-FR" dirty="0" err="1" smtClean="0"/>
              <a:t>bibliography</a:t>
            </a:r>
            <a:endParaRPr lang="fr-FR" dirty="0" smtClean="0"/>
          </a:p>
          <a:p>
            <a:pPr lvl="1"/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endParaRPr lang="fr-FR" dirty="0" smtClean="0"/>
          </a:p>
          <a:p>
            <a:pPr lvl="1"/>
            <a:r>
              <a:rPr lang="fr-FR" dirty="0" err="1" smtClean="0"/>
              <a:t>Bibliography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848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27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8" y="0"/>
            <a:ext cx="6798304" cy="66167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07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scores after embedding with </a:t>
            </a:r>
            <a:r>
              <a:rPr lang="en-US" dirty="0" err="1" smtClean="0"/>
              <a:t>Tfidf</a:t>
            </a:r>
            <a:r>
              <a:rPr lang="en-US" dirty="0" smtClean="0"/>
              <a:t> slightly increase with respect to the previous one. The improvement is comparable to what Emmanuel </a:t>
            </a:r>
            <a:r>
              <a:rPr lang="en-US" dirty="0" err="1" smtClean="0"/>
              <a:t>Ameisen</a:t>
            </a:r>
            <a:r>
              <a:rPr lang="en-US" dirty="0" smtClean="0"/>
              <a:t> has posted: accuracy </a:t>
            </a:r>
            <a:r>
              <a:rPr lang="en-US" dirty="0"/>
              <a:t>= 0.822, precision = 0.822, </a:t>
            </a:r>
            <a:r>
              <a:rPr lang="en-US" dirty="0" smtClean="0"/>
              <a:t>recall </a:t>
            </a:r>
            <a:r>
              <a:rPr lang="en-US" dirty="0"/>
              <a:t>= 0.822, f1 = 0.822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Scores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06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43" y="0"/>
            <a:ext cx="6685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2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Word2Vec for </a:t>
            </a:r>
            <a:r>
              <a:rPr lang="fr-FR" dirty="0" err="1" smtClean="0"/>
              <a:t>embedding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Emmanuel </a:t>
            </a:r>
            <a:r>
              <a:rPr lang="fr-FR" dirty="0" err="1" smtClean="0"/>
              <a:t>Ameisen</a:t>
            </a:r>
            <a:r>
              <a:rPr lang="fr-FR" dirty="0" smtClean="0"/>
              <a:t> uses word2Vec in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analysing</a:t>
            </a:r>
            <a:r>
              <a:rPr lang="fr-FR" dirty="0" smtClean="0"/>
              <a:t> real sentences.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neural network;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improvement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analysing</a:t>
            </a:r>
            <a:r>
              <a:rPr lang="fr-FR" dirty="0" smtClean="0"/>
              <a:t> </a:t>
            </a:r>
            <a:r>
              <a:rPr lang="fr-FR" dirty="0" err="1" smtClean="0"/>
              <a:t>concatenated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of </a:t>
            </a:r>
            <a:r>
              <a:rPr lang="fr-FR" dirty="0" err="1" smtClean="0"/>
              <a:t>reactions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do not look </a:t>
            </a:r>
            <a:r>
              <a:rPr lang="fr-FR" dirty="0" err="1" smtClean="0"/>
              <a:t>like</a:t>
            </a:r>
            <a:r>
              <a:rPr lang="fr-FR" dirty="0" smtClean="0"/>
              <a:t> real sentences </a:t>
            </a:r>
            <a:r>
              <a:rPr lang="fr-FR" dirty="0" err="1" smtClean="0"/>
              <a:t>at</a:t>
            </a:r>
            <a:r>
              <a:rPr lang="fr-FR" dirty="0" smtClean="0"/>
              <a:t> all. So the Word2vec model as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appropriate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 to </a:t>
            </a:r>
            <a:r>
              <a:rPr lang="fr-FR" dirty="0" err="1" smtClean="0"/>
              <a:t>recalibrate</a:t>
            </a:r>
            <a:r>
              <a:rPr lang="fr-FR" dirty="0" smtClean="0"/>
              <a:t> the word2vec model on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</a:t>
            </a:r>
            <a:r>
              <a:rPr lang="fr-FR" dirty="0" err="1" smtClean="0"/>
              <a:t>Mikolov</a:t>
            </a:r>
            <a:r>
              <a:rPr lang="fr-FR" dirty="0" smtClean="0"/>
              <a:t> </a:t>
            </a:r>
            <a:r>
              <a:rPr lang="fr-FR" dirty="0"/>
              <a:t>et al., 2013 </a:t>
            </a:r>
            <a:r>
              <a:rPr lang="fr-FR" dirty="0" err="1" smtClean="0"/>
              <a:t>paper</a:t>
            </a:r>
            <a:r>
              <a:rPr lang="fr-FR" dirty="0" smtClean="0"/>
              <a:t> 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computational</a:t>
            </a:r>
            <a:r>
              <a:rPr lang="fr-FR" dirty="0" smtClean="0"/>
              <a:t> times are out of </a:t>
            </a:r>
            <a:r>
              <a:rPr lang="fr-FR" dirty="0" err="1" smtClean="0"/>
              <a:t>reach</a:t>
            </a:r>
            <a:r>
              <a:rPr lang="fr-FR" dirty="0" smtClean="0"/>
              <a:t> for </a:t>
            </a:r>
            <a:r>
              <a:rPr lang="fr-FR" dirty="0" err="1" smtClean="0"/>
              <a:t>my</a:t>
            </a:r>
            <a:r>
              <a:rPr lang="fr-FR" dirty="0" smtClean="0"/>
              <a:t> computer (2 </a:t>
            </a:r>
            <a:r>
              <a:rPr lang="fr-FR" dirty="0" err="1" smtClean="0"/>
              <a:t>days</a:t>
            </a:r>
            <a:r>
              <a:rPr lang="fr-FR" dirty="0" smtClean="0"/>
              <a:t> for 140 CPU).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181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8-09-09 at 8.35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6" y="0"/>
            <a:ext cx="6805444" cy="67094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43300" y="64759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183424" y="3085068"/>
            <a:ext cx="18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PCA component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71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model is inappropriate for our case study, we get results much worse than before, which was expected: accuracy </a:t>
            </a:r>
            <a:r>
              <a:rPr lang="en-US" dirty="0"/>
              <a:t>= 0.644, precision = 0.652, </a:t>
            </a:r>
            <a:r>
              <a:rPr lang="en-US" dirty="0" smtClean="0"/>
              <a:t>recall </a:t>
            </a:r>
            <a:r>
              <a:rPr lang="en-US" dirty="0"/>
              <a:t>= 0.644, f1 = 0.645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LogisticRegression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08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creen Shot 2018-09-10 at 10.3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30" y="0"/>
            <a:ext cx="667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 Shot 2018-09-09 at 9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26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DAE6F6"/>
                </a:solidFill>
              </a:rPr>
              <a:t>Part 1: data </a:t>
            </a:r>
            <a:r>
              <a:rPr lang="fr-FR" dirty="0" err="1" smtClean="0">
                <a:solidFill>
                  <a:srgbClr val="DAE6F6"/>
                </a:solidFill>
              </a:rPr>
              <a:t>analysis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Top </a:t>
            </a:r>
            <a:r>
              <a:rPr lang="fr-FR" dirty="0" err="1" smtClean="0">
                <a:solidFill>
                  <a:srgbClr val="DAE6F6"/>
                </a:solidFill>
              </a:rPr>
              <a:t>ten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r>
              <a:rPr lang="fr-FR" dirty="0" smtClean="0">
                <a:solidFill>
                  <a:srgbClr val="DAE6F6"/>
                </a:solidFill>
              </a:rPr>
              <a:t> in five countries</a:t>
            </a:r>
          </a:p>
          <a:p>
            <a:pPr lvl="1"/>
            <a:r>
              <a:rPr lang="fr-FR" dirty="0" err="1" smtClean="0">
                <a:solidFill>
                  <a:srgbClr val="DAE6F6"/>
                </a:solidFill>
              </a:rPr>
              <a:t>Map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showing</a:t>
            </a:r>
            <a:r>
              <a:rPr lang="fr-FR" dirty="0" smtClean="0">
                <a:solidFill>
                  <a:srgbClr val="DAE6F6"/>
                </a:solidFill>
              </a:rPr>
              <a:t> for </a:t>
            </a:r>
            <a:r>
              <a:rPr lang="fr-FR" dirty="0" err="1" smtClean="0">
                <a:solidFill>
                  <a:srgbClr val="DAE6F6"/>
                </a:solidFill>
              </a:rPr>
              <a:t>each</a:t>
            </a:r>
            <a:r>
              <a:rPr lang="fr-FR" dirty="0" smtClean="0">
                <a:solidFill>
                  <a:srgbClr val="DAE6F6"/>
                </a:solidFill>
              </a:rPr>
              <a:t> country the </a:t>
            </a:r>
            <a:r>
              <a:rPr lang="fr-FR" dirty="0" err="1" smtClean="0">
                <a:solidFill>
                  <a:srgbClr val="DAE6F6"/>
                </a:solidFill>
              </a:rPr>
              <a:t>rank</a:t>
            </a:r>
            <a:r>
              <a:rPr lang="fr-FR" dirty="0" smtClean="0">
                <a:solidFill>
                  <a:srgbClr val="DAE6F6"/>
                </a:solidFill>
              </a:rPr>
              <a:t> of </a:t>
            </a:r>
            <a:r>
              <a:rPr lang="fr-FR" dirty="0" err="1" smtClean="0">
                <a:solidFill>
                  <a:srgbClr val="DAE6F6"/>
                </a:solidFill>
              </a:rPr>
              <a:t>selected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Country count for top five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endParaRPr lang="fr-FR" dirty="0" smtClean="0">
              <a:solidFill>
                <a:srgbClr val="DAE6F6"/>
              </a:solidFill>
            </a:endParaRPr>
          </a:p>
          <a:p>
            <a:r>
              <a:rPr lang="fr-FR" dirty="0" smtClean="0">
                <a:solidFill>
                  <a:srgbClr val="DAE6F6"/>
                </a:solidFill>
              </a:rPr>
              <a:t>Part 2: machine </a:t>
            </a:r>
            <a:r>
              <a:rPr lang="fr-FR" dirty="0" err="1" smtClean="0">
                <a:solidFill>
                  <a:srgbClr val="DAE6F6"/>
                </a:solidFill>
              </a:rPr>
              <a:t>learning</a:t>
            </a:r>
            <a:endParaRPr lang="fr-FR" dirty="0" smtClean="0">
              <a:solidFill>
                <a:srgbClr val="DAE6F6"/>
              </a:solidFill>
            </a:endParaRPr>
          </a:p>
          <a:p>
            <a:pPr lvl="1"/>
            <a:r>
              <a:rPr lang="fr-FR" dirty="0" smtClean="0">
                <a:solidFill>
                  <a:srgbClr val="DAE6F6"/>
                </a:solidFill>
              </a:rPr>
              <a:t>Question: if </a:t>
            </a:r>
            <a:r>
              <a:rPr lang="fr-FR" dirty="0" err="1" smtClean="0">
                <a:solidFill>
                  <a:srgbClr val="DAE6F6"/>
                </a:solidFill>
              </a:rPr>
              <a:t>some</a:t>
            </a:r>
            <a:r>
              <a:rPr lang="fr-FR" dirty="0" smtClean="0">
                <a:solidFill>
                  <a:srgbClr val="DAE6F6"/>
                </a:solidFill>
              </a:rPr>
              <a:t> country </a:t>
            </a:r>
            <a:r>
              <a:rPr lang="fr-FR" dirty="0" err="1" smtClean="0">
                <a:solidFill>
                  <a:srgbClr val="DAE6F6"/>
                </a:solidFill>
              </a:rPr>
              <a:t>names</a:t>
            </a:r>
            <a:r>
              <a:rPr lang="fr-FR" dirty="0" smtClean="0">
                <a:solidFill>
                  <a:srgbClr val="DAE6F6"/>
                </a:solidFill>
              </a:rPr>
              <a:t> are </a:t>
            </a:r>
            <a:r>
              <a:rPr lang="fr-FR" dirty="0" err="1" smtClean="0">
                <a:solidFill>
                  <a:srgbClr val="DAE6F6"/>
                </a:solidFill>
              </a:rPr>
              <a:t>missing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from</a:t>
            </a:r>
            <a:r>
              <a:rPr lang="fr-FR" dirty="0" smtClean="0">
                <a:solidFill>
                  <a:srgbClr val="DAE6F6"/>
                </a:solidFill>
              </a:rPr>
              <a:t> the </a:t>
            </a:r>
            <a:r>
              <a:rPr lang="fr-FR" dirty="0" err="1" smtClean="0">
                <a:solidFill>
                  <a:srgbClr val="DAE6F6"/>
                </a:solidFill>
              </a:rPr>
              <a:t>database</a:t>
            </a:r>
            <a:r>
              <a:rPr lang="fr-FR" dirty="0" smtClean="0">
                <a:solidFill>
                  <a:srgbClr val="DAE6F6"/>
                </a:solidFill>
              </a:rPr>
              <a:t>, </a:t>
            </a:r>
            <a:r>
              <a:rPr lang="fr-FR" dirty="0" err="1" smtClean="0">
                <a:solidFill>
                  <a:srgbClr val="DAE6F6"/>
                </a:solidFill>
              </a:rPr>
              <a:t>can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we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recover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them</a:t>
            </a:r>
            <a:r>
              <a:rPr lang="fr-FR" dirty="0" smtClean="0">
                <a:solidFill>
                  <a:srgbClr val="DAE6F6"/>
                </a:solidFill>
              </a:rPr>
              <a:t> </a:t>
            </a:r>
            <a:r>
              <a:rPr lang="fr-FR" dirty="0" err="1" smtClean="0">
                <a:solidFill>
                  <a:srgbClr val="DAE6F6"/>
                </a:solidFill>
              </a:rPr>
              <a:t>using</a:t>
            </a:r>
            <a:r>
              <a:rPr lang="fr-FR" dirty="0" smtClean="0">
                <a:solidFill>
                  <a:srgbClr val="DAE6F6"/>
                </a:solidFill>
              </a:rPr>
              <a:t> the </a:t>
            </a:r>
            <a:r>
              <a:rPr lang="fr-FR" dirty="0" err="1" smtClean="0">
                <a:solidFill>
                  <a:srgbClr val="DAE6F6"/>
                </a:solidFill>
              </a:rPr>
              <a:t>list</a:t>
            </a:r>
            <a:r>
              <a:rPr lang="fr-FR" dirty="0" smtClean="0">
                <a:solidFill>
                  <a:srgbClr val="DAE6F6"/>
                </a:solidFill>
              </a:rPr>
              <a:t> of </a:t>
            </a:r>
            <a:r>
              <a:rPr lang="fr-FR" dirty="0" err="1" smtClean="0">
                <a:solidFill>
                  <a:srgbClr val="DAE6F6"/>
                </a:solidFill>
              </a:rPr>
              <a:t>reactions</a:t>
            </a:r>
            <a:r>
              <a:rPr lang="fr-FR" dirty="0" smtClean="0">
                <a:solidFill>
                  <a:srgbClr val="DAE6F6"/>
                </a:solidFill>
              </a:rPr>
              <a:t>?</a:t>
            </a:r>
          </a:p>
          <a:p>
            <a:r>
              <a:rPr lang="fr-FR" dirty="0" smtClean="0"/>
              <a:t>Part 3: </a:t>
            </a:r>
            <a:r>
              <a:rPr lang="fr-FR" dirty="0" err="1" smtClean="0"/>
              <a:t>improvements</a:t>
            </a:r>
            <a:r>
              <a:rPr lang="fr-FR" dirty="0" smtClean="0"/>
              <a:t> and </a:t>
            </a:r>
            <a:r>
              <a:rPr lang="fr-FR" dirty="0" err="1" smtClean="0"/>
              <a:t>bibliography</a:t>
            </a:r>
            <a:endParaRPr lang="fr-FR" dirty="0" smtClean="0"/>
          </a:p>
          <a:p>
            <a:pPr lvl="1"/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endParaRPr lang="fr-FR" dirty="0" smtClean="0"/>
          </a:p>
          <a:p>
            <a:pPr lvl="1"/>
            <a:r>
              <a:rPr lang="fr-FR" dirty="0" err="1" smtClean="0"/>
              <a:t>Bibliography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Part 1: data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/>
            <a:r>
              <a:rPr lang="fr-FR" dirty="0" smtClean="0"/>
              <a:t>Top </a:t>
            </a:r>
            <a:r>
              <a:rPr lang="fr-FR" dirty="0" err="1" smtClean="0"/>
              <a:t>ten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in five countries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country the </a:t>
            </a:r>
            <a:r>
              <a:rPr lang="fr-FR" dirty="0" err="1" smtClean="0"/>
              <a:t>rank</a:t>
            </a:r>
            <a:r>
              <a:rPr lang="fr-FR" dirty="0" smtClean="0"/>
              <a:t> of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endParaRPr lang="fr-FR" dirty="0" smtClean="0"/>
          </a:p>
          <a:p>
            <a:pPr lvl="1"/>
            <a:r>
              <a:rPr lang="fr-FR" dirty="0" smtClean="0"/>
              <a:t>Country count for top five </a:t>
            </a:r>
            <a:r>
              <a:rPr lang="fr-FR" dirty="0" err="1" smtClean="0"/>
              <a:t>reactions</a:t>
            </a:r>
            <a:endParaRPr lang="fr-FR" dirty="0" smtClean="0"/>
          </a:p>
          <a:p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 2: machine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learning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Question: if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some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country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names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are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missing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from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the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database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can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recover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them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the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list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reactions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?</a:t>
            </a:r>
          </a:p>
          <a:p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 3: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improvements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bibliography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Improvements</a:t>
            </a:r>
            <a:r>
              <a:rPr lang="fr-F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needed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Bibliography</a:t>
            </a:r>
            <a:endParaRPr lang="fr-FR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642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There are </a:t>
            </a:r>
            <a:r>
              <a:rPr lang="fr-FR" dirty="0" err="1" smtClean="0"/>
              <a:t>several</a:t>
            </a:r>
            <a:r>
              <a:rPr lang="fr-FR" dirty="0" smtClean="0"/>
              <a:t> version of </a:t>
            </a:r>
            <a:r>
              <a:rPr lang="fr-FR" dirty="0" err="1" smtClean="0"/>
              <a:t>each</a:t>
            </a:r>
            <a:r>
              <a:rPr lang="fr-FR" dirty="0" smtClean="0"/>
              <a:t> report. In the </a:t>
            </a:r>
            <a:r>
              <a:rPr lang="fr-FR" dirty="0" err="1" smtClean="0"/>
              <a:t>earlier</a:t>
            </a:r>
            <a:r>
              <a:rPr lang="fr-FR" dirty="0" smtClean="0"/>
              <a:t> files, the file </a:t>
            </a:r>
            <a:r>
              <a:rPr lang="fr-FR" dirty="0" err="1" smtClean="0"/>
              <a:t>number</a:t>
            </a:r>
            <a:r>
              <a:rPr lang="fr-FR" dirty="0" smtClean="0"/>
              <a:t> comprises 7 digits, a </a:t>
            </a:r>
            <a:r>
              <a:rPr lang="fr-FR" dirty="0" err="1" smtClean="0"/>
              <a:t>dash</a:t>
            </a:r>
            <a:r>
              <a:rPr lang="fr-FR" dirty="0" smtClean="0"/>
              <a:t>, and the version </a:t>
            </a:r>
            <a:r>
              <a:rPr lang="fr-FR" dirty="0" err="1" smtClean="0"/>
              <a:t>number</a:t>
            </a:r>
            <a:r>
              <a:rPr lang="fr-FR" dirty="0" smtClean="0"/>
              <a:t>. In the </a:t>
            </a:r>
            <a:r>
              <a:rPr lang="fr-FR" dirty="0" err="1" smtClean="0"/>
              <a:t>later</a:t>
            </a:r>
            <a:r>
              <a:rPr lang="fr-FR" dirty="0" smtClean="0"/>
              <a:t> reports, the file </a:t>
            </a:r>
            <a:r>
              <a:rPr lang="fr-FR" dirty="0" err="1" smtClean="0"/>
              <a:t>number</a:t>
            </a:r>
            <a:r>
              <a:rPr lang="fr-FR" dirty="0" smtClean="0"/>
              <a:t> comprises 8 digits, and the version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a </a:t>
            </a:r>
            <a:r>
              <a:rPr lang="fr-FR" dirty="0" err="1" smtClean="0"/>
              <a:t>separate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latest</a:t>
            </a:r>
            <a:r>
              <a:rPr lang="fr-FR" dirty="0" smtClean="0"/>
              <a:t> version of the file. This effort has not been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stage.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not to trust sources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consumers</a:t>
            </a:r>
            <a:r>
              <a:rPr lang="fr-FR" dirty="0" smtClean="0"/>
              <a:t> or non-</a:t>
            </a:r>
            <a:r>
              <a:rPr lang="fr-FR" dirty="0" err="1" smtClean="0"/>
              <a:t>health</a:t>
            </a:r>
            <a:r>
              <a:rPr lang="fr-FR" dirty="0" smtClean="0"/>
              <a:t> </a:t>
            </a:r>
            <a:r>
              <a:rPr lang="fr-FR" dirty="0" err="1" smtClean="0"/>
              <a:t>professional</a:t>
            </a:r>
            <a:r>
              <a:rPr lang="fr-FR" dirty="0" smtClean="0"/>
              <a:t>, as </a:t>
            </a:r>
            <a:r>
              <a:rPr lang="fr-FR" dirty="0" err="1" smtClean="0"/>
              <a:t>well</a:t>
            </a:r>
            <a:r>
              <a:rPr lang="fr-FR" dirty="0" smtClean="0"/>
              <a:t> as </a:t>
            </a:r>
            <a:r>
              <a:rPr lang="fr-FR" dirty="0" err="1" smtClean="0"/>
              <a:t>lawyers</a:t>
            </a:r>
            <a:r>
              <a:rPr lang="fr-FR" dirty="0" smtClean="0"/>
              <a:t>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smtClean="0"/>
              <a:t>31)</a:t>
            </a:r>
            <a:endParaRPr lang="fr-FR" dirty="0" smtClean="0"/>
          </a:p>
          <a:p>
            <a:r>
              <a:rPr lang="fr-FR" dirty="0" smtClean="0"/>
              <a:t>Duplicates are not </a:t>
            </a:r>
            <a:r>
              <a:rPr lang="fr-FR" dirty="0" err="1" smtClean="0"/>
              <a:t>removed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table.  The </a:t>
            </a:r>
            <a:r>
              <a:rPr lang="fr-FR" dirty="0" err="1" smtClean="0"/>
              <a:t>openFDA</a:t>
            </a:r>
            <a:r>
              <a:rPr lang="fr-FR" dirty="0" smtClean="0"/>
              <a:t> documentation </a:t>
            </a:r>
            <a:r>
              <a:rPr lang="fr-FR" dirty="0" err="1" smtClean="0"/>
              <a:t>explains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reports sent to a </a:t>
            </a:r>
            <a:r>
              <a:rPr lang="fr-FR" dirty="0" err="1" smtClean="0"/>
              <a:t>company</a:t>
            </a:r>
            <a:r>
              <a:rPr lang="fr-FR" dirty="0" smtClean="0"/>
              <a:t> are </a:t>
            </a:r>
            <a:r>
              <a:rPr lang="fr-FR" dirty="0" err="1" smtClean="0"/>
              <a:t>requested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by </a:t>
            </a:r>
            <a:r>
              <a:rPr lang="fr-FR" dirty="0" err="1" smtClean="0"/>
              <a:t>law</a:t>
            </a:r>
            <a:r>
              <a:rPr lang="fr-FR" dirty="0" smtClean="0"/>
              <a:t> to the </a:t>
            </a:r>
            <a:r>
              <a:rPr lang="fr-FR" dirty="0" err="1" smtClean="0"/>
              <a:t>database</a:t>
            </a:r>
            <a:r>
              <a:rPr lang="fr-FR" dirty="0" smtClean="0"/>
              <a:t>, 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by the </a:t>
            </a:r>
            <a:r>
              <a:rPr lang="fr-FR" dirty="0" err="1" smtClean="0"/>
              <a:t>person</a:t>
            </a:r>
            <a:r>
              <a:rPr lang="fr-FR" dirty="0" smtClean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has sent the report to the </a:t>
            </a:r>
            <a:r>
              <a:rPr lang="fr-FR" dirty="0" err="1" smtClean="0"/>
              <a:t>company</a:t>
            </a:r>
            <a:r>
              <a:rPr lang="fr-FR" dirty="0" smtClean="0"/>
              <a:t>. To </a:t>
            </a:r>
            <a:r>
              <a:rPr lang="fr-FR" dirty="0" err="1" smtClean="0"/>
              <a:t>avoid</a:t>
            </a:r>
            <a:r>
              <a:rPr lang="fr-FR" dirty="0" smtClean="0"/>
              <a:t> all possible duplicates,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analyses records </a:t>
            </a:r>
            <a:r>
              <a:rPr lang="fr-FR" dirty="0" err="1" smtClean="0"/>
              <a:t>without</a:t>
            </a:r>
            <a:r>
              <a:rPr lang="fr-FR" dirty="0" smtClean="0"/>
              <a:t> a </a:t>
            </a:r>
            <a:r>
              <a:rPr lang="fr-FR" dirty="0" err="1" smtClean="0"/>
              <a:t>companynumb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. In practice, as </a:t>
            </a:r>
            <a:r>
              <a:rPr lang="fr-FR" dirty="0" err="1" smtClean="0"/>
              <a:t>illustrated</a:t>
            </a:r>
            <a:r>
              <a:rPr lang="fr-FR" dirty="0" smtClean="0"/>
              <a:t> by </a:t>
            </a:r>
            <a:r>
              <a:rPr lang="fr-FR" dirty="0" err="1" smtClean="0"/>
              <a:t>screen</a:t>
            </a:r>
            <a:r>
              <a:rPr lang="fr-FR" dirty="0" smtClean="0"/>
              <a:t> captures of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</a:t>
            </a:r>
            <a:r>
              <a:rPr lang="fr-FR" dirty="0" smtClean="0"/>
              <a:t>interface,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these</a:t>
            </a:r>
            <a:r>
              <a:rPr lang="fr-FR" dirty="0" smtClean="0"/>
              <a:t> records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/>
              <a:t> </a:t>
            </a:r>
            <a:r>
              <a:rPr lang="fr-FR" dirty="0" smtClean="0"/>
              <a:t>(4000 </a:t>
            </a:r>
            <a:r>
              <a:rPr lang="fr-FR" dirty="0" err="1" smtClean="0"/>
              <a:t>compared</a:t>
            </a:r>
            <a:r>
              <a:rPr lang="fr-FR" dirty="0" smtClean="0"/>
              <a:t> 80000 in 2015,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smtClean="0"/>
              <a:t>32 and 33)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/>
              <a:t>country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maps</a:t>
            </a:r>
            <a:r>
              <a:rPr lang="fr-FR" dirty="0" smtClean="0"/>
              <a:t> </a:t>
            </a:r>
            <a:r>
              <a:rPr lang="fr-FR" dirty="0"/>
              <a:t>do not all match </a:t>
            </a:r>
            <a:r>
              <a:rPr lang="fr-FR" dirty="0" err="1"/>
              <a:t>with</a:t>
            </a:r>
            <a:r>
              <a:rPr lang="fr-FR" dirty="0"/>
              <a:t> the country </a:t>
            </a:r>
            <a:r>
              <a:rPr lang="fr-FR" dirty="0" err="1"/>
              <a:t>names</a:t>
            </a:r>
            <a:r>
              <a:rPr lang="fr-FR" dirty="0"/>
              <a:t> in the </a:t>
            </a:r>
            <a:r>
              <a:rPr lang="fr-FR" dirty="0" err="1" smtClean="0"/>
              <a:t>openFDA</a:t>
            </a:r>
            <a:r>
              <a:rPr lang="fr-FR" dirty="0" smtClean="0"/>
              <a:t> files, </a:t>
            </a:r>
            <a:r>
              <a:rPr lang="fr-FR" dirty="0" err="1"/>
              <a:t>which</a:t>
            </a:r>
            <a:r>
              <a:rPr lang="fr-FR" dirty="0"/>
              <a:t> do not all match </a:t>
            </a:r>
            <a:r>
              <a:rPr lang="fr-FR" dirty="0" err="1"/>
              <a:t>with</a:t>
            </a:r>
            <a:r>
              <a:rPr lang="fr-FR" dirty="0"/>
              <a:t> the country </a:t>
            </a:r>
            <a:r>
              <a:rPr lang="fr-FR" dirty="0" err="1"/>
              <a:t>names</a:t>
            </a:r>
            <a:r>
              <a:rPr lang="fr-FR" dirty="0"/>
              <a:t> in the country codes table</a:t>
            </a:r>
            <a:r>
              <a:rPr lang="fr-FR" dirty="0" smtClean="0"/>
              <a:t>. This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52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Screen Shot 2018-09-06 at 4.28.1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" b="3471"/>
          <a:stretch/>
        </p:blipFill>
        <p:spPr>
          <a:xfrm>
            <a:off x="872067" y="2099437"/>
            <a:ext cx="7408333" cy="443214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Duplicates: interactive </a:t>
            </a:r>
            <a:r>
              <a:rPr lang="fr-FR" dirty="0" err="1" smtClean="0"/>
              <a:t>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59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creen Shot 2018-09-06 at 5.0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" b="45"/>
          <a:stretch/>
        </p:blipFill>
        <p:spPr>
          <a:xfrm>
            <a:off x="872067" y="2157756"/>
            <a:ext cx="7408333" cy="44969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Duplicates: interactive </a:t>
            </a:r>
            <a:r>
              <a:rPr lang="fr-FR" dirty="0" err="1"/>
              <a:t>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449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Screen Shot 2018-09-06 at 5.10.0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57"/>
          <a:stretch/>
        </p:blipFill>
        <p:spPr>
          <a:xfrm>
            <a:off x="872067" y="2138316"/>
            <a:ext cx="7408333" cy="452286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Duplicates: interactive </a:t>
            </a:r>
            <a:r>
              <a:rPr lang="fr-FR" dirty="0" err="1"/>
              <a:t>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360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A lot of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, </a:t>
            </a:r>
            <a:r>
              <a:rPr lang="fr-FR" dirty="0" err="1" smtClean="0"/>
              <a:t>little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Google </a:t>
            </a:r>
            <a:r>
              <a:rPr lang="fr-FR" dirty="0" err="1" smtClean="0"/>
              <a:t>scholar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>
                <a:hlinkClick r:id="rId2"/>
              </a:rPr>
              <a:t>https://academic.oup.com/jamia/article/23/3/596/2908999</a:t>
            </a:r>
            <a:endParaRPr lang="fr-FR" dirty="0" smtClean="0"/>
          </a:p>
          <a:p>
            <a:pPr lvl="1"/>
            <a:r>
              <a:rPr lang="fr-FR" dirty="0" err="1" smtClean="0"/>
              <a:t>Papers</a:t>
            </a:r>
            <a:r>
              <a:rPr lang="fr-FR" dirty="0" smtClean="0"/>
              <a:t> </a:t>
            </a:r>
            <a:r>
              <a:rPr lang="fr-FR" dirty="0" err="1" smtClean="0"/>
              <a:t>quoting</a:t>
            </a:r>
            <a:r>
              <a:rPr lang="fr-FR" dirty="0" smtClean="0"/>
              <a:t> the </a:t>
            </a:r>
            <a:r>
              <a:rPr lang="fr-FR" dirty="0" err="1" smtClean="0"/>
              <a:t>above</a:t>
            </a:r>
            <a:r>
              <a:rPr lang="fr-FR" dirty="0" smtClean="0"/>
              <a:t>,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importantly</a:t>
            </a:r>
            <a:r>
              <a:rPr lang="fr-FR" dirty="0" smtClean="0"/>
              <a:t>: </a:t>
            </a:r>
            <a:r>
              <a:rPr lang="fr-FR" dirty="0" smtClean="0">
                <a:hlinkClick r:id="rId3"/>
              </a:rPr>
              <a:t>https://dx.doi.org/10.18632%2Foncotarget.12813</a:t>
            </a:r>
            <a:r>
              <a:rPr lang="fr-FR" dirty="0" smtClean="0"/>
              <a:t>, </a:t>
            </a:r>
            <a:r>
              <a:rPr lang="en-US" dirty="0" smtClean="0">
                <a:hlinkClick r:id="rId4"/>
              </a:rPr>
              <a:t>https://doi.org/10.1080/10641963.2016.1254224</a:t>
            </a:r>
            <a:r>
              <a:rPr lang="en-US" dirty="0" smtClean="0"/>
              <a:t>, </a:t>
            </a:r>
            <a:r>
              <a:rPr lang="mr-IN" dirty="0" smtClean="0">
                <a:hlinkClick r:id="rId5"/>
              </a:rPr>
              <a:t>https://doi.org/10.1089/adt.2016.742</a:t>
            </a:r>
            <a:r>
              <a:rPr lang="fr-FR" dirty="0" smtClean="0"/>
              <a:t>, </a:t>
            </a:r>
            <a:r>
              <a:rPr lang="fr-FR" dirty="0" smtClean="0">
                <a:hlinkClick r:id="rId6"/>
              </a:rPr>
              <a:t>https://dx.doi.org/10.18632%2Foncotarget.18504</a:t>
            </a:r>
            <a:r>
              <a:rPr lang="fr-FR" dirty="0" smtClean="0"/>
              <a:t>, </a:t>
            </a:r>
            <a:r>
              <a:rPr lang="fr-FR" dirty="0" smtClean="0">
                <a:hlinkClick r:id="rId7"/>
              </a:rPr>
              <a:t>https://dx.doi.org/10.18632%2Foncotarget.12951</a:t>
            </a:r>
            <a:r>
              <a:rPr lang="fr-FR" dirty="0" smtClean="0"/>
              <a:t>, </a:t>
            </a:r>
            <a:r>
              <a:rPr lang="pl-PL" dirty="0" smtClean="0">
                <a:hlinkClick r:id="rId8"/>
              </a:rPr>
              <a:t>https://dx.doi.org/10.1016%2Fj.ijrobp.2017.02.006</a:t>
            </a:r>
            <a:r>
              <a:rPr lang="pl-PL" dirty="0" smtClean="0"/>
              <a:t>,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Google:</a:t>
            </a:r>
          </a:p>
          <a:p>
            <a:pPr lvl="1"/>
            <a:r>
              <a:rPr lang="fr-FR" dirty="0" err="1" smtClean="0"/>
              <a:t>https</a:t>
            </a:r>
            <a:r>
              <a:rPr lang="fr-FR" dirty="0" smtClean="0"/>
              <a:t>://</a:t>
            </a:r>
            <a:r>
              <a:rPr lang="fr-FR" dirty="0" err="1" smtClean="0"/>
              <a:t>semanticommunity.info</a:t>
            </a:r>
            <a:r>
              <a:rPr lang="fr-FR" dirty="0" smtClean="0"/>
              <a:t>/</a:t>
            </a:r>
            <a:r>
              <a:rPr lang="fr-FR" dirty="0" err="1" smtClean="0"/>
              <a:t>Data_Science</a:t>
            </a:r>
            <a:r>
              <a:rPr lang="fr-FR" dirty="0" smtClean="0"/>
              <a:t>/</a:t>
            </a:r>
            <a:r>
              <a:rPr lang="fr-FR" dirty="0" err="1" smtClean="0"/>
              <a:t>Data_Science_for_OpenFDA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do people do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openFDA</a:t>
            </a:r>
            <a:r>
              <a:rPr lang="fr-FR" dirty="0" smtClean="0"/>
              <a:t>? (1)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33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 </a:t>
            </a:r>
            <a:r>
              <a:rPr lang="fr-FR" dirty="0" err="1" smtClean="0"/>
              <a:t>like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Paper from the Nature group </a:t>
            </a:r>
            <a:r>
              <a:rPr lang="fr-FR" dirty="0" err="1" smtClean="0"/>
              <a:t>using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https://www.ncbi.nlm.nih.gov/pmc/articles/PMC5703951/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4"/>
              </a:rPr>
              <a:t>https://fda.fa17.rcdilorenzo.io/</a:t>
            </a:r>
            <a:endParaRPr lang="fr-FR" dirty="0" smtClean="0"/>
          </a:p>
          <a:p>
            <a:pPr lvl="1"/>
            <a:endParaRPr lang="fr-FR" dirty="0" smtClean="0">
              <a:hlinkClick r:id="rId3"/>
            </a:endParaRPr>
          </a:p>
          <a:p>
            <a:r>
              <a:rPr lang="fr-FR" dirty="0" smtClean="0"/>
              <a:t>I have not looked at:</a:t>
            </a:r>
            <a:endParaRPr lang="fr-FR" dirty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https://github.com/akamlani/openfda</a:t>
            </a:r>
            <a:endParaRPr lang="fr-FR" dirty="0" smtClean="0"/>
          </a:p>
          <a:p>
            <a:pPr lvl="1"/>
            <a:r>
              <a:rPr lang="fr-FR" dirty="0" smtClean="0">
                <a:hlinkClick r:id="rId5"/>
              </a:rPr>
              <a:t>https://github.com/FDA/openfda</a:t>
            </a:r>
            <a:r>
              <a:rPr lang="fr-FR" dirty="0" smtClean="0"/>
              <a:t>	</a:t>
            </a:r>
          </a:p>
          <a:p>
            <a:pPr lvl="1"/>
            <a:r>
              <a:rPr lang="fr-FR" dirty="0" smtClean="0">
                <a:hlinkClick r:id="rId6"/>
              </a:rPr>
              <a:t>https://github.com/FDA/open.fda.gov</a:t>
            </a:r>
            <a:endParaRPr lang="fr-FR" dirty="0" smtClean="0"/>
          </a:p>
          <a:p>
            <a:pPr lvl="1"/>
            <a:r>
              <a:rPr lang="fr-FR" dirty="0" smtClean="0">
                <a:hlinkClick r:id="rId7"/>
              </a:rPr>
              <a:t>https://github.com/STSILABS/open-fda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: </a:t>
            </a:r>
            <a:r>
              <a:rPr lang="fr-FR" dirty="0" err="1" smtClean="0"/>
              <a:t>what</a:t>
            </a:r>
            <a:r>
              <a:rPr lang="fr-FR" dirty="0" smtClean="0"/>
              <a:t> do people do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openFDA</a:t>
            </a:r>
            <a:r>
              <a:rPr lang="fr-FR" dirty="0" smtClean="0"/>
              <a:t>? 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890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much</a:t>
            </a:r>
            <a:r>
              <a:rPr lang="fr-FR" dirty="0" smtClean="0"/>
              <a:t> machine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to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endParaRPr lang="fr-FR" dirty="0" smtClean="0"/>
          </a:p>
          <a:p>
            <a:r>
              <a:rPr lang="fr-FR" dirty="0" err="1" smtClean="0"/>
              <a:t>According</a:t>
            </a:r>
            <a:r>
              <a:rPr lang="fr-FR" dirty="0" smtClean="0"/>
              <a:t> </a:t>
            </a:r>
            <a:r>
              <a:rPr lang="fr-FR" dirty="0"/>
              <a:t>to </a:t>
            </a:r>
            <a:r>
              <a:rPr lang="fr-FR" dirty="0" err="1"/>
              <a:t>Sebastian</a:t>
            </a:r>
            <a:r>
              <a:rPr lang="fr-FR" dirty="0"/>
              <a:t> </a:t>
            </a:r>
            <a:r>
              <a:rPr lang="fr-FR" dirty="0" err="1" smtClean="0"/>
              <a:t>Wurst</a:t>
            </a:r>
            <a:r>
              <a:rPr lang="fr-FR" dirty="0" smtClean="0"/>
              <a:t> (</a:t>
            </a:r>
            <a:r>
              <a:rPr lang="fr-FR" dirty="0"/>
              <a:t>medium, </a:t>
            </a:r>
            <a:r>
              <a:rPr lang="fr-FR" dirty="0" err="1"/>
              <a:t>Hype</a:t>
            </a:r>
            <a:r>
              <a:rPr lang="fr-FR" dirty="0"/>
              <a:t> and Reality of </a:t>
            </a:r>
            <a:r>
              <a:rPr lang="fr-FR" dirty="0" err="1"/>
              <a:t>Artificial</a:t>
            </a:r>
            <a:r>
              <a:rPr lang="fr-FR" dirty="0"/>
              <a:t> Intelligence in </a:t>
            </a:r>
            <a:r>
              <a:rPr lang="fr-FR" dirty="0" err="1" smtClean="0"/>
              <a:t>Healthcare</a:t>
            </a:r>
            <a:r>
              <a:rPr lang="fr-FR" dirty="0" smtClean="0"/>
              <a:t>), </a:t>
            </a:r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has </a:t>
            </a:r>
            <a:r>
              <a:rPr lang="fr-FR" dirty="0" err="1" smtClean="0"/>
              <a:t>sucessfully</a:t>
            </a:r>
            <a:r>
              <a:rPr lang="fr-FR" dirty="0"/>
              <a:t> </a:t>
            </a:r>
            <a:r>
              <a:rPr lang="fr-FR" dirty="0" err="1" smtClean="0"/>
              <a:t>led</a:t>
            </a:r>
            <a:r>
              <a:rPr lang="fr-FR" dirty="0" smtClean="0"/>
              <a:t> to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diagnosis</a:t>
            </a:r>
            <a:r>
              <a:rPr lang="fr-FR" dirty="0" smtClean="0"/>
              <a:t>: 17%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nurses, 14%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GP</a:t>
            </a:r>
          </a:p>
          <a:p>
            <a:pPr lvl="1"/>
            <a:r>
              <a:rPr lang="fr-FR" dirty="0" smtClean="0"/>
              <a:t>Diagnose </a:t>
            </a:r>
            <a:r>
              <a:rPr lang="fr-FR" dirty="0" err="1" smtClean="0"/>
              <a:t>autism</a:t>
            </a:r>
            <a:r>
              <a:rPr lang="fr-FR" dirty="0" smtClean="0"/>
              <a:t> for baby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brain</a:t>
            </a:r>
            <a:r>
              <a:rPr lang="fr-FR" dirty="0" smtClean="0"/>
              <a:t> scan </a:t>
            </a:r>
            <a:r>
              <a:rPr lang="fr-FR" dirty="0" err="1" smtClean="0"/>
              <a:t>with</a:t>
            </a:r>
            <a:r>
              <a:rPr lang="fr-FR" dirty="0" smtClean="0"/>
              <a:t> 81%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smtClean="0"/>
              <a:t>Skin cancer </a:t>
            </a:r>
            <a:r>
              <a:rPr lang="fr-FR" dirty="0" err="1" smtClean="0"/>
              <a:t>detection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91%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err="1" smtClean="0"/>
              <a:t>Suicidal</a:t>
            </a:r>
            <a:r>
              <a:rPr lang="fr-FR" dirty="0" smtClean="0"/>
              <a:t> </a:t>
            </a:r>
            <a:r>
              <a:rPr lang="fr-FR" dirty="0" err="1" smtClean="0"/>
              <a:t>person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93%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dirty="0" err="1" smtClean="0"/>
              <a:t>Breast</a:t>
            </a:r>
            <a:r>
              <a:rPr lang="fr-FR" dirty="0" smtClean="0"/>
              <a:t> cancer </a:t>
            </a:r>
            <a:r>
              <a:rPr lang="fr-FR" dirty="0" err="1" smtClean="0"/>
              <a:t>with</a:t>
            </a:r>
            <a:r>
              <a:rPr lang="fr-FR" dirty="0" smtClean="0"/>
              <a:t> 99% </a:t>
            </a:r>
            <a:r>
              <a:rPr lang="fr-FR" dirty="0" err="1" smtClean="0"/>
              <a:t>acuracy</a:t>
            </a:r>
            <a:endParaRPr lang="fr-FR" dirty="0" smtClean="0"/>
          </a:p>
          <a:p>
            <a:pPr lvl="1"/>
            <a:r>
              <a:rPr lang="fr-FR" dirty="0" smtClean="0"/>
              <a:t>Use EHR data to </a:t>
            </a:r>
            <a:r>
              <a:rPr lang="fr-FR" dirty="0" err="1" smtClean="0"/>
              <a:t>predict</a:t>
            </a:r>
            <a:r>
              <a:rPr lang="fr-FR" dirty="0" smtClean="0"/>
              <a:t> future </a:t>
            </a:r>
            <a:r>
              <a:rPr lang="fr-FR" dirty="0" err="1" smtClean="0"/>
              <a:t>diseases</a:t>
            </a:r>
            <a:r>
              <a:rPr lang="fr-FR" dirty="0" smtClean="0"/>
              <a:t> </a:t>
            </a:r>
            <a:r>
              <a:rPr lang="fr-FR" dirty="0" err="1" smtClean="0"/>
              <a:t>wth</a:t>
            </a:r>
            <a:r>
              <a:rPr lang="fr-FR" dirty="0" smtClean="0"/>
              <a:t> 93% </a:t>
            </a:r>
            <a:r>
              <a:rPr lang="fr-FR" dirty="0" err="1" smtClean="0"/>
              <a:t>accuracy</a:t>
            </a:r>
            <a:endParaRPr lang="fr-FR" dirty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save</a:t>
            </a:r>
            <a:r>
              <a:rPr lang="fr-FR" dirty="0" smtClean="0"/>
              <a:t> 45% of doc time for GP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: 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724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Recalibrate</a:t>
            </a:r>
            <a:r>
              <a:rPr lang="fr-FR" dirty="0" smtClean="0"/>
              <a:t> word2vec for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purpose</a:t>
            </a:r>
            <a:r>
              <a:rPr lang="fr-FR" dirty="0" smtClean="0"/>
              <a:t>? </a:t>
            </a:r>
            <a:r>
              <a:rPr lang="fr-FR" dirty="0" err="1" smtClean="0"/>
              <a:t>Mikolov</a:t>
            </a:r>
            <a:r>
              <a:rPr lang="fr-FR" dirty="0" smtClean="0"/>
              <a:t> et al., 2013 show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computational</a:t>
            </a:r>
            <a:r>
              <a:rPr lang="fr-FR" dirty="0" smtClean="0"/>
              <a:t> times are out of </a:t>
            </a:r>
            <a:r>
              <a:rPr lang="fr-FR" dirty="0" err="1" smtClean="0"/>
              <a:t>reach</a:t>
            </a:r>
            <a:r>
              <a:rPr lang="fr-FR" dirty="0" smtClean="0"/>
              <a:t> for </a:t>
            </a:r>
            <a:r>
              <a:rPr lang="fr-FR" dirty="0" err="1" smtClean="0"/>
              <a:t>my</a:t>
            </a:r>
            <a:r>
              <a:rPr lang="fr-FR" dirty="0" smtClean="0"/>
              <a:t> computer. 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Use </a:t>
            </a:r>
            <a:r>
              <a:rPr lang="fr-FR" dirty="0" err="1" smtClean="0"/>
              <a:t>keras</a:t>
            </a:r>
            <a:r>
              <a:rPr lang="fr-FR" dirty="0" smtClean="0"/>
              <a:t> tutorial </a:t>
            </a:r>
            <a:r>
              <a:rPr lang="fr-FR" dirty="0" err="1" smtClean="0"/>
              <a:t>from</a:t>
            </a:r>
            <a:r>
              <a:rPr lang="fr-FR" dirty="0" smtClean="0"/>
              <a:t> Adrian </a:t>
            </a:r>
            <a:r>
              <a:rPr lang="fr-FR" dirty="0" err="1" smtClean="0"/>
              <a:t>Rosebrock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neural network (</a:t>
            </a:r>
            <a:r>
              <a:rPr lang="fr-FR" dirty="0" err="1" smtClean="0"/>
              <a:t>pyimageserach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of </a:t>
            </a:r>
            <a:r>
              <a:rPr lang="fr-FR" dirty="0" err="1" smtClean="0"/>
              <a:t>improvement</a:t>
            </a:r>
            <a:r>
              <a:rPr lang="fr-FR" dirty="0" smtClean="0"/>
              <a:t> (1)</a:t>
            </a:r>
            <a:endParaRPr lang="fr-FR" dirty="0"/>
          </a:p>
        </p:txBody>
      </p:sp>
      <p:pic>
        <p:nvPicPr>
          <p:cNvPr id="4" name="Image 3" descr="Screen Shot 2018-09-10 at 10.2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9" y="3949861"/>
            <a:ext cx="5981700" cy="13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2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‘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data’: 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multinomialNB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LogisticRegression</a:t>
            </a:r>
            <a:endParaRPr lang="fr-FR" dirty="0" smtClean="0"/>
          </a:p>
          <a:p>
            <a:pPr lvl="1"/>
            <a:r>
              <a:rPr lang="fr-FR" dirty="0" smtClean="0"/>
              <a:t>Play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GridSearchCV</a:t>
            </a:r>
            <a:endParaRPr lang="fr-FR" dirty="0" smtClean="0"/>
          </a:p>
          <a:p>
            <a:pPr lvl="1"/>
            <a:r>
              <a:rPr lang="fr-FR" dirty="0" err="1" smtClean="0"/>
              <a:t>Follow</a:t>
            </a:r>
            <a:r>
              <a:rPr lang="fr-FR" dirty="0" smtClean="0"/>
              <a:t> ‘</a:t>
            </a:r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’ </a:t>
            </a:r>
            <a:r>
              <a:rPr lang="fr-FR" dirty="0" err="1" smtClean="0"/>
              <a:t>recommendations</a:t>
            </a:r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potentially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smtClean="0"/>
              <a:t>for </a:t>
            </a:r>
            <a:r>
              <a:rPr lang="fr-FR" dirty="0" smtClean="0"/>
              <a:t>NLP: </a:t>
            </a:r>
            <a:endParaRPr lang="fr-FR" dirty="0" smtClean="0"/>
          </a:p>
          <a:p>
            <a:pPr lvl="1"/>
            <a:r>
              <a:rPr lang="fr-FR" dirty="0" err="1" smtClean="0"/>
              <a:t>spacy</a:t>
            </a:r>
            <a:r>
              <a:rPr lang="fr-FR" dirty="0" smtClean="0"/>
              <a:t> (NLP </a:t>
            </a:r>
            <a:r>
              <a:rPr lang="fr-FR" dirty="0" err="1" smtClean="0"/>
              <a:t>is</a:t>
            </a:r>
            <a:r>
              <a:rPr lang="fr-FR" dirty="0" smtClean="0"/>
              <a:t> fun, Adam </a:t>
            </a:r>
            <a:r>
              <a:rPr lang="fr-FR" dirty="0" err="1" smtClean="0"/>
              <a:t>Geitgey</a:t>
            </a:r>
            <a:r>
              <a:rPr lang="fr-FR" dirty="0" smtClean="0"/>
              <a:t>), </a:t>
            </a:r>
          </a:p>
          <a:p>
            <a:pPr lvl="1"/>
            <a:r>
              <a:rPr lang="fr-FR" dirty="0" smtClean="0"/>
              <a:t>Use </a:t>
            </a:r>
            <a:r>
              <a:rPr lang="fr-FR" dirty="0" err="1" smtClean="0"/>
              <a:t>several</a:t>
            </a:r>
            <a:r>
              <a:rPr lang="fr-FR" dirty="0" smtClean="0"/>
              <a:t> of SVM,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,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r>
              <a:rPr lang="fr-FR" dirty="0" smtClean="0"/>
              <a:t>, Gradient </a:t>
            </a:r>
            <a:r>
              <a:rPr lang="fr-FR" dirty="0" err="1" smtClean="0"/>
              <a:t>boosted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(</a:t>
            </a:r>
            <a:r>
              <a:rPr lang="fr-FR" dirty="0" err="1" smtClean="0"/>
              <a:t>Vik</a:t>
            </a:r>
            <a:r>
              <a:rPr lang="fr-FR" dirty="0" smtClean="0"/>
              <a:t> </a:t>
            </a:r>
            <a:r>
              <a:rPr lang="fr-FR" dirty="0" err="1" smtClean="0"/>
              <a:t>Paruchuri</a:t>
            </a:r>
            <a:r>
              <a:rPr lang="fr-FR" dirty="0" smtClean="0"/>
              <a:t>, Medium)</a:t>
            </a:r>
          </a:p>
          <a:p>
            <a:pPr lvl="1"/>
            <a:r>
              <a:rPr lang="fr-FR" dirty="0" err="1" smtClean="0"/>
              <a:t>Others</a:t>
            </a:r>
            <a:r>
              <a:rPr lang="fr-FR" dirty="0" smtClean="0"/>
              <a:t> in Robbie Allen, Medium, 200 of the Best Machine Learning NLP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of </a:t>
            </a:r>
            <a:r>
              <a:rPr lang="fr-FR" dirty="0" err="1" smtClean="0"/>
              <a:t>improvement</a:t>
            </a:r>
            <a:r>
              <a:rPr lang="fr-FR" dirty="0" smtClean="0"/>
              <a:t> 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985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creen Shot 2018-09-10 at 10.4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0"/>
            <a:ext cx="9144000" cy="54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creen Shot 2018-09-08 at 9.43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92" y="1744449"/>
            <a:ext cx="5297616" cy="5113551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 10 </a:t>
            </a:r>
            <a:r>
              <a:rPr lang="fr-FR" dirty="0" err="1" smtClean="0"/>
              <a:t>reactions</a:t>
            </a:r>
            <a:r>
              <a:rPr lang="fr-FR" dirty="0" smtClean="0"/>
              <a:t> in 5 countries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830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Question </a:t>
            </a:r>
            <a:r>
              <a:rPr lang="fr-FR" dirty="0" err="1" smtClean="0"/>
              <a:t>adressed</a:t>
            </a:r>
            <a:r>
              <a:rPr lang="fr-FR" dirty="0" smtClean="0"/>
              <a:t>: are </a:t>
            </a:r>
            <a:r>
              <a:rPr lang="fr-FR" dirty="0" err="1"/>
              <a:t>different</a:t>
            </a:r>
            <a:r>
              <a:rPr lang="fr-FR" dirty="0"/>
              <a:t> adverse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reported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countries</a:t>
            </a:r>
            <a:r>
              <a:rPr lang="fr-FR" dirty="0" smtClean="0"/>
              <a:t>?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requested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downloaded</a:t>
            </a:r>
            <a:r>
              <a:rPr lang="fr-FR" dirty="0" smtClean="0"/>
              <a:t> the </a:t>
            </a:r>
            <a:r>
              <a:rPr lang="fr-FR" dirty="0" err="1" smtClean="0"/>
              <a:t>openFDA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, and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r>
              <a:rPr lang="fr-FR" dirty="0" smtClean="0"/>
              <a:t> of </a:t>
            </a:r>
            <a:r>
              <a:rPr lang="fr-FR" dirty="0" err="1" smtClean="0"/>
              <a:t>interest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produced</a:t>
            </a:r>
            <a:r>
              <a:rPr lang="fr-FR" dirty="0" smtClean="0"/>
              <a:t> plots to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understand</a:t>
            </a:r>
            <a:r>
              <a:rPr lang="fr-FR" dirty="0" smtClean="0"/>
              <a:t> the data</a:t>
            </a:r>
          </a:p>
          <a:p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: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recover</a:t>
            </a:r>
            <a:r>
              <a:rPr lang="fr-FR" dirty="0" smtClean="0"/>
              <a:t> the country </a:t>
            </a:r>
            <a:r>
              <a:rPr lang="fr-FR" dirty="0" err="1" smtClean="0"/>
              <a:t>names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reactions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brought</a:t>
            </a:r>
            <a:r>
              <a:rPr lang="fr-FR" dirty="0" smtClean="0"/>
              <a:t>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0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22" y="1678254"/>
            <a:ext cx="5225584" cy="51797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5159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72" y="1686408"/>
            <a:ext cx="5394657" cy="5171592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183669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00" y="1458000"/>
            <a:ext cx="5454000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200699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 Shot 2018-09-08 at 9.4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67" y="1458000"/>
            <a:ext cx="5522867" cy="54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</a:t>
            </a:r>
            <a:r>
              <a:rPr lang="fr-FR" dirty="0" err="1"/>
              <a:t>reactions</a:t>
            </a:r>
            <a:r>
              <a:rPr lang="fr-FR" dirty="0"/>
              <a:t> in 5 countries</a:t>
            </a:r>
          </a:p>
        </p:txBody>
      </p:sp>
    </p:spTree>
    <p:extLst>
      <p:ext uri="{BB962C8B-B14F-4D97-AF65-F5344CB8AC3E}">
        <p14:creationId xmlns:p14="http://schemas.microsoft.com/office/powerpoint/2010/main" val="248632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World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4" name="Espace réservé du contenu 3" descr="Screen Shot 2018-09-08 at 8.41.51 PM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" b="2034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22927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cilloscope">
  <a:themeElements>
    <a:clrScheme name="Oscilloscop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scilloscop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cilloscop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7542</TotalTime>
  <Words>2195</Words>
  <Application>Microsoft Macintosh PowerPoint</Application>
  <PresentationFormat>Présentation à l'écran (4:3)</PresentationFormat>
  <Paragraphs>189</Paragraphs>
  <Slides>40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Oscilloscope</vt:lpstr>
      <vt:lpstr>openFDA database</vt:lpstr>
      <vt:lpstr>Outline</vt:lpstr>
      <vt:lpstr>Outline</vt:lpstr>
      <vt:lpstr>Top 10 reactions in 5 countries</vt:lpstr>
      <vt:lpstr>Top 10 reactions in 5 countries</vt:lpstr>
      <vt:lpstr>Top 10 reactions in 5 countries</vt:lpstr>
      <vt:lpstr>Top 10 reactions in 5 countries</vt:lpstr>
      <vt:lpstr>Top 10 reactions in 5 countries</vt:lpstr>
      <vt:lpstr>World map</vt:lpstr>
      <vt:lpstr>World map</vt:lpstr>
      <vt:lpstr>Country count for top five reactions</vt:lpstr>
      <vt:lpstr>Outline</vt:lpstr>
      <vt:lpstr>Machine Learning project</vt:lpstr>
      <vt:lpstr>Workflow</vt:lpstr>
      <vt:lpstr>Présentation PowerPoint</vt:lpstr>
      <vt:lpstr>LogisticRegression</vt:lpstr>
      <vt:lpstr>Présentation PowerPoint</vt:lpstr>
      <vt:lpstr>Présentation PowerPoint</vt:lpstr>
      <vt:lpstr>Improved embedding</vt:lpstr>
      <vt:lpstr>Présentation PowerPoint</vt:lpstr>
      <vt:lpstr>Scores after LogisticRegression</vt:lpstr>
      <vt:lpstr>Présentation PowerPoint</vt:lpstr>
      <vt:lpstr>Présentation PowerPoint</vt:lpstr>
      <vt:lpstr>Word2Vec for embedding</vt:lpstr>
      <vt:lpstr>Présentation PowerPoint</vt:lpstr>
      <vt:lpstr>Scores after LogisticRegression</vt:lpstr>
      <vt:lpstr>Présentation PowerPoint</vt:lpstr>
      <vt:lpstr>Présentation PowerPoint</vt:lpstr>
      <vt:lpstr>Outline</vt:lpstr>
      <vt:lpstr>Improvements are needed</vt:lpstr>
      <vt:lpstr>Duplicates: interactive chart</vt:lpstr>
      <vt:lpstr>Duplicates: interactive chart</vt:lpstr>
      <vt:lpstr>Duplicates: interactive chart</vt:lpstr>
      <vt:lpstr>Bibliography: what do people do with openFDA? (1)</vt:lpstr>
      <vt:lpstr>Bibliography: what do people do with openFDA? (2)</vt:lpstr>
      <vt:lpstr>Bibliography: Conclusion</vt:lpstr>
      <vt:lpstr>Further ideas of improvement (1)</vt:lpstr>
      <vt:lpstr>Further ideas of improvement (2)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Demo Demo</dc:creator>
  <cp:lastModifiedBy>Demo Demo</cp:lastModifiedBy>
  <cp:revision>207</cp:revision>
  <dcterms:created xsi:type="dcterms:W3CDTF">2018-09-05T17:25:32Z</dcterms:created>
  <dcterms:modified xsi:type="dcterms:W3CDTF">2018-09-11T22:23:06Z</dcterms:modified>
</cp:coreProperties>
</file>