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38"/>
  </p:notesMasterIdLst>
  <p:sldIdLst>
    <p:sldId id="256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59" r:id="rId12"/>
    <p:sldId id="360" r:id="rId13"/>
    <p:sldId id="347" r:id="rId14"/>
    <p:sldId id="348" r:id="rId15"/>
    <p:sldId id="349" r:id="rId16"/>
    <p:sldId id="350" r:id="rId17"/>
    <p:sldId id="361" r:id="rId18"/>
    <p:sldId id="351" r:id="rId19"/>
    <p:sldId id="352" r:id="rId20"/>
    <p:sldId id="353" r:id="rId21"/>
    <p:sldId id="354" r:id="rId22"/>
    <p:sldId id="362" r:id="rId23"/>
    <p:sldId id="355" r:id="rId24"/>
    <p:sldId id="356" r:id="rId25"/>
    <p:sldId id="357" r:id="rId26"/>
    <p:sldId id="358" r:id="rId27"/>
    <p:sldId id="363" r:id="rId28"/>
    <p:sldId id="264" r:id="rId29"/>
    <p:sldId id="266" r:id="rId30"/>
    <p:sldId id="267" r:id="rId31"/>
    <p:sldId id="268" r:id="rId32"/>
    <p:sldId id="270" r:id="rId33"/>
    <p:sldId id="271" r:id="rId34"/>
    <p:sldId id="335" r:id="rId35"/>
    <p:sldId id="336" r:id="rId36"/>
    <p:sldId id="337" r:id="rId3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96" d="100"/>
          <a:sy n="196" d="100"/>
        </p:scale>
        <p:origin x="-29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D6A3B-5116-E143-8A85-F6A9ECCBE359}" type="datetimeFigureOut">
              <a:rPr lang="fr-FR" smtClean="0"/>
              <a:t>10/09/18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2261-DA50-DD49-99CD-5AC74002EB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81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the United States.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168 of the code.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501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nice</a:t>
            </a:r>
            <a:r>
              <a:rPr lang="fr-FR" dirty="0" smtClean="0"/>
              <a:t> display of the confusion matrix.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456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069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These</a:t>
            </a:r>
            <a:r>
              <a:rPr lang="fr-FR" dirty="0" smtClean="0"/>
              <a:t> are the </a:t>
            </a:r>
            <a:r>
              <a:rPr lang="fr-FR" dirty="0" err="1" smtClean="0"/>
              <a:t>most</a:t>
            </a:r>
            <a:r>
              <a:rPr lang="fr-FR" dirty="0" smtClean="0"/>
              <a:t> important </a:t>
            </a:r>
            <a:r>
              <a:rPr lang="fr-FR" dirty="0" err="1" smtClean="0"/>
              <a:t>words</a:t>
            </a:r>
            <a:r>
              <a:rPr lang="fr-FR" dirty="0" smtClean="0"/>
              <a:t> for </a:t>
            </a:r>
            <a:r>
              <a:rPr lang="fr-FR" dirty="0" err="1" smtClean="0"/>
              <a:t>our</a:t>
            </a:r>
            <a:r>
              <a:rPr lang="fr-FR" dirty="0" smtClean="0"/>
              <a:t> model,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</a:t>
            </a:r>
            <a:r>
              <a:rPr lang="fr-FR" dirty="0" err="1" smtClean="0"/>
              <a:t>differentiate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countries of </a:t>
            </a:r>
            <a:r>
              <a:rPr lang="fr-FR" dirty="0" err="1" smtClean="0"/>
              <a:t>interest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526 of the code.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6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baseline="0" dirty="0" smtClean="0"/>
              <a:t> 13, the </a:t>
            </a:r>
            <a:r>
              <a:rPr lang="fr-FR" baseline="0" dirty="0" err="1" smtClean="0"/>
              <a:t>embedding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Tfidf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542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41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dirty="0" smtClean="0"/>
              <a:t> 15, but </a:t>
            </a:r>
            <a:r>
              <a:rPr lang="fr-FR" dirty="0" err="1" smtClean="0"/>
              <a:t>TfidfVectorizer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/>
              <a:t>embedding</a:t>
            </a:r>
            <a:endParaRPr lang="fr-FR" dirty="0" smtClean="0"/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559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49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dirty="0" smtClean="0"/>
              <a:t> 16, but </a:t>
            </a:r>
            <a:r>
              <a:rPr lang="fr-FR" dirty="0" err="1" smtClean="0"/>
              <a:t>TfidfVectorizer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/>
              <a:t>embedding</a:t>
            </a:r>
            <a:endParaRPr lang="fr-FR" dirty="0" smtClean="0"/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574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1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baseline="0" dirty="0" smtClean="0"/>
              <a:t> 13, the </a:t>
            </a:r>
            <a:r>
              <a:rPr lang="fr-FR" baseline="0" dirty="0" err="1" smtClean="0"/>
              <a:t>embedding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Word2vec.</a:t>
            </a:r>
            <a:endParaRPr lang="fr-FR" dirty="0" smtClean="0"/>
          </a:p>
          <a:p>
            <a:r>
              <a:rPr lang="fr-FR" dirty="0" smtClean="0"/>
              <a:t>I do not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distinct clusters of point.</a:t>
            </a:r>
            <a:r>
              <a:rPr lang="fr-FR" baseline="0" dirty="0" smtClean="0"/>
              <a:t> It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interesting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investigate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observation more in </a:t>
            </a:r>
            <a:r>
              <a:rPr lang="fr-FR" baseline="0" dirty="0" err="1" smtClean="0"/>
              <a:t>depth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617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679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dirty="0" smtClean="0"/>
              <a:t> 20, but the </a:t>
            </a:r>
            <a:r>
              <a:rPr lang="fr-FR" dirty="0" err="1" smtClean="0"/>
              <a:t>embedding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retrieved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Word2vec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636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922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baseline="0" dirty="0" smtClean="0"/>
              <a:t> 21, but the </a:t>
            </a:r>
            <a:r>
              <a:rPr lang="fr-FR" baseline="0" dirty="0" err="1" smtClean="0"/>
              <a:t>embedding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retrieved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Word2vec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742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61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the United </a:t>
            </a:r>
            <a:r>
              <a:rPr lang="fr-FR" dirty="0" err="1" smtClean="0"/>
              <a:t>Kingdom</a:t>
            </a:r>
            <a:r>
              <a:rPr lang="fr-FR" dirty="0" smtClean="0"/>
              <a:t>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169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1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</a:t>
            </a:r>
            <a:r>
              <a:rPr lang="fr-FR" dirty="0" err="1" smtClean="0"/>
              <a:t>Japan</a:t>
            </a:r>
            <a:r>
              <a:rPr lang="fr-FR" dirty="0" smtClean="0"/>
              <a:t>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170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94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France.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171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71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Canada.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</a:t>
            </a: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172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06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figure</a:t>
            </a:r>
            <a:r>
              <a:rPr lang="fr-FR" baseline="0" dirty="0" smtClean="0"/>
              <a:t> shows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death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among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frequent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reactions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country: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2,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know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death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fifth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frequent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reaction</a:t>
            </a:r>
            <a:r>
              <a:rPr lang="fr-FR" baseline="0" dirty="0" smtClean="0"/>
              <a:t> for the United States,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Unites</a:t>
            </a:r>
            <a:r>
              <a:rPr lang="fr-FR" baseline="0" dirty="0" smtClean="0"/>
              <a:t> States </a:t>
            </a:r>
            <a:r>
              <a:rPr lang="fr-FR" baseline="0" dirty="0" err="1" smtClean="0"/>
              <a:t>appear</a:t>
            </a:r>
            <a:r>
              <a:rPr lang="fr-FR" baseline="0" dirty="0" smtClean="0"/>
              <a:t> in light orange 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. The UK </a:t>
            </a:r>
            <a:r>
              <a:rPr lang="fr-FR" baseline="0" dirty="0" err="1" smtClean="0"/>
              <a:t>appear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red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comes</a:t>
            </a:r>
            <a:r>
              <a:rPr lang="fr-FR" baseline="0" dirty="0" smtClean="0"/>
              <a:t> first in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3. France </a:t>
            </a:r>
            <a:r>
              <a:rPr lang="fr-FR" baseline="0" dirty="0" err="1" smtClean="0"/>
              <a:t>appears</a:t>
            </a:r>
            <a:r>
              <a:rPr lang="fr-FR" baseline="0" dirty="0" smtClean="0"/>
              <a:t> in black,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‘</a:t>
            </a:r>
            <a:r>
              <a:rPr lang="fr-FR" baseline="0" dirty="0" err="1" smtClean="0"/>
              <a:t>death</a:t>
            </a:r>
            <a:r>
              <a:rPr lang="fr-FR" baseline="0" dirty="0" smtClean="0"/>
              <a:t>’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present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216 of the code.</a:t>
            </a:r>
            <a:endParaRPr lang="fr-FR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99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the </a:t>
            </a:r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, but the </a:t>
            </a:r>
            <a:r>
              <a:rPr lang="fr-FR" dirty="0" err="1" smtClean="0"/>
              <a:t>reaction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looked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‘</a:t>
            </a:r>
            <a:r>
              <a:rPr lang="fr-FR" dirty="0" err="1" smtClean="0"/>
              <a:t>drug</a:t>
            </a:r>
            <a:r>
              <a:rPr lang="fr-FR" baseline="0" dirty="0" smtClean="0"/>
              <a:t> ineffective’ </a:t>
            </a:r>
            <a:r>
              <a:rPr lang="fr-FR" baseline="0" dirty="0" err="1" smtClean="0"/>
              <a:t>instead</a:t>
            </a:r>
            <a:r>
              <a:rPr lang="fr-FR" baseline="0" dirty="0" smtClean="0"/>
              <a:t> of ‘</a:t>
            </a:r>
            <a:r>
              <a:rPr lang="fr-FR" baseline="0" dirty="0" err="1" smtClean="0"/>
              <a:t>death</a:t>
            </a:r>
            <a:r>
              <a:rPr lang="fr-FR" baseline="0" dirty="0" smtClean="0"/>
              <a:t>’ in the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217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53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display the </a:t>
            </a:r>
            <a:r>
              <a:rPr lang="fr-FR" dirty="0" err="1" smtClean="0"/>
              <a:t>number</a:t>
            </a:r>
            <a:r>
              <a:rPr lang="fr-FR" dirty="0" smtClean="0"/>
              <a:t> of countries for </a:t>
            </a:r>
            <a:r>
              <a:rPr lang="fr-FR" dirty="0" err="1" smtClean="0"/>
              <a:t>which</a:t>
            </a:r>
            <a:r>
              <a:rPr lang="fr-FR" dirty="0" smtClean="0"/>
              <a:t>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reaction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the top five </a:t>
            </a:r>
            <a:r>
              <a:rPr lang="fr-FR" dirty="0" err="1" smtClean="0"/>
              <a:t>reactions</a:t>
            </a:r>
            <a:r>
              <a:rPr lang="fr-FR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242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026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</a:t>
            </a:r>
            <a:r>
              <a:rPr lang="fr-FR" baseline="0" dirty="0" smtClean="0"/>
              <a:t> first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PCA components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country are </a:t>
            </a:r>
            <a:r>
              <a:rPr lang="fr-FR" baseline="0" dirty="0" err="1" smtClean="0"/>
              <a:t>plotted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against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embedding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CountVectorizer</a:t>
            </a:r>
            <a:r>
              <a:rPr lang="fr-FR" baseline="0" dirty="0" smtClean="0"/>
              <a:t>. Emmanuel </a:t>
            </a:r>
            <a:r>
              <a:rPr lang="fr-FR" baseline="0" dirty="0" err="1" smtClean="0"/>
              <a:t>Ameisen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explains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separated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data to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proper</a:t>
            </a:r>
            <a:r>
              <a:rPr lang="fr-FR" baseline="0" dirty="0" smtClean="0"/>
              <a:t> model calibration.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394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1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05/09/18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05/09/18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05/09/18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05/09/18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05/09/18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05/09/18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05/09/18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05/09/18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05/09/18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05/09/18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05/09/18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39FC5F5-73EA-9C4F-8817-7B1FC2E8F342}" type="datetimeFigureOut">
              <a:rPr lang="fr-FR" smtClean="0"/>
              <a:t>05/09/18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ndredblocks/concrete_NLP_tutorial/blob/master/NLP_notebook.ipyn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8632/oncotarget.12813" TargetMode="External"/><Relationship Id="rId4" Type="http://schemas.openxmlformats.org/officeDocument/2006/relationships/hyperlink" Target="https://doi.org/10.1080/10641963.2016.1254224" TargetMode="External"/><Relationship Id="rId5" Type="http://schemas.openxmlformats.org/officeDocument/2006/relationships/hyperlink" Target="https://doi.org/10.1089/adt.2016.742" TargetMode="External"/><Relationship Id="rId6" Type="http://schemas.openxmlformats.org/officeDocument/2006/relationships/hyperlink" Target="https://dx.doi.org/10.18632/oncotarget.18504" TargetMode="External"/><Relationship Id="rId7" Type="http://schemas.openxmlformats.org/officeDocument/2006/relationships/hyperlink" Target="https://dx.doi.org/10.18632/oncotarget.12951" TargetMode="External"/><Relationship Id="rId8" Type="http://schemas.openxmlformats.org/officeDocument/2006/relationships/hyperlink" Target="https://dx.doi.org/10.1016/j.ijrobp.2017.02.00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cademic.oup.com/jamia/article/23/3/596/290899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amlani/openfda" TargetMode="External"/><Relationship Id="rId4" Type="http://schemas.openxmlformats.org/officeDocument/2006/relationships/hyperlink" Target="https://fda.fa17.rcdilorenzo.io/" TargetMode="External"/><Relationship Id="rId5" Type="http://schemas.openxmlformats.org/officeDocument/2006/relationships/hyperlink" Target="https://github.com/FDA/openfda" TargetMode="External"/><Relationship Id="rId6" Type="http://schemas.openxmlformats.org/officeDocument/2006/relationships/hyperlink" Target="https://github.com/FDA/open.fda.gov" TargetMode="External"/><Relationship Id="rId7" Type="http://schemas.openxmlformats.org/officeDocument/2006/relationships/hyperlink" Target="https://github.com/STSILABS/open-fd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pmc/articles/PMC5703951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Figures </a:t>
            </a:r>
            <a:r>
              <a:rPr lang="fr-FR" dirty="0" err="1" smtClean="0"/>
              <a:t>corresponding</a:t>
            </a:r>
            <a:r>
              <a:rPr lang="fr-FR" dirty="0" smtClean="0"/>
              <a:t> to codeCopy3Countries_GitHub.py,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6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r>
              <a:rPr lang="fr-FR" dirty="0" smtClean="0"/>
              <a:t> section of the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7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A quick </a:t>
            </a:r>
            <a:r>
              <a:rPr lang="fr-FR" dirty="0" err="1" smtClean="0"/>
              <a:t>bibliography</a:t>
            </a:r>
            <a:r>
              <a:rPr lang="fr-FR" dirty="0" smtClean="0"/>
              <a:t> shows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few </a:t>
            </a:r>
            <a:r>
              <a:rPr lang="fr-FR" dirty="0" err="1" smtClean="0"/>
              <a:t>projects</a:t>
            </a:r>
            <a:r>
              <a:rPr lang="fr-FR" dirty="0" smtClean="0"/>
              <a:t> of machine </a:t>
            </a:r>
            <a:r>
              <a:rPr lang="fr-FR" dirty="0" err="1" smtClean="0"/>
              <a:t>learning</a:t>
            </a:r>
            <a:r>
              <a:rPr lang="fr-FR" dirty="0" smtClean="0"/>
              <a:t> have </a:t>
            </a:r>
            <a:r>
              <a:rPr lang="fr-FR" dirty="0" err="1" smtClean="0"/>
              <a:t>ever</a:t>
            </a:r>
            <a:r>
              <a:rPr lang="fr-FR" dirty="0" smtClean="0"/>
              <a:t> been </a:t>
            </a:r>
            <a:r>
              <a:rPr lang="fr-FR" dirty="0" err="1" smtClean="0"/>
              <a:t>applied</a:t>
            </a:r>
            <a:r>
              <a:rPr lang="fr-FR" dirty="0" smtClean="0"/>
              <a:t> on the </a:t>
            </a:r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. So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promising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for machine </a:t>
            </a:r>
            <a:r>
              <a:rPr lang="fr-FR" dirty="0" err="1" smtClean="0"/>
              <a:t>learning</a:t>
            </a:r>
            <a:r>
              <a:rPr lang="fr-FR" dirty="0" smtClean="0"/>
              <a:t>? </a:t>
            </a:r>
            <a:r>
              <a:rPr lang="fr-FR" dirty="0" err="1" smtClean="0"/>
              <a:t>Other</a:t>
            </a:r>
            <a:r>
              <a:rPr lang="fr-FR" dirty="0" smtClean="0"/>
              <a:t> areas have been </a:t>
            </a:r>
            <a:r>
              <a:rPr lang="fr-FR" dirty="0" err="1" smtClean="0"/>
              <a:t>described</a:t>
            </a:r>
            <a:r>
              <a:rPr lang="fr-FR" dirty="0" smtClean="0"/>
              <a:t> as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fruitful</a:t>
            </a:r>
            <a:r>
              <a:rPr lang="fr-FR" dirty="0" smtClean="0"/>
              <a:t> for machine </a:t>
            </a:r>
            <a:r>
              <a:rPr lang="fr-FR" dirty="0" err="1" smtClean="0"/>
              <a:t>learning</a:t>
            </a:r>
            <a:r>
              <a:rPr lang="fr-FR" dirty="0" smtClean="0"/>
              <a:t> applications in the </a:t>
            </a:r>
            <a:r>
              <a:rPr lang="fr-FR" dirty="0" err="1" smtClean="0"/>
              <a:t>pharmacy</a:t>
            </a:r>
            <a:r>
              <a:rPr lang="fr-FR" dirty="0" smtClean="0"/>
              <a:t> </a:t>
            </a:r>
            <a:r>
              <a:rPr lang="fr-FR" dirty="0" err="1" smtClean="0"/>
              <a:t>industry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briefly</a:t>
            </a:r>
            <a:r>
              <a:rPr lang="fr-FR" dirty="0" smtClean="0"/>
              <a:t> </a:t>
            </a:r>
            <a:r>
              <a:rPr lang="fr-FR" dirty="0" err="1" smtClean="0"/>
              <a:t>listed</a:t>
            </a:r>
            <a:r>
              <a:rPr lang="fr-FR" dirty="0" smtClean="0"/>
              <a:t> in a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Thus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a simple question, </a:t>
            </a:r>
            <a:r>
              <a:rPr lang="fr-FR" dirty="0" err="1" smtClean="0"/>
              <a:t>related</a:t>
            </a:r>
            <a:r>
              <a:rPr lang="fr-FR" dirty="0" smtClean="0"/>
              <a:t> to question 1 of the document </a:t>
            </a:r>
            <a:r>
              <a:rPr lang="fr-FR" dirty="0" err="1" smtClean="0"/>
              <a:t>provided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probably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not correspond to a real </a:t>
            </a:r>
            <a:r>
              <a:rPr lang="fr-FR" dirty="0" err="1" smtClean="0"/>
              <a:t>p</a:t>
            </a:r>
            <a:r>
              <a:rPr lang="fr-FR" dirty="0" err="1" smtClean="0"/>
              <a:t>roblem</a:t>
            </a:r>
            <a:r>
              <a:rPr lang="fr-FR" dirty="0" smtClean="0"/>
              <a:t> in the </a:t>
            </a:r>
            <a:r>
              <a:rPr lang="fr-FR" dirty="0" err="1" smtClean="0"/>
              <a:t>pharmacy</a:t>
            </a:r>
            <a:r>
              <a:rPr lang="fr-FR" dirty="0" smtClean="0"/>
              <a:t> </a:t>
            </a:r>
            <a:r>
              <a:rPr lang="fr-FR" dirty="0" err="1" smtClean="0"/>
              <a:t>industry</a:t>
            </a:r>
            <a:r>
              <a:rPr lang="fr-FR" dirty="0" smtClean="0"/>
              <a:t>. The question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address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as </a:t>
            </a:r>
            <a:r>
              <a:rPr lang="fr-FR" dirty="0" err="1" smtClean="0"/>
              <a:t>follows</a:t>
            </a:r>
            <a:r>
              <a:rPr lang="fr-FR" dirty="0" smtClean="0"/>
              <a:t>: </a:t>
            </a:r>
            <a:r>
              <a:rPr lang="fr-FR" dirty="0"/>
              <a:t>i</a:t>
            </a:r>
            <a:r>
              <a:rPr lang="fr-FR" dirty="0" smtClean="0"/>
              <a:t>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lose</a:t>
            </a:r>
            <a:r>
              <a:rPr lang="fr-FR" dirty="0" smtClean="0"/>
              <a:t> the </a:t>
            </a:r>
            <a:r>
              <a:rPr lang="fr-FR" dirty="0" err="1" smtClean="0"/>
              <a:t>names</a:t>
            </a:r>
            <a:r>
              <a:rPr lang="fr-FR" dirty="0" smtClean="0"/>
              <a:t> of the countries </a:t>
            </a:r>
            <a:r>
              <a:rPr lang="fr-FR" dirty="0" err="1" smtClean="0"/>
              <a:t>corresponding</a:t>
            </a:r>
            <a:r>
              <a:rPr lang="fr-FR" dirty="0" smtClean="0"/>
              <a:t> to </a:t>
            </a:r>
            <a:r>
              <a:rPr lang="fr-FR" dirty="0" err="1" smtClean="0"/>
              <a:t>different</a:t>
            </a:r>
            <a:r>
              <a:rPr lang="fr-FR" dirty="0" smtClean="0"/>
              <a:t> reports in the </a:t>
            </a:r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,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recover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?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accuracy</a:t>
            </a:r>
            <a:r>
              <a:rPr lang="fr-FR" dirty="0" smtClean="0"/>
              <a:t>?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computational</a:t>
            </a:r>
            <a:r>
              <a:rPr lang="fr-FR" dirty="0" smtClean="0"/>
              <a:t> power </a:t>
            </a:r>
            <a:r>
              <a:rPr lang="fr-FR" dirty="0" err="1" smtClean="0"/>
              <a:t>reasons</a:t>
            </a:r>
            <a:r>
              <a:rPr lang="fr-FR" dirty="0" smtClean="0"/>
              <a:t>, </a:t>
            </a: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below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look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countries </a:t>
            </a:r>
            <a:r>
              <a:rPr lang="fr-FR" dirty="0" err="1" smtClean="0"/>
              <a:t>only</a:t>
            </a:r>
            <a:r>
              <a:rPr lang="fr-FR" dirty="0" smtClean="0"/>
              <a:t>. It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checked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more </a:t>
            </a:r>
            <a:r>
              <a:rPr lang="fr-FR" dirty="0" err="1" smtClean="0"/>
              <a:t>powerful</a:t>
            </a:r>
            <a:r>
              <a:rPr lang="fr-FR" dirty="0" smtClean="0"/>
              <a:t> computer </a:t>
            </a:r>
            <a:r>
              <a:rPr lang="fr-FR" dirty="0" err="1" smtClean="0"/>
              <a:t>whether</a:t>
            </a:r>
            <a:r>
              <a:rPr lang="fr-FR" dirty="0" smtClean="0"/>
              <a:t> the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generalised</a:t>
            </a:r>
            <a:r>
              <a:rPr lang="fr-FR" dirty="0" smtClean="0"/>
              <a:t> to more countries.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Machine Learning </a:t>
            </a:r>
            <a:r>
              <a:rPr lang="fr-FR" dirty="0" err="1" smtClean="0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469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follow</a:t>
            </a:r>
            <a:r>
              <a:rPr lang="fr-FR" dirty="0" smtClean="0"/>
              <a:t> the </a:t>
            </a:r>
            <a:r>
              <a:rPr lang="fr-FR" dirty="0" err="1" smtClean="0"/>
              <a:t>steps</a:t>
            </a:r>
            <a:r>
              <a:rPr lang="fr-FR" dirty="0" smtClean="0"/>
              <a:t> of Emmanuel </a:t>
            </a:r>
            <a:r>
              <a:rPr lang="fr-FR" dirty="0" err="1" smtClean="0"/>
              <a:t>Ameisen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https://github.com/hundredblocks/concrete_NLP_tutorial/blob/master/</a:t>
            </a:r>
            <a:r>
              <a:rPr lang="fr-FR" dirty="0" smtClean="0">
                <a:hlinkClick r:id="rId2"/>
              </a:rPr>
              <a:t>NLP_notebook.ipynb</a:t>
            </a:r>
            <a:endParaRPr lang="fr-FR" dirty="0" smtClean="0"/>
          </a:p>
          <a:p>
            <a:r>
              <a:rPr lang="fr-FR" dirty="0" smtClean="0"/>
              <a:t>This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close to the Natural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tutorial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scikit-learn</a:t>
            </a:r>
            <a:r>
              <a:rPr lang="fr-FR" dirty="0" smtClean="0"/>
              <a:t>. </a:t>
            </a:r>
            <a:r>
              <a:rPr lang="fr-FR" dirty="0" err="1" smtClean="0"/>
              <a:t>Besides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includes</a:t>
            </a:r>
            <a:r>
              <a:rPr lang="fr-FR" dirty="0" smtClean="0"/>
              <a:t> a neural network section. </a:t>
            </a:r>
            <a:r>
              <a:rPr lang="fr-FR" dirty="0" err="1" smtClean="0"/>
              <a:t>Unfortunately</a:t>
            </a:r>
            <a:r>
              <a:rPr lang="fr-FR" dirty="0" smtClean="0"/>
              <a:t>, in </a:t>
            </a:r>
            <a:r>
              <a:rPr lang="fr-FR" dirty="0" err="1" smtClean="0"/>
              <a:t>our</a:t>
            </a:r>
            <a:r>
              <a:rPr lang="fr-FR" dirty="0" smtClean="0"/>
              <a:t> case, the neural network section </a:t>
            </a:r>
            <a:r>
              <a:rPr lang="fr-FR" dirty="0" err="1" smtClean="0"/>
              <a:t>is</a:t>
            </a:r>
            <a:r>
              <a:rPr lang="fr-FR" dirty="0" smtClean="0"/>
              <a:t> not applicable,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goal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far </a:t>
            </a:r>
            <a:r>
              <a:rPr lang="fr-FR" dirty="0" err="1" smtClean="0"/>
              <a:t>away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goal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the code </a:t>
            </a:r>
            <a:r>
              <a:rPr lang="fr-FR" dirty="0" err="1" smtClean="0"/>
              <a:t>anyway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Workflow</a:t>
            </a:r>
            <a:r>
              <a:rPr lang="fr-FR" dirty="0" smtClean="0"/>
              <a:t> </a:t>
            </a:r>
            <a:r>
              <a:rPr lang="fr-FR" dirty="0" err="1" smtClean="0"/>
              <a:t>followed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688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reen Shot 2018-09-09 at 7.34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57" y="0"/>
            <a:ext cx="6561543" cy="654561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543300" y="64759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1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183424" y="30850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67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logistic regression classifier is applied to our data after embedding (</a:t>
            </a:r>
            <a:r>
              <a:rPr lang="en-US" dirty="0" err="1" smtClean="0"/>
              <a:t>CountVectorizer</a:t>
            </a:r>
            <a:r>
              <a:rPr lang="en-US" dirty="0" smtClean="0"/>
              <a:t>), and the scores retrieved are as follows: accuracy </a:t>
            </a:r>
            <a:r>
              <a:rPr lang="en-US" dirty="0"/>
              <a:t>= 0.821, precision = 0.821, </a:t>
            </a:r>
            <a:r>
              <a:rPr lang="en-US" dirty="0" smtClean="0"/>
              <a:t>recall </a:t>
            </a:r>
            <a:r>
              <a:rPr lang="en-US" dirty="0"/>
              <a:t>= 0.821, f1 = </a:t>
            </a:r>
            <a:r>
              <a:rPr lang="en-US" dirty="0" smtClean="0"/>
              <a:t>0.821</a:t>
            </a:r>
          </a:p>
          <a:p>
            <a:r>
              <a:rPr lang="en-US" dirty="0" smtClean="0"/>
              <a:t>This is quite good, and shows that if we lose the country names, we can recover them pretty accurately.</a:t>
            </a:r>
          </a:p>
          <a:p>
            <a:r>
              <a:rPr lang="en-US" dirty="0" smtClean="0"/>
              <a:t>According to the </a:t>
            </a:r>
            <a:r>
              <a:rPr lang="en-US" dirty="0" err="1" smtClean="0"/>
              <a:t>scikit</a:t>
            </a:r>
            <a:r>
              <a:rPr lang="en-US" dirty="0" smtClean="0"/>
              <a:t> learn tutorial for natural language processing, we should also test a Naïve Bayes model (</a:t>
            </a:r>
            <a:r>
              <a:rPr lang="fr-FR" dirty="0" err="1" smtClean="0"/>
              <a:t>multinomialNB</a:t>
            </a:r>
            <a:r>
              <a:rPr lang="fr-FR" dirty="0" smtClean="0"/>
              <a:t>), test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GridSearchCV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have not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stage.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97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7.59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82" y="0"/>
            <a:ext cx="6657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25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4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Improved</a:t>
            </a:r>
            <a:r>
              <a:rPr lang="fr-FR" dirty="0" smtClean="0"/>
              <a:t> </a:t>
            </a:r>
            <a:r>
              <a:rPr lang="fr-FR" dirty="0" err="1" smtClean="0"/>
              <a:t>embedding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 the </a:t>
            </a:r>
            <a:r>
              <a:rPr lang="fr-FR" dirty="0" err="1" smtClean="0"/>
              <a:t>next</a:t>
            </a:r>
            <a:r>
              <a:rPr lang="fr-FR" dirty="0" smtClean="0"/>
              <a:t> four </a:t>
            </a:r>
            <a:r>
              <a:rPr lang="fr-FR" dirty="0" err="1" smtClean="0"/>
              <a:t>slides</a:t>
            </a:r>
            <a:r>
              <a:rPr lang="fr-FR" dirty="0" smtClean="0"/>
              <a:t>, an </a:t>
            </a:r>
            <a:r>
              <a:rPr lang="fr-FR" dirty="0" err="1" smtClean="0"/>
              <a:t>improvement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brought</a:t>
            </a:r>
            <a:r>
              <a:rPr lang="fr-FR" dirty="0" smtClean="0"/>
              <a:t> to the </a:t>
            </a:r>
            <a:r>
              <a:rPr lang="fr-FR" dirty="0" err="1" smtClean="0"/>
              <a:t>workflow</a:t>
            </a:r>
            <a:r>
              <a:rPr lang="fr-FR" dirty="0" smtClean="0"/>
              <a:t>, and </a:t>
            </a:r>
            <a:r>
              <a:rPr lang="fr-FR" dirty="0" err="1" smtClean="0"/>
              <a:t>TfidfVectorizer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Vectorizer</a:t>
            </a:r>
            <a:r>
              <a:rPr lang="fr-FR" dirty="0" smtClean="0"/>
              <a:t> for </a:t>
            </a:r>
            <a:r>
              <a:rPr lang="fr-FR" dirty="0" err="1" smtClean="0"/>
              <a:t>word</a:t>
            </a:r>
            <a:r>
              <a:rPr lang="fr-FR" dirty="0" smtClean="0"/>
              <a:t> </a:t>
            </a:r>
            <a:r>
              <a:rPr lang="fr-FR" dirty="0" err="1" smtClean="0"/>
              <a:t>embedding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28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27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8" y="0"/>
            <a:ext cx="6798304" cy="66167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43300" y="64759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16200000">
            <a:off x="183424" y="30850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074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scores after embedding with </a:t>
            </a:r>
            <a:r>
              <a:rPr lang="en-US" dirty="0" err="1" smtClean="0"/>
              <a:t>Tfidf</a:t>
            </a:r>
            <a:r>
              <a:rPr lang="en-US" dirty="0" smtClean="0"/>
              <a:t> slightly increase with respect to the previous one. The improvement is comparable to what Emmanuel </a:t>
            </a:r>
            <a:r>
              <a:rPr lang="en-US" dirty="0" err="1" smtClean="0"/>
              <a:t>Ameisen</a:t>
            </a:r>
            <a:r>
              <a:rPr lang="en-US" dirty="0" smtClean="0"/>
              <a:t> has posted: accuracy </a:t>
            </a:r>
            <a:r>
              <a:rPr lang="en-US" dirty="0"/>
              <a:t>= 0.822, precision = 0.822, </a:t>
            </a:r>
            <a:r>
              <a:rPr lang="en-US" dirty="0" smtClean="0"/>
              <a:t>recall </a:t>
            </a:r>
            <a:r>
              <a:rPr lang="en-US" dirty="0"/>
              <a:t>= 0.822, f1 = 0.822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Scores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LogisticRegression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06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Screen Shot 2018-09-08 at 9.43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72" y="0"/>
            <a:ext cx="710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3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3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43" y="0"/>
            <a:ext cx="6685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8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32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Word2Vec for </a:t>
            </a:r>
            <a:r>
              <a:rPr lang="fr-FR" dirty="0" err="1" smtClean="0"/>
              <a:t>embedding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Emmanuel </a:t>
            </a:r>
            <a:r>
              <a:rPr lang="fr-FR" dirty="0" err="1" smtClean="0"/>
              <a:t>Ameisen</a:t>
            </a:r>
            <a:r>
              <a:rPr lang="fr-FR" dirty="0" smtClean="0"/>
              <a:t> uses word2Vec in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analysing</a:t>
            </a:r>
            <a:r>
              <a:rPr lang="fr-FR" dirty="0" smtClean="0"/>
              <a:t> real sentences.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neural network;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improvement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case,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analysing</a:t>
            </a:r>
            <a:r>
              <a:rPr lang="fr-FR" dirty="0" smtClean="0"/>
              <a:t> </a:t>
            </a:r>
            <a:r>
              <a:rPr lang="fr-FR" dirty="0" err="1" smtClean="0"/>
              <a:t>concatenated</a:t>
            </a:r>
            <a:r>
              <a:rPr lang="fr-FR" dirty="0" smtClean="0"/>
              <a:t> </a:t>
            </a:r>
            <a:r>
              <a:rPr lang="fr-FR" dirty="0" err="1" smtClean="0"/>
              <a:t>sequences</a:t>
            </a:r>
            <a:r>
              <a:rPr lang="fr-FR" dirty="0" smtClean="0"/>
              <a:t> of </a:t>
            </a:r>
            <a:r>
              <a:rPr lang="fr-FR" dirty="0" err="1" smtClean="0"/>
              <a:t>reactions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do not look </a:t>
            </a:r>
            <a:r>
              <a:rPr lang="fr-FR" dirty="0" err="1" smtClean="0"/>
              <a:t>like</a:t>
            </a:r>
            <a:r>
              <a:rPr lang="fr-FR" dirty="0" smtClean="0"/>
              <a:t> real sentences </a:t>
            </a:r>
            <a:r>
              <a:rPr lang="fr-FR" dirty="0" err="1" smtClean="0"/>
              <a:t>at</a:t>
            </a:r>
            <a:r>
              <a:rPr lang="fr-FR" dirty="0" smtClean="0"/>
              <a:t> all. So the Word2vec model as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appropriate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r>
              <a:rPr lang="fr-FR" dirty="0" smtClean="0"/>
              <a:t> to </a:t>
            </a:r>
            <a:r>
              <a:rPr lang="fr-FR" dirty="0" err="1" smtClean="0"/>
              <a:t>recalibrate</a:t>
            </a:r>
            <a:r>
              <a:rPr lang="fr-FR" dirty="0" smtClean="0"/>
              <a:t> the word2vec model on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 smtClean="0"/>
              <a:t>, the </a:t>
            </a:r>
            <a:r>
              <a:rPr lang="fr-FR" dirty="0" err="1" smtClean="0"/>
              <a:t>Mikolov</a:t>
            </a:r>
            <a:r>
              <a:rPr lang="fr-FR" dirty="0" smtClean="0"/>
              <a:t> </a:t>
            </a:r>
            <a:r>
              <a:rPr lang="fr-FR" dirty="0"/>
              <a:t>et al., 2013 </a:t>
            </a:r>
            <a:r>
              <a:rPr lang="fr-FR" dirty="0" err="1" smtClean="0"/>
              <a:t>paper</a:t>
            </a:r>
            <a:r>
              <a:rPr lang="fr-FR" dirty="0" smtClean="0"/>
              <a:t> shows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computational</a:t>
            </a:r>
            <a:r>
              <a:rPr lang="fr-FR" dirty="0" smtClean="0"/>
              <a:t> times are out of </a:t>
            </a:r>
            <a:r>
              <a:rPr lang="fr-FR" dirty="0" err="1" smtClean="0"/>
              <a:t>reach</a:t>
            </a:r>
            <a:r>
              <a:rPr lang="fr-FR" dirty="0" smtClean="0"/>
              <a:t> for </a:t>
            </a:r>
            <a:r>
              <a:rPr lang="fr-FR" dirty="0" err="1" smtClean="0"/>
              <a:t>my</a:t>
            </a:r>
            <a:r>
              <a:rPr lang="fr-FR" dirty="0" smtClean="0"/>
              <a:t> computer (2 </a:t>
            </a:r>
            <a:r>
              <a:rPr lang="fr-FR" dirty="0" err="1" smtClean="0"/>
              <a:t>days</a:t>
            </a:r>
            <a:r>
              <a:rPr lang="fr-FR" dirty="0" smtClean="0"/>
              <a:t> for 140 CPU).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18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35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56" y="0"/>
            <a:ext cx="6805444" cy="670948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43300" y="64759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16200000">
            <a:off x="183424" y="30850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714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model is inappropriate for our case study, we get results much worse than before, which was expected: accuracy </a:t>
            </a:r>
            <a:r>
              <a:rPr lang="en-US" dirty="0"/>
              <a:t>= 0.644, precision = 0.652, </a:t>
            </a:r>
            <a:r>
              <a:rPr lang="en-US" dirty="0" smtClean="0"/>
              <a:t>recall </a:t>
            </a:r>
            <a:r>
              <a:rPr lang="en-US" dirty="0"/>
              <a:t>= 0.644, f1 = 0.645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LogisticRegression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5088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Screen Shot 2018-09-10 at 10.3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30" y="0"/>
            <a:ext cx="6671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8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reen Shot 2018-09-09 at 9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2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Improvements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There are </a:t>
            </a:r>
            <a:r>
              <a:rPr lang="fr-FR" dirty="0" err="1" smtClean="0"/>
              <a:t>several</a:t>
            </a:r>
            <a:r>
              <a:rPr lang="fr-FR" dirty="0" smtClean="0"/>
              <a:t> version of </a:t>
            </a:r>
            <a:r>
              <a:rPr lang="fr-FR" dirty="0" err="1" smtClean="0"/>
              <a:t>each</a:t>
            </a:r>
            <a:r>
              <a:rPr lang="fr-FR" dirty="0" smtClean="0"/>
              <a:t> report. In the </a:t>
            </a:r>
            <a:r>
              <a:rPr lang="fr-FR" dirty="0" err="1" smtClean="0"/>
              <a:t>earlier</a:t>
            </a:r>
            <a:r>
              <a:rPr lang="fr-FR" dirty="0" smtClean="0"/>
              <a:t> files, the file </a:t>
            </a:r>
            <a:r>
              <a:rPr lang="fr-FR" dirty="0" err="1" smtClean="0"/>
              <a:t>number</a:t>
            </a:r>
            <a:r>
              <a:rPr lang="fr-FR" dirty="0" smtClean="0"/>
              <a:t> comprises 7 digits, a </a:t>
            </a:r>
            <a:r>
              <a:rPr lang="fr-FR" dirty="0" err="1" smtClean="0"/>
              <a:t>dash</a:t>
            </a:r>
            <a:r>
              <a:rPr lang="fr-FR" dirty="0" smtClean="0"/>
              <a:t>, and the version </a:t>
            </a:r>
            <a:r>
              <a:rPr lang="fr-FR" dirty="0" err="1" smtClean="0"/>
              <a:t>number</a:t>
            </a:r>
            <a:r>
              <a:rPr lang="fr-FR" dirty="0" smtClean="0"/>
              <a:t>. In the </a:t>
            </a:r>
            <a:r>
              <a:rPr lang="fr-FR" dirty="0" err="1" smtClean="0"/>
              <a:t>later</a:t>
            </a:r>
            <a:r>
              <a:rPr lang="fr-FR" dirty="0" smtClean="0"/>
              <a:t> reports, the file </a:t>
            </a:r>
            <a:r>
              <a:rPr lang="fr-FR" dirty="0" err="1" smtClean="0"/>
              <a:t>number</a:t>
            </a:r>
            <a:r>
              <a:rPr lang="fr-FR" dirty="0" smtClean="0"/>
              <a:t> comprises 8 digits, and the version </a:t>
            </a:r>
            <a:r>
              <a:rPr lang="fr-FR" dirty="0" err="1" smtClean="0"/>
              <a:t>number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a </a:t>
            </a:r>
            <a:r>
              <a:rPr lang="fr-FR" dirty="0" err="1" smtClean="0"/>
              <a:t>separate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 smtClean="0"/>
              <a:t> the </a:t>
            </a:r>
            <a:r>
              <a:rPr lang="fr-FR" dirty="0" err="1" smtClean="0"/>
              <a:t>latest</a:t>
            </a:r>
            <a:r>
              <a:rPr lang="fr-FR" dirty="0" smtClean="0"/>
              <a:t> version of the file. This effort has not been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stage.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not to trust sources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consumers</a:t>
            </a:r>
            <a:r>
              <a:rPr lang="fr-FR" dirty="0" smtClean="0"/>
              <a:t> or non-</a:t>
            </a:r>
            <a:r>
              <a:rPr lang="fr-FR" dirty="0" err="1" smtClean="0"/>
              <a:t>health</a:t>
            </a:r>
            <a:r>
              <a:rPr lang="fr-FR" dirty="0" smtClean="0"/>
              <a:t> </a:t>
            </a:r>
            <a:r>
              <a:rPr lang="fr-FR" dirty="0" err="1" smtClean="0"/>
              <a:t>professional</a:t>
            </a:r>
            <a:r>
              <a:rPr lang="fr-FR" dirty="0" smtClean="0"/>
              <a:t>, as </a:t>
            </a:r>
            <a:r>
              <a:rPr lang="fr-FR" dirty="0" err="1" smtClean="0"/>
              <a:t>well</a:t>
            </a:r>
            <a:r>
              <a:rPr lang="fr-FR" dirty="0" smtClean="0"/>
              <a:t> as </a:t>
            </a:r>
            <a:r>
              <a:rPr lang="fr-FR" dirty="0" err="1" smtClean="0"/>
              <a:t>lawyers</a:t>
            </a:r>
            <a:r>
              <a:rPr lang="fr-FR" dirty="0" smtClean="0"/>
              <a:t> (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 28)</a:t>
            </a:r>
          </a:p>
          <a:p>
            <a:r>
              <a:rPr lang="fr-FR" dirty="0" smtClean="0"/>
              <a:t>Duplicates are not </a:t>
            </a:r>
            <a:r>
              <a:rPr lang="fr-FR" dirty="0" err="1" smtClean="0"/>
              <a:t>removed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table.  The </a:t>
            </a:r>
            <a:r>
              <a:rPr lang="fr-FR" dirty="0" err="1" smtClean="0"/>
              <a:t>openFDA</a:t>
            </a:r>
            <a:r>
              <a:rPr lang="fr-FR" dirty="0" smtClean="0"/>
              <a:t> documentation </a:t>
            </a:r>
            <a:r>
              <a:rPr lang="fr-FR" dirty="0" err="1" smtClean="0"/>
              <a:t>explains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reports sent to a </a:t>
            </a:r>
            <a:r>
              <a:rPr lang="fr-FR" dirty="0" err="1" smtClean="0"/>
              <a:t>company</a:t>
            </a:r>
            <a:r>
              <a:rPr lang="fr-FR" dirty="0" smtClean="0"/>
              <a:t> are </a:t>
            </a:r>
            <a:r>
              <a:rPr lang="fr-FR" dirty="0" err="1" smtClean="0"/>
              <a:t>requested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submitted</a:t>
            </a:r>
            <a:r>
              <a:rPr lang="fr-FR" dirty="0" smtClean="0"/>
              <a:t> by </a:t>
            </a:r>
            <a:r>
              <a:rPr lang="fr-FR" dirty="0" err="1" smtClean="0"/>
              <a:t>law</a:t>
            </a:r>
            <a:r>
              <a:rPr lang="fr-FR" dirty="0" smtClean="0"/>
              <a:t> to the </a:t>
            </a:r>
            <a:r>
              <a:rPr lang="fr-FR" dirty="0" err="1" smtClean="0"/>
              <a:t>database</a:t>
            </a:r>
            <a:r>
              <a:rPr lang="fr-FR" dirty="0" smtClean="0"/>
              <a:t>, but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independently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 by the </a:t>
            </a:r>
            <a:r>
              <a:rPr lang="fr-FR" dirty="0" err="1" smtClean="0"/>
              <a:t>person</a:t>
            </a:r>
            <a:r>
              <a:rPr lang="fr-FR" dirty="0" smtClean="0"/>
              <a:t> </a:t>
            </a:r>
            <a:r>
              <a:rPr lang="fr-FR" dirty="0" err="1" smtClean="0"/>
              <a:t>who</a:t>
            </a:r>
            <a:r>
              <a:rPr lang="fr-FR" dirty="0" smtClean="0"/>
              <a:t> has sent the report to the </a:t>
            </a:r>
            <a:r>
              <a:rPr lang="fr-FR" dirty="0" err="1" smtClean="0"/>
              <a:t>company</a:t>
            </a:r>
            <a:r>
              <a:rPr lang="fr-FR" dirty="0" smtClean="0"/>
              <a:t>. To </a:t>
            </a:r>
            <a:r>
              <a:rPr lang="fr-FR" dirty="0" err="1" smtClean="0"/>
              <a:t>avoid</a:t>
            </a:r>
            <a:r>
              <a:rPr lang="fr-FR" dirty="0" smtClean="0"/>
              <a:t> all possible duplicates,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analyses records </a:t>
            </a:r>
            <a:r>
              <a:rPr lang="fr-FR" dirty="0" err="1" smtClean="0"/>
              <a:t>without</a:t>
            </a:r>
            <a:r>
              <a:rPr lang="fr-FR" dirty="0" smtClean="0"/>
              <a:t> a </a:t>
            </a:r>
            <a:r>
              <a:rPr lang="fr-FR" dirty="0" err="1" smtClean="0"/>
              <a:t>companynumb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. In practice, as </a:t>
            </a:r>
            <a:r>
              <a:rPr lang="fr-FR" dirty="0" err="1" smtClean="0"/>
              <a:t>illustrated</a:t>
            </a:r>
            <a:r>
              <a:rPr lang="fr-FR" dirty="0" smtClean="0"/>
              <a:t> by </a:t>
            </a:r>
            <a:r>
              <a:rPr lang="fr-FR" dirty="0" err="1" smtClean="0"/>
              <a:t>screen</a:t>
            </a:r>
            <a:r>
              <a:rPr lang="fr-FR" dirty="0" smtClean="0"/>
              <a:t> captures of the </a:t>
            </a:r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graphyical</a:t>
            </a:r>
            <a:r>
              <a:rPr lang="fr-FR" dirty="0" smtClean="0"/>
              <a:t> interface,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these</a:t>
            </a:r>
            <a:r>
              <a:rPr lang="fr-FR" dirty="0" smtClean="0"/>
              <a:t> records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/>
              <a:t> </a:t>
            </a:r>
            <a:r>
              <a:rPr lang="fr-FR" dirty="0" smtClean="0"/>
              <a:t>(4000 </a:t>
            </a:r>
            <a:r>
              <a:rPr lang="fr-FR" dirty="0" err="1" smtClean="0"/>
              <a:t>compared</a:t>
            </a:r>
            <a:r>
              <a:rPr lang="fr-FR" dirty="0" smtClean="0"/>
              <a:t> 80000 in 2015,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slides</a:t>
            </a:r>
            <a:r>
              <a:rPr lang="fr-FR" dirty="0" smtClean="0"/>
              <a:t> 29 and 30)</a:t>
            </a:r>
          </a:p>
          <a:p>
            <a:r>
              <a:rPr lang="fr-FR" dirty="0" smtClean="0"/>
              <a:t>The </a:t>
            </a:r>
            <a:r>
              <a:rPr lang="fr-FR" dirty="0"/>
              <a:t>country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/>
              <a:t>generate</a:t>
            </a:r>
            <a:r>
              <a:rPr lang="fr-FR" dirty="0"/>
              <a:t> 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maps</a:t>
            </a:r>
            <a:r>
              <a:rPr lang="fr-FR" dirty="0" smtClean="0"/>
              <a:t> </a:t>
            </a:r>
            <a:r>
              <a:rPr lang="fr-FR" dirty="0"/>
              <a:t>do not all match </a:t>
            </a:r>
            <a:r>
              <a:rPr lang="fr-FR" dirty="0" err="1"/>
              <a:t>with</a:t>
            </a:r>
            <a:r>
              <a:rPr lang="fr-FR" dirty="0"/>
              <a:t> the country </a:t>
            </a:r>
            <a:r>
              <a:rPr lang="fr-FR" dirty="0" err="1"/>
              <a:t>names</a:t>
            </a:r>
            <a:r>
              <a:rPr lang="fr-FR" dirty="0"/>
              <a:t> in the </a:t>
            </a:r>
            <a:r>
              <a:rPr lang="fr-FR" dirty="0" err="1" smtClean="0"/>
              <a:t>openFDA</a:t>
            </a:r>
            <a:r>
              <a:rPr lang="fr-FR" dirty="0" smtClean="0"/>
              <a:t> files, </a:t>
            </a:r>
            <a:r>
              <a:rPr lang="fr-FR" dirty="0" err="1"/>
              <a:t>which</a:t>
            </a:r>
            <a:r>
              <a:rPr lang="fr-FR" dirty="0"/>
              <a:t> do not all match </a:t>
            </a:r>
            <a:r>
              <a:rPr lang="fr-FR" dirty="0" err="1"/>
              <a:t>with</a:t>
            </a:r>
            <a:r>
              <a:rPr lang="fr-FR" dirty="0"/>
              <a:t> the country </a:t>
            </a:r>
            <a:r>
              <a:rPr lang="fr-FR" dirty="0" err="1"/>
              <a:t>names</a:t>
            </a:r>
            <a:r>
              <a:rPr lang="fr-FR" dirty="0"/>
              <a:t> in the country codes table</a:t>
            </a:r>
            <a:r>
              <a:rPr lang="fr-FR" dirty="0" smtClean="0"/>
              <a:t>. This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fixed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52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Screen Shot 2018-09-06 at 4.28.1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" b="3471"/>
          <a:stretch/>
        </p:blipFill>
        <p:spPr>
          <a:xfrm>
            <a:off x="872067" y="2099437"/>
            <a:ext cx="7408333" cy="4432146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Careful</a:t>
            </a:r>
            <a:r>
              <a:rPr lang="fr-FR" dirty="0" smtClean="0"/>
              <a:t>: duplicates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859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creen Shot 2018-09-06 at 5.09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" b="45"/>
          <a:stretch/>
        </p:blipFill>
        <p:spPr>
          <a:xfrm>
            <a:off x="872067" y="2157756"/>
            <a:ext cx="7408333" cy="44969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4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8-09-08 at 9.44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55" y="0"/>
            <a:ext cx="6918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64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Screen Shot 2018-09-06 at 5.10.0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57"/>
          <a:stretch/>
        </p:blipFill>
        <p:spPr>
          <a:xfrm>
            <a:off x="872067" y="2138316"/>
            <a:ext cx="7408333" cy="452286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60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It </a:t>
            </a:r>
            <a:r>
              <a:rPr lang="fr-FR" dirty="0" err="1" smtClean="0"/>
              <a:t>seems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people </a:t>
            </a:r>
            <a:r>
              <a:rPr lang="fr-FR" dirty="0" err="1" smtClean="0"/>
              <a:t>mainly</a:t>
            </a:r>
            <a:r>
              <a:rPr lang="fr-FR" dirty="0" smtClean="0"/>
              <a:t> do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, no machine </a:t>
            </a:r>
            <a:r>
              <a:rPr lang="fr-FR" dirty="0" err="1" smtClean="0"/>
              <a:t>learning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Google </a:t>
            </a:r>
            <a:r>
              <a:rPr lang="fr-FR" dirty="0" err="1" smtClean="0"/>
              <a:t>scholar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>
                <a:hlinkClick r:id="rId2"/>
              </a:rPr>
              <a:t>https://academic.oup.com/jamia/article/23/3/596/2908999</a:t>
            </a:r>
            <a:endParaRPr lang="fr-FR" dirty="0" smtClean="0"/>
          </a:p>
          <a:p>
            <a:pPr lvl="1"/>
            <a:r>
              <a:rPr lang="fr-FR" dirty="0" err="1" smtClean="0"/>
              <a:t>Papers</a:t>
            </a:r>
            <a:r>
              <a:rPr lang="fr-FR" dirty="0" smtClean="0"/>
              <a:t> </a:t>
            </a:r>
            <a:r>
              <a:rPr lang="fr-FR" dirty="0" err="1" smtClean="0"/>
              <a:t>quoting</a:t>
            </a:r>
            <a:r>
              <a:rPr lang="fr-FR" dirty="0" smtClean="0"/>
              <a:t> the </a:t>
            </a:r>
            <a:r>
              <a:rPr lang="fr-FR" dirty="0" err="1" smtClean="0"/>
              <a:t>above</a:t>
            </a:r>
            <a:r>
              <a:rPr lang="fr-FR" dirty="0" smtClean="0"/>
              <a:t>,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importantly</a:t>
            </a:r>
            <a:r>
              <a:rPr lang="fr-FR" dirty="0" smtClean="0"/>
              <a:t>: </a:t>
            </a:r>
            <a:r>
              <a:rPr lang="fr-FR" dirty="0" smtClean="0">
                <a:hlinkClick r:id="rId3"/>
              </a:rPr>
              <a:t>https://dx.doi.org/10.18632%2Foncotarget.12813</a:t>
            </a:r>
            <a:r>
              <a:rPr lang="fr-FR" dirty="0" smtClean="0"/>
              <a:t>, </a:t>
            </a:r>
            <a:r>
              <a:rPr lang="en-US" dirty="0" smtClean="0">
                <a:hlinkClick r:id="rId4"/>
              </a:rPr>
              <a:t>https://doi.org/10.1080/10641963.2016.1254224</a:t>
            </a:r>
            <a:r>
              <a:rPr lang="en-US" dirty="0" smtClean="0"/>
              <a:t>, </a:t>
            </a:r>
            <a:r>
              <a:rPr lang="mr-IN" dirty="0" smtClean="0">
                <a:hlinkClick r:id="rId5"/>
              </a:rPr>
              <a:t>https://doi.org/10.1089/adt.2016.742</a:t>
            </a:r>
            <a:r>
              <a:rPr lang="fr-FR" dirty="0" smtClean="0"/>
              <a:t>, </a:t>
            </a:r>
            <a:r>
              <a:rPr lang="fr-FR" dirty="0" smtClean="0">
                <a:hlinkClick r:id="rId6"/>
              </a:rPr>
              <a:t>https://dx.doi.org/10.18632%2Foncotarget.18504</a:t>
            </a:r>
            <a:r>
              <a:rPr lang="fr-FR" dirty="0" smtClean="0"/>
              <a:t>, </a:t>
            </a:r>
            <a:r>
              <a:rPr lang="fr-FR" dirty="0" smtClean="0">
                <a:hlinkClick r:id="rId7"/>
              </a:rPr>
              <a:t>https://dx.doi.org/10.18632%2Foncotarget.12951</a:t>
            </a:r>
            <a:r>
              <a:rPr lang="fr-FR" dirty="0" smtClean="0"/>
              <a:t>, </a:t>
            </a:r>
            <a:r>
              <a:rPr lang="pl-PL" dirty="0" smtClean="0">
                <a:hlinkClick r:id="rId8"/>
              </a:rPr>
              <a:t>https://dx.doi.org/10.1016%2Fj.ijrobp.2017.02.006</a:t>
            </a:r>
            <a:r>
              <a:rPr lang="pl-PL" dirty="0" smtClean="0"/>
              <a:t>,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Google:</a:t>
            </a:r>
          </a:p>
          <a:p>
            <a:pPr lvl="1"/>
            <a:r>
              <a:rPr lang="fr-FR" dirty="0" err="1" smtClean="0"/>
              <a:t>https</a:t>
            </a:r>
            <a:r>
              <a:rPr lang="fr-FR" dirty="0" smtClean="0"/>
              <a:t>://</a:t>
            </a:r>
            <a:r>
              <a:rPr lang="fr-FR" dirty="0" err="1" smtClean="0"/>
              <a:t>semanticommunity.info</a:t>
            </a:r>
            <a:r>
              <a:rPr lang="fr-FR" dirty="0" smtClean="0"/>
              <a:t>/</a:t>
            </a:r>
            <a:r>
              <a:rPr lang="fr-FR" dirty="0" err="1" smtClean="0"/>
              <a:t>Data_Science</a:t>
            </a:r>
            <a:r>
              <a:rPr lang="fr-FR" dirty="0" smtClean="0"/>
              <a:t>/</a:t>
            </a:r>
            <a:r>
              <a:rPr lang="fr-FR" dirty="0" err="1" smtClean="0"/>
              <a:t>Data_Science_for_OpenFDA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Bibliography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do people do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openFDA</a:t>
            </a:r>
            <a:r>
              <a:rPr lang="fr-FR" dirty="0" smtClean="0"/>
              <a:t>? (1)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334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 </a:t>
            </a:r>
            <a:r>
              <a:rPr lang="fr-FR" dirty="0" err="1" smtClean="0"/>
              <a:t>like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Paper from the Nature group </a:t>
            </a:r>
            <a:r>
              <a:rPr lang="fr-FR" dirty="0" err="1" smtClean="0"/>
              <a:t>using</a:t>
            </a:r>
            <a:r>
              <a:rPr lang="fr-FR" dirty="0" smtClean="0"/>
              <a:t> machine </a:t>
            </a:r>
            <a:r>
              <a:rPr lang="fr-FR" dirty="0" err="1" smtClean="0"/>
              <a:t>learning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https://www.ncbi.nlm.nih.gov/pmc/articles/PMC5703951/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smtClean="0">
                <a:hlinkClick r:id="rId4"/>
              </a:rPr>
              <a:t>https://fda.fa17.rcdilorenzo.io/</a:t>
            </a:r>
            <a:endParaRPr lang="fr-FR" dirty="0" smtClean="0"/>
          </a:p>
          <a:p>
            <a:pPr lvl="1"/>
            <a:endParaRPr lang="fr-FR" dirty="0" smtClean="0">
              <a:hlinkClick r:id="rId3"/>
            </a:endParaRPr>
          </a:p>
          <a:p>
            <a:r>
              <a:rPr lang="fr-FR" dirty="0" smtClean="0"/>
              <a:t>I have not looked at:</a:t>
            </a:r>
            <a:endParaRPr lang="fr-FR" dirty="0">
              <a:hlinkClick r:id="rId3"/>
            </a:endParaRPr>
          </a:p>
          <a:p>
            <a:pPr lvl="1"/>
            <a:r>
              <a:rPr lang="fr-FR" dirty="0" smtClean="0">
                <a:hlinkClick r:id="rId3"/>
              </a:rPr>
              <a:t>https://github.com/akamlani/openfda</a:t>
            </a:r>
            <a:endParaRPr lang="fr-FR" dirty="0" smtClean="0"/>
          </a:p>
          <a:p>
            <a:pPr lvl="1"/>
            <a:r>
              <a:rPr lang="fr-FR" dirty="0" smtClean="0">
                <a:hlinkClick r:id="rId5"/>
              </a:rPr>
              <a:t>https://github.com/FDA/openfda</a:t>
            </a:r>
            <a:r>
              <a:rPr lang="fr-FR" dirty="0" smtClean="0"/>
              <a:t>	</a:t>
            </a:r>
          </a:p>
          <a:p>
            <a:pPr lvl="1"/>
            <a:r>
              <a:rPr lang="fr-FR" dirty="0" smtClean="0">
                <a:hlinkClick r:id="rId6"/>
              </a:rPr>
              <a:t>https://github.com/FDA/open.fda.gov</a:t>
            </a:r>
            <a:endParaRPr lang="fr-FR" dirty="0" smtClean="0"/>
          </a:p>
          <a:p>
            <a:pPr lvl="1"/>
            <a:r>
              <a:rPr lang="fr-FR" dirty="0" smtClean="0">
                <a:hlinkClick r:id="rId7"/>
              </a:rPr>
              <a:t>https://github.com/STSILABS/open-fda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Bibliography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do people do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openFDA</a:t>
            </a:r>
            <a:r>
              <a:rPr lang="fr-FR" dirty="0" smtClean="0"/>
              <a:t>? 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890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much</a:t>
            </a:r>
            <a:r>
              <a:rPr lang="fr-FR" dirty="0" smtClean="0"/>
              <a:t> machine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to the </a:t>
            </a:r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endParaRPr lang="fr-FR" dirty="0" smtClean="0"/>
          </a:p>
          <a:p>
            <a:r>
              <a:rPr lang="fr-FR" dirty="0" smtClean="0"/>
              <a:t>In the </a:t>
            </a:r>
            <a:r>
              <a:rPr lang="fr-FR" dirty="0" err="1" smtClean="0"/>
              <a:t>pharmacy</a:t>
            </a:r>
            <a:r>
              <a:rPr lang="fr-FR" dirty="0" smtClean="0"/>
              <a:t> </a:t>
            </a:r>
            <a:r>
              <a:rPr lang="fr-FR" dirty="0" err="1" smtClean="0"/>
              <a:t>industry</a:t>
            </a:r>
            <a:r>
              <a:rPr lang="fr-FR" dirty="0" smtClean="0"/>
              <a:t>, machine </a:t>
            </a:r>
            <a:r>
              <a:rPr lang="fr-FR" dirty="0" err="1" smtClean="0"/>
              <a:t>learning</a:t>
            </a:r>
            <a:r>
              <a:rPr lang="fr-FR" dirty="0" smtClean="0"/>
              <a:t> has been </a:t>
            </a:r>
            <a:r>
              <a:rPr lang="fr-FR" dirty="0" err="1" smtClean="0"/>
              <a:t>sucessfully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in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contexts</a:t>
            </a:r>
            <a:r>
              <a:rPr lang="fr-FR" dirty="0" smtClean="0"/>
              <a:t> (medium, </a:t>
            </a:r>
            <a:r>
              <a:rPr lang="fr-FR" dirty="0" err="1" smtClean="0"/>
              <a:t>Hype</a:t>
            </a:r>
            <a:r>
              <a:rPr lang="fr-FR" dirty="0" smtClean="0"/>
              <a:t> and Reality of </a:t>
            </a:r>
            <a:r>
              <a:rPr lang="fr-FR" dirty="0" err="1" smtClean="0"/>
              <a:t>Artificial</a:t>
            </a:r>
            <a:r>
              <a:rPr lang="fr-FR" dirty="0" smtClean="0"/>
              <a:t> Intelligence in </a:t>
            </a:r>
            <a:r>
              <a:rPr lang="fr-FR" dirty="0" err="1" smtClean="0"/>
              <a:t>Healthcare</a:t>
            </a:r>
            <a:r>
              <a:rPr lang="fr-FR" dirty="0" smtClean="0"/>
              <a:t>, </a:t>
            </a:r>
            <a:r>
              <a:rPr lang="fr-FR" dirty="0" err="1" smtClean="0"/>
              <a:t>Sebastian</a:t>
            </a:r>
            <a:r>
              <a:rPr lang="fr-FR" dirty="0" smtClean="0"/>
              <a:t> </a:t>
            </a:r>
            <a:r>
              <a:rPr lang="fr-FR" dirty="0" err="1" smtClean="0"/>
              <a:t>Wurst</a:t>
            </a:r>
            <a:r>
              <a:rPr lang="fr-FR" dirty="0" smtClean="0"/>
              <a:t>):</a:t>
            </a:r>
          </a:p>
          <a:p>
            <a:pPr lvl="1"/>
            <a:r>
              <a:rPr lang="fr-FR" dirty="0" err="1" smtClean="0"/>
              <a:t>Medical</a:t>
            </a:r>
            <a:r>
              <a:rPr lang="fr-FR" dirty="0" smtClean="0"/>
              <a:t> </a:t>
            </a:r>
            <a:r>
              <a:rPr lang="fr-FR" dirty="0" err="1" smtClean="0"/>
              <a:t>diagnosis</a:t>
            </a:r>
            <a:r>
              <a:rPr lang="fr-FR" dirty="0" smtClean="0"/>
              <a:t>: 17%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nurses, 14%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GP</a:t>
            </a:r>
          </a:p>
          <a:p>
            <a:pPr lvl="1"/>
            <a:r>
              <a:rPr lang="fr-FR" dirty="0" smtClean="0"/>
              <a:t>Diagnose </a:t>
            </a:r>
            <a:r>
              <a:rPr lang="fr-FR" dirty="0" err="1" smtClean="0"/>
              <a:t>autism</a:t>
            </a:r>
            <a:r>
              <a:rPr lang="fr-FR" dirty="0" smtClean="0"/>
              <a:t> for baby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brain</a:t>
            </a:r>
            <a:r>
              <a:rPr lang="fr-FR" dirty="0" smtClean="0"/>
              <a:t> scan </a:t>
            </a:r>
            <a:r>
              <a:rPr lang="fr-FR" dirty="0" err="1" smtClean="0"/>
              <a:t>with</a:t>
            </a:r>
            <a:r>
              <a:rPr lang="fr-FR" dirty="0" smtClean="0"/>
              <a:t> 81%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1"/>
            <a:r>
              <a:rPr lang="fr-FR" dirty="0" smtClean="0"/>
              <a:t>Skin cancer </a:t>
            </a:r>
            <a:r>
              <a:rPr lang="fr-FR" dirty="0" err="1" smtClean="0"/>
              <a:t>detection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91%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1"/>
            <a:r>
              <a:rPr lang="fr-FR" dirty="0" err="1" smtClean="0"/>
              <a:t>Suicidal</a:t>
            </a:r>
            <a:r>
              <a:rPr lang="fr-FR" dirty="0" smtClean="0"/>
              <a:t> </a:t>
            </a:r>
            <a:r>
              <a:rPr lang="fr-FR" dirty="0" err="1" smtClean="0"/>
              <a:t>person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93%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1"/>
            <a:r>
              <a:rPr lang="fr-FR" dirty="0" err="1" smtClean="0"/>
              <a:t>Breast</a:t>
            </a:r>
            <a:r>
              <a:rPr lang="fr-FR" dirty="0" smtClean="0"/>
              <a:t> cancer </a:t>
            </a:r>
            <a:r>
              <a:rPr lang="fr-FR" dirty="0" err="1" smtClean="0"/>
              <a:t>with</a:t>
            </a:r>
            <a:r>
              <a:rPr lang="fr-FR" dirty="0" smtClean="0"/>
              <a:t> 99% </a:t>
            </a:r>
            <a:r>
              <a:rPr lang="fr-FR" dirty="0" err="1" smtClean="0"/>
              <a:t>acuracy</a:t>
            </a:r>
            <a:endParaRPr lang="fr-FR" dirty="0" smtClean="0"/>
          </a:p>
          <a:p>
            <a:pPr lvl="1"/>
            <a:r>
              <a:rPr lang="fr-FR" dirty="0" smtClean="0"/>
              <a:t>Use EHR data to </a:t>
            </a:r>
            <a:r>
              <a:rPr lang="fr-FR" dirty="0" err="1" smtClean="0"/>
              <a:t>predict</a:t>
            </a:r>
            <a:r>
              <a:rPr lang="fr-FR" dirty="0" smtClean="0"/>
              <a:t> future </a:t>
            </a:r>
            <a:r>
              <a:rPr lang="fr-FR" dirty="0" err="1" smtClean="0"/>
              <a:t>diseases</a:t>
            </a:r>
            <a:r>
              <a:rPr lang="fr-FR" dirty="0" smtClean="0"/>
              <a:t> </a:t>
            </a:r>
            <a:r>
              <a:rPr lang="fr-FR" dirty="0" err="1" smtClean="0"/>
              <a:t>wth</a:t>
            </a:r>
            <a:r>
              <a:rPr lang="fr-FR" dirty="0" smtClean="0"/>
              <a:t> 93% </a:t>
            </a:r>
            <a:r>
              <a:rPr lang="fr-FR" dirty="0" err="1" smtClean="0"/>
              <a:t>accuracy</a:t>
            </a:r>
            <a:endParaRPr lang="fr-FR" dirty="0"/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save</a:t>
            </a:r>
            <a:r>
              <a:rPr lang="fr-FR" dirty="0" smtClean="0"/>
              <a:t> 45% of doc time for GP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Bibliography</a:t>
            </a:r>
            <a:r>
              <a:rPr lang="fr-FR" dirty="0" smtClean="0"/>
              <a:t>: </a:t>
            </a: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724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Recalibrate</a:t>
            </a:r>
            <a:r>
              <a:rPr lang="fr-FR" dirty="0" smtClean="0"/>
              <a:t> word2vec for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purpose</a:t>
            </a:r>
            <a:r>
              <a:rPr lang="fr-FR" dirty="0" smtClean="0"/>
              <a:t>? </a:t>
            </a:r>
            <a:r>
              <a:rPr lang="fr-FR" dirty="0" err="1" smtClean="0"/>
              <a:t>Mikolov</a:t>
            </a:r>
            <a:r>
              <a:rPr lang="fr-FR" dirty="0" smtClean="0"/>
              <a:t> et al., 2013 show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computational</a:t>
            </a:r>
            <a:r>
              <a:rPr lang="fr-FR" dirty="0" smtClean="0"/>
              <a:t> times are out of </a:t>
            </a:r>
            <a:r>
              <a:rPr lang="fr-FR" dirty="0" err="1" smtClean="0"/>
              <a:t>reach</a:t>
            </a:r>
            <a:r>
              <a:rPr lang="fr-FR" dirty="0" smtClean="0"/>
              <a:t> for </a:t>
            </a:r>
            <a:r>
              <a:rPr lang="fr-FR" dirty="0" err="1" smtClean="0"/>
              <a:t>my</a:t>
            </a:r>
            <a:r>
              <a:rPr lang="fr-FR" dirty="0" smtClean="0"/>
              <a:t> computer.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r>
              <a:rPr lang="fr-FR" dirty="0" smtClean="0"/>
              <a:t> of </a:t>
            </a:r>
            <a:r>
              <a:rPr lang="fr-FR" dirty="0" err="1" smtClean="0"/>
              <a:t>improvement</a:t>
            </a:r>
            <a:r>
              <a:rPr lang="fr-FR" dirty="0" smtClean="0"/>
              <a:t> (1)</a:t>
            </a:r>
            <a:endParaRPr lang="fr-FR" dirty="0"/>
          </a:p>
        </p:txBody>
      </p:sp>
      <p:pic>
        <p:nvPicPr>
          <p:cNvPr id="4" name="Image 3" descr="Screen Shot 2018-09-10 at 10.28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9" y="3949861"/>
            <a:ext cx="5981700" cy="13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62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‘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data’: </a:t>
            </a:r>
          </a:p>
          <a:p>
            <a:pPr lvl="1"/>
            <a:r>
              <a:rPr lang="fr-FR" dirty="0" smtClean="0"/>
              <a:t>Use </a:t>
            </a:r>
            <a:r>
              <a:rPr lang="fr-FR" dirty="0" err="1" smtClean="0"/>
              <a:t>multinomialNB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LogisticRegression</a:t>
            </a:r>
            <a:endParaRPr lang="fr-FR" dirty="0" smtClean="0"/>
          </a:p>
          <a:p>
            <a:pPr lvl="1"/>
            <a:r>
              <a:rPr lang="fr-FR" dirty="0" smtClean="0"/>
              <a:t>Play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GridSearchCV</a:t>
            </a:r>
            <a:endParaRPr lang="fr-FR" dirty="0" smtClean="0"/>
          </a:p>
          <a:p>
            <a:pPr lvl="1"/>
            <a:r>
              <a:rPr lang="fr-FR" dirty="0" err="1" smtClean="0"/>
              <a:t>Follow</a:t>
            </a:r>
            <a:r>
              <a:rPr lang="fr-FR" dirty="0" smtClean="0"/>
              <a:t> ‘</a:t>
            </a:r>
            <a:r>
              <a:rPr lang="fr-FR" dirty="0" err="1" smtClean="0"/>
              <a:t>where</a:t>
            </a:r>
            <a:r>
              <a:rPr lang="fr-FR" dirty="0" smtClean="0"/>
              <a:t> to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’ </a:t>
            </a:r>
            <a:r>
              <a:rPr lang="fr-FR" dirty="0" err="1" smtClean="0"/>
              <a:t>recommendations</a:t>
            </a:r>
            <a:endParaRPr lang="fr-FR" dirty="0" smtClean="0"/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for NLP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do not </a:t>
            </a:r>
            <a:r>
              <a:rPr lang="fr-FR" dirty="0" err="1" smtClean="0"/>
              <a:t>see</a:t>
            </a:r>
            <a:r>
              <a:rPr lang="fr-FR" dirty="0" smtClean="0"/>
              <a:t> how to use </a:t>
            </a:r>
            <a:r>
              <a:rPr lang="fr-FR" dirty="0" err="1" smtClean="0"/>
              <a:t>now</a:t>
            </a:r>
            <a:r>
              <a:rPr lang="fr-FR" dirty="0" smtClean="0"/>
              <a:t>, but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kept</a:t>
            </a:r>
            <a:r>
              <a:rPr lang="fr-FR" dirty="0" smtClean="0"/>
              <a:t> in </a:t>
            </a:r>
            <a:r>
              <a:rPr lang="fr-FR" dirty="0" err="1" smtClean="0"/>
              <a:t>mind</a:t>
            </a:r>
            <a:r>
              <a:rPr lang="fr-FR" dirty="0" smtClean="0"/>
              <a:t> for </a:t>
            </a:r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: </a:t>
            </a:r>
          </a:p>
          <a:p>
            <a:pPr lvl="1"/>
            <a:r>
              <a:rPr lang="fr-FR" dirty="0" err="1" smtClean="0"/>
              <a:t>spacy</a:t>
            </a:r>
            <a:r>
              <a:rPr lang="fr-FR" dirty="0" smtClean="0"/>
              <a:t> (NLP </a:t>
            </a:r>
            <a:r>
              <a:rPr lang="fr-FR" dirty="0" err="1" smtClean="0"/>
              <a:t>is</a:t>
            </a:r>
            <a:r>
              <a:rPr lang="fr-FR" dirty="0" smtClean="0"/>
              <a:t> fun, Adam </a:t>
            </a:r>
            <a:r>
              <a:rPr lang="fr-FR" dirty="0" err="1" smtClean="0"/>
              <a:t>Geitgey</a:t>
            </a:r>
            <a:r>
              <a:rPr lang="fr-FR" dirty="0" smtClean="0"/>
              <a:t>), </a:t>
            </a:r>
          </a:p>
          <a:p>
            <a:pPr lvl="1"/>
            <a:r>
              <a:rPr lang="fr-FR" dirty="0" smtClean="0"/>
              <a:t>Use </a:t>
            </a:r>
            <a:r>
              <a:rPr lang="fr-FR" dirty="0" err="1" smtClean="0"/>
              <a:t>several</a:t>
            </a:r>
            <a:r>
              <a:rPr lang="fr-FR" dirty="0" smtClean="0"/>
              <a:t> of SVM,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,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forest</a:t>
            </a:r>
            <a:r>
              <a:rPr lang="fr-FR" dirty="0" smtClean="0"/>
              <a:t>, Gradient </a:t>
            </a:r>
            <a:r>
              <a:rPr lang="fr-FR" dirty="0" err="1" smtClean="0"/>
              <a:t>boosted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 (</a:t>
            </a:r>
            <a:r>
              <a:rPr lang="fr-FR" dirty="0" err="1" smtClean="0"/>
              <a:t>Vik</a:t>
            </a:r>
            <a:r>
              <a:rPr lang="fr-FR" dirty="0" smtClean="0"/>
              <a:t> </a:t>
            </a:r>
            <a:r>
              <a:rPr lang="fr-FR" dirty="0" err="1" smtClean="0"/>
              <a:t>Paruchuri</a:t>
            </a:r>
            <a:r>
              <a:rPr lang="fr-FR" dirty="0" smtClean="0"/>
              <a:t>, Medium)</a:t>
            </a:r>
          </a:p>
          <a:p>
            <a:pPr lvl="1"/>
            <a:r>
              <a:rPr lang="fr-FR" dirty="0" err="1" smtClean="0"/>
              <a:t>Others</a:t>
            </a:r>
            <a:r>
              <a:rPr lang="fr-FR" dirty="0" smtClean="0"/>
              <a:t> in Robbie Allen, Medium, 200 of the Best Machine Learning NLP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r>
              <a:rPr lang="fr-FR" dirty="0" smtClean="0"/>
              <a:t> of </a:t>
            </a:r>
            <a:r>
              <a:rPr lang="fr-FR" dirty="0" err="1" smtClean="0"/>
              <a:t>improvement</a:t>
            </a:r>
            <a:r>
              <a:rPr lang="fr-FR" dirty="0" smtClean="0"/>
              <a:t> 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985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Screen Shot 2018-09-10 at 10.4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70"/>
            <a:ext cx="9144000" cy="54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6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8-09-08 at 9.45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98" y="0"/>
            <a:ext cx="7153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8-09-08 at 9.45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10" y="0"/>
            <a:ext cx="6926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9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8-09-08 at 9.46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0"/>
            <a:ext cx="7014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2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creen Shot 2018-09-08 at 8.41.51 PM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" b="2034"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22927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creen Shot 2018-09-08 at 8.52.24 PM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b="2197"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80438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creen Shot 2018-09-08 at 9.37.05 PM.png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" b="13"/>
          <a:stretch/>
        </p:blipFill>
        <p:spPr>
          <a:xfrm>
            <a:off x="1317625" y="0"/>
            <a:ext cx="6784975" cy="6858000"/>
          </a:xfrm>
        </p:spPr>
      </p:pic>
    </p:spTree>
    <p:extLst>
      <p:ext uri="{BB962C8B-B14F-4D97-AF65-F5344CB8AC3E}">
        <p14:creationId xmlns:p14="http://schemas.microsoft.com/office/powerpoint/2010/main" val="2823260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cilloscope">
  <a:themeElements>
    <a:clrScheme name="Oscilloscop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scilloscop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cilloscop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7481</TotalTime>
  <Words>1942</Words>
  <Application>Microsoft Macintosh PowerPoint</Application>
  <PresentationFormat>Présentation à l'écran (4:3)</PresentationFormat>
  <Paragraphs>127</Paragraphs>
  <Slides>36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Oscilloscope</vt:lpstr>
      <vt:lpstr>Figures corresponding to codeCopy3Countries_GitHub.py,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Machine learning section of the project</vt:lpstr>
      <vt:lpstr>Machine Learning project</vt:lpstr>
      <vt:lpstr>Workflow followed</vt:lpstr>
      <vt:lpstr>Présentation PowerPoint</vt:lpstr>
      <vt:lpstr>LogisticRegression</vt:lpstr>
      <vt:lpstr>Présentation PowerPoint</vt:lpstr>
      <vt:lpstr>Présentation PowerPoint</vt:lpstr>
      <vt:lpstr>Improved embedding</vt:lpstr>
      <vt:lpstr>Présentation PowerPoint</vt:lpstr>
      <vt:lpstr>Scores after LogisticRegression</vt:lpstr>
      <vt:lpstr>Présentation PowerPoint</vt:lpstr>
      <vt:lpstr>Présentation PowerPoint</vt:lpstr>
      <vt:lpstr>Word2Vec for embedding</vt:lpstr>
      <vt:lpstr>Présentation PowerPoint</vt:lpstr>
      <vt:lpstr>Scores after LogisticRegression</vt:lpstr>
      <vt:lpstr>Présentation PowerPoint</vt:lpstr>
      <vt:lpstr>Présentation PowerPoint</vt:lpstr>
      <vt:lpstr>Improvements are needed</vt:lpstr>
      <vt:lpstr>Careful: duplicates</vt:lpstr>
      <vt:lpstr>Présentation PowerPoint</vt:lpstr>
      <vt:lpstr>Présentation PowerPoint</vt:lpstr>
      <vt:lpstr>Bibliography: what do people do with openFDA? (1)</vt:lpstr>
      <vt:lpstr>Bibliography: what do people do with openFDA? (2)</vt:lpstr>
      <vt:lpstr>Bibliography: Conclusion</vt:lpstr>
      <vt:lpstr>Further ideas of improvement (1)</vt:lpstr>
      <vt:lpstr>Further ideas of improvement (2)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Demo Demo</dc:creator>
  <cp:lastModifiedBy>Demo Demo</cp:lastModifiedBy>
  <cp:revision>168</cp:revision>
  <dcterms:created xsi:type="dcterms:W3CDTF">2018-09-05T17:25:32Z</dcterms:created>
  <dcterms:modified xsi:type="dcterms:W3CDTF">2018-09-10T22:07:05Z</dcterms:modified>
</cp:coreProperties>
</file>