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92" r:id="rId6"/>
    <p:sldId id="291" r:id="rId7"/>
    <p:sldId id="290" r:id="rId8"/>
    <p:sldId id="293" r:id="rId9"/>
    <p:sldId id="288" r:id="rId10"/>
    <p:sldId id="289" r:id="rId11"/>
    <p:sldId id="257" r:id="rId12"/>
    <p:sldId id="258" r:id="rId13"/>
    <p:sldId id="25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C903-2428-4681-8DE3-E82458F9C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B2EF-D273-4A1B-A27A-88DCC7781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8A75A-290F-45CF-8755-93EE4E5F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812E-A1DC-4BC8-9B0B-C0DD5B41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903F-20B7-44E5-89D2-6808C5CF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4725-2A33-4861-BB99-41C9B429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8140E-E9B7-487D-81D3-6A1769FC0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2436-E718-4BCE-AED7-8CA6308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C629B-D48C-4641-8DCE-46D60C5A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F885-CB91-4244-9151-B8346C9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57CD4-FFF5-415D-8A2B-8555CE754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A448C-8705-473D-8DB7-096C048B7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3D59-592D-429C-92EA-4095F52F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655A-D21C-4C6E-A89F-F73938E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633D-5887-414C-BE14-25FEEC1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6C6-C773-4135-BC56-B54C4B08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3185-C5C1-4C68-BB2B-AFB93572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E8AD-4024-44F4-ABBE-E3CDA687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5A15-0964-474A-8465-92F51606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AFD8-64C1-483B-ABE0-52190351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038-9B10-4C4C-8C52-C01D0DCB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5487-5EAB-47DE-9CA2-F8108172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A709-B541-4D89-9344-524B6C7F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E851-7560-4EB5-9609-FBFD5C5B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9BC2-0B48-4204-AA6A-BF443AE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9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5A3B-FECB-4E7E-88C9-416F452F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7F20-E6D1-489E-8FB1-D0DDEDFCC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0CB27-80F2-41F0-A23A-F5697AF0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C203-BD5F-461E-8396-FF1615F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6324F-7C40-425A-9177-D07170D8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AC197-4306-4E7B-824F-CCA83D7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190E-A92B-4D62-8B37-8D351A1E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59E1-9A08-4EC5-804D-25DD2B31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0014-77EB-4B2A-A508-FAD50383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F40AD-E447-4CEC-B419-54DAF245A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8AE7C-B28C-4143-831A-717871EA9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C6EE7-C80F-4EE3-89A8-BE8BC0D0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7848D-8ECA-489F-A681-D13E2F2C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32664-D4F5-41B2-8C29-0A509B7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F857-36B6-41BB-AF2E-C12A5738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5D82B-CE1F-43C8-B7BE-E9BCD5B3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77438-15D4-4E99-935D-7165C19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628B3-6525-4443-B700-BA951D2C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B166B-CB58-422F-B1D3-4D48E8C0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8E002-D1BA-4C4B-BD8D-852F8651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09FA3-7647-43FB-B6BD-6868B2B6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545-02E0-451B-8718-E1520E99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9D90-E016-4A55-9566-308BC743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59DF-75CD-463B-A70F-576171780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595BC-01C0-4C03-BBC3-B8655DB9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949D-557F-40F2-A72E-C90BC36D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E7A5-6DB7-49E4-89DD-AC0EB019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5BB1-ED54-4D91-9375-A5E9D664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C61F3-341B-4D45-9D76-EC40D819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2FC9-97A7-42BA-95AB-7B737779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57F8-29EB-4812-95C2-E48FD85F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FAC6-9A6C-4D45-A7C9-8D9FF1ED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2AF6-1504-4A17-BE8D-58CF4FFF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8740-C615-4B82-8589-64772BBC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18E5-9359-4532-9FE6-9EE6C4405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1255-56DE-40BD-B83A-5A3D2B86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58FD-94B4-42E1-A437-465FE4836D96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0A115-C733-4E3A-BE3A-4EBBABAE0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35A9-B35F-4AFE-8817-F19D2DD2F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4904-ECC7-4BE4-8706-ACD43151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F021-A52B-4F55-A85B-6968F0396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SSIS Deployment and SQL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A4642-0F76-42F7-9664-F2D96AF3E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 Barley</a:t>
            </a:r>
          </a:p>
        </p:txBody>
      </p:sp>
    </p:spTree>
    <p:extLst>
      <p:ext uri="{BB962C8B-B14F-4D97-AF65-F5344CB8AC3E}">
        <p14:creationId xmlns:p14="http://schemas.microsoft.com/office/powerpoint/2010/main" val="33957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2C7A-4C19-4CE4-9AF8-3EB19308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Project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D28C-D3BA-41E9-A701-04E3CC75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ServerName</a:t>
            </a:r>
            <a:r>
              <a:rPr lang="en-US" dirty="0"/>
              <a:t> is OLE DB Connection Manager</a:t>
            </a:r>
          </a:p>
          <a:p>
            <a:r>
              <a:rPr lang="en-US" dirty="0"/>
              <a:t>Need to specify a different </a:t>
            </a:r>
            <a:r>
              <a:rPr lang="en-US" dirty="0" err="1"/>
              <a:t>ServerName</a:t>
            </a:r>
            <a:r>
              <a:rPr lang="en-US" dirty="0"/>
              <a:t> value for the connection manager in each stage:  development, QA and PROD</a:t>
            </a:r>
          </a:p>
        </p:txBody>
      </p:sp>
    </p:spTree>
    <p:extLst>
      <p:ext uri="{BB962C8B-B14F-4D97-AF65-F5344CB8AC3E}">
        <p14:creationId xmlns:p14="http://schemas.microsoft.com/office/powerpoint/2010/main" val="332820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27E5-8B84-421A-9231-927B52DA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BAF4D-603E-4462-B4AF-4501972B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04529"/>
            <a:ext cx="6203218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A740-B63E-49DD-B0A5-E09B339D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Connection to Project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845A1-4BFD-4F7C-BF99-B02405D0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636" y="3500836"/>
            <a:ext cx="2385267" cy="91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02F98-7DA0-420B-9E17-56DE7394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4629"/>
            <a:ext cx="4259949" cy="40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0B0A08-CEF7-421C-ACF4-996BA31F99AF}"/>
              </a:ext>
            </a:extLst>
          </p:cNvPr>
          <p:cNvSpPr txBox="1"/>
          <p:nvPr/>
        </p:nvSpPr>
        <p:spPr>
          <a:xfrm>
            <a:off x="5098149" y="3698584"/>
            <a:ext cx="379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(project) indicates Project connection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9A410-6491-42E3-8696-CAE44EF82E12}"/>
              </a:ext>
            </a:extLst>
          </p:cNvPr>
          <p:cNvSpPr txBox="1"/>
          <p:nvPr/>
        </p:nvSpPr>
        <p:spPr>
          <a:xfrm>
            <a:off x="838200" y="1661375"/>
            <a:ext cx="4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connection …</a:t>
            </a:r>
          </a:p>
        </p:txBody>
      </p:sp>
    </p:spTree>
    <p:extLst>
      <p:ext uri="{BB962C8B-B14F-4D97-AF65-F5344CB8AC3E}">
        <p14:creationId xmlns:p14="http://schemas.microsoft.com/office/powerpoint/2010/main" val="177944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2DE5-0246-45CF-AC98-5E2D497F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Project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D7B9B-45DF-4D09-BD93-6831C6AE6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177700"/>
            <a:ext cx="4480948" cy="403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9F4A4-25F9-43AC-B354-79C3B22AAFA1}"/>
              </a:ext>
            </a:extLst>
          </p:cNvPr>
          <p:cNvSpPr txBox="1"/>
          <p:nvPr/>
        </p:nvSpPr>
        <p:spPr>
          <a:xfrm>
            <a:off x="876300" y="1690688"/>
            <a:ext cx="42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connection …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5B8B937-5A96-4A1A-8E48-66CC93AD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482" y="2177700"/>
            <a:ext cx="2982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61B5-A012-4247-9AC2-037C3341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Project Connection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7791D-6156-4C80-8F05-C313F8424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234" y="1690688"/>
            <a:ext cx="2982144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009C9-8B05-4F0D-897E-4CC6EC2A4C2C}"/>
              </a:ext>
            </a:extLst>
          </p:cNvPr>
          <p:cNvSpPr txBox="1"/>
          <p:nvPr/>
        </p:nvSpPr>
        <p:spPr>
          <a:xfrm>
            <a:off x="962384" y="1690688"/>
            <a:ext cx="4173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Property to Parameterize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new parameter in the SSIS package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initial value of </a:t>
            </a:r>
            <a:r>
              <a:rPr lang="en-US" dirty="0" err="1"/>
              <a:t>ServerName</a:t>
            </a:r>
            <a:r>
              <a:rPr lang="en-US" dirty="0"/>
              <a:t>; e.g. used in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Scope to Project (automatic)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Required; forces value to be specified when adding to a SQL Server Agent job step</a:t>
            </a:r>
          </a:p>
        </p:txBody>
      </p:sp>
    </p:spTree>
    <p:extLst>
      <p:ext uri="{BB962C8B-B14F-4D97-AF65-F5344CB8AC3E}">
        <p14:creationId xmlns:p14="http://schemas.microsoft.com/office/powerpoint/2010/main" val="298670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2A73-36C0-468B-B1D3-2D57381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1EDEF-93E8-458C-89CC-8420500D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7470"/>
            <a:ext cx="2872989" cy="1623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23C41-87B1-4551-AB82-4210773B7079}"/>
              </a:ext>
            </a:extLst>
          </p:cNvPr>
          <p:cNvSpPr txBox="1"/>
          <p:nvPr/>
        </p:nvSpPr>
        <p:spPr>
          <a:xfrm>
            <a:off x="740492" y="1713045"/>
            <a:ext cx="4117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Double-click </a:t>
            </a:r>
            <a:r>
              <a:rPr lang="en-US" dirty="0" err="1"/>
              <a:t>Project.params</a:t>
            </a:r>
            <a:r>
              <a:rPr lang="en-US" dirty="0"/>
              <a:t> in the Solution Explorer to display the list of Project parameters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DE9D2-A482-4C46-BDEB-E818FED3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86760"/>
            <a:ext cx="2827265" cy="640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D5AFD-B636-422A-8732-E3AB10C42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58" y="4091247"/>
            <a:ext cx="3871295" cy="193564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E71B48-DD43-4CB2-9C84-8A09AB6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55458" y="1690688"/>
            <a:ext cx="6241321" cy="1531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C20E63-016B-4103-9B23-E806A6D7CDBA}"/>
              </a:ext>
            </a:extLst>
          </p:cNvPr>
          <p:cNvSpPr txBox="1"/>
          <p:nvPr/>
        </p:nvSpPr>
        <p:spPr>
          <a:xfrm>
            <a:off x="4857750" y="3414885"/>
            <a:ext cx="425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ServerName</a:t>
            </a:r>
            <a:r>
              <a:rPr lang="en-US" dirty="0"/>
              <a:t> gets its value from an expression which is the Project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5D78D-A3D0-4D89-A54D-F037B7475DEC}"/>
              </a:ext>
            </a:extLst>
          </p:cNvPr>
          <p:cNvSpPr txBox="1"/>
          <p:nvPr/>
        </p:nvSpPr>
        <p:spPr>
          <a:xfrm>
            <a:off x="766854" y="4640785"/>
            <a:ext cx="4259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r>
              <a:rPr lang="en-US" dirty="0"/>
              <a:t> icon indicates an expression </a:t>
            </a:r>
          </a:p>
          <a:p>
            <a:r>
              <a:rPr lang="en-US" dirty="0"/>
              <a:t>is used</a:t>
            </a:r>
          </a:p>
        </p:txBody>
      </p:sp>
    </p:spTree>
    <p:extLst>
      <p:ext uri="{BB962C8B-B14F-4D97-AF65-F5344CB8AC3E}">
        <p14:creationId xmlns:p14="http://schemas.microsoft.com/office/powerpoint/2010/main" val="417608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60CF-BAA1-4E61-8BA2-6836A921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SSIS Catalog  (HIDDEN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1ADB-0955-4F6C-8850-58CF8A9F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r>
              <a:rPr lang="en-US" dirty="0"/>
              <a:t>Get .ISPAC file from PROJECT FOLDER\bin\Development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DO: I can’t connect to SSIS service; how do I deploy from ISPAC?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41122-2966-4624-BACA-E5AB49CE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7" y="2786967"/>
            <a:ext cx="5494496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68DD-4330-498B-80C6-B68E7E39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SSIS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A774-ACF2-40FC-92E0-4145F96D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SSIS project in Solution Explorer</a:t>
            </a:r>
          </a:p>
          <a:p>
            <a:r>
              <a:rPr lang="en-US" dirty="0"/>
              <a:t>Select Deploy</a:t>
            </a:r>
          </a:p>
          <a:p>
            <a:r>
              <a:rPr lang="en-US" dirty="0"/>
              <a:t>Walk through the Deployment Wizard</a:t>
            </a:r>
          </a:p>
        </p:txBody>
      </p:sp>
    </p:spTree>
    <p:extLst>
      <p:ext uri="{BB962C8B-B14F-4D97-AF65-F5344CB8AC3E}">
        <p14:creationId xmlns:p14="http://schemas.microsoft.com/office/powerpoint/2010/main" val="138382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5AF-8C72-4906-9261-35A8FBA4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– 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84999E-9EF1-440B-873C-0FB2A6787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81" y="1825625"/>
            <a:ext cx="5025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05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456A-4B33-4D04-A256-B9C7A99B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– Destination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20FC-CA44-40A6-8AF3-381B001A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6700" cy="4351338"/>
          </a:xfrm>
        </p:spPr>
        <p:txBody>
          <a:bodyPr/>
          <a:lstStyle/>
          <a:p>
            <a:r>
              <a:rPr lang="en-US" dirty="0"/>
              <a:t>Enter Server name</a:t>
            </a:r>
          </a:p>
          <a:p>
            <a:r>
              <a:rPr lang="en-US" dirty="0"/>
              <a:t>Click Connect</a:t>
            </a:r>
          </a:p>
          <a:p>
            <a:r>
              <a:rPr lang="en-US" dirty="0"/>
              <a:t>Enter Path (navigate to the folder in the SSIS catalog; you can create a new folder)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FCB3E-D492-45E9-A370-1B7541CB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20" y="1690688"/>
            <a:ext cx="612108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5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B2A5-2AB0-4C21-9E43-94CB4FF8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4022" cy="1325563"/>
          </a:xfrm>
        </p:spPr>
        <p:txBody>
          <a:bodyPr/>
          <a:lstStyle/>
          <a:p>
            <a:r>
              <a:rPr lang="en-US" dirty="0"/>
              <a:t>SSIS Deployment and SQL Agent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73E-5C82-442B-9EE0-7FC8106A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SSIS Package Parameters - parameter / value pairs used by a single SSIS package</a:t>
            </a:r>
          </a:p>
          <a:p>
            <a:r>
              <a:rPr lang="en-US" dirty="0"/>
              <a:t>SSIS Project Parameters – parameter / value pairs shared between all SSIS packages in an SSIS project; e.g. </a:t>
            </a:r>
            <a:r>
              <a:rPr lang="en-US" dirty="0" err="1"/>
              <a:t>ServerName</a:t>
            </a:r>
            <a:r>
              <a:rPr lang="en-US" dirty="0"/>
              <a:t> in Connection Manager, </a:t>
            </a:r>
            <a:r>
              <a:rPr lang="en-US" dirty="0" err="1"/>
              <a:t>EmailAddresses</a:t>
            </a:r>
            <a:r>
              <a:rPr lang="en-US" dirty="0"/>
              <a:t> for errors and notifications</a:t>
            </a:r>
          </a:p>
          <a:p>
            <a:r>
              <a:rPr lang="en-US" dirty="0"/>
              <a:t>SSIS Catalog Deployment (SSISDB database)</a:t>
            </a:r>
          </a:p>
          <a:p>
            <a:pPr lvl="1"/>
            <a:r>
              <a:rPr lang="en-US" dirty="0"/>
              <a:t>Store SSIS projects / execute SSIS packages from the Catalog</a:t>
            </a:r>
          </a:p>
          <a:p>
            <a:pPr lvl="1"/>
            <a:r>
              <a:rPr lang="en-US" dirty="0"/>
              <a:t>Create Environments in SSIS Catalog; configure Project to get Project Parameter values from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5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E156-7D20-42A4-979A-D3AE0E5A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- Destination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F15A18-0CEA-44FF-A27E-DC3ADFF3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81" y="1825625"/>
            <a:ext cx="5025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9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7AF3-8383-409E-BCA1-CA28B30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Wizard - 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9C4039-6251-4893-BB85-E4CA8362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181" y="1825625"/>
            <a:ext cx="5025637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A31B6-6FC0-4A95-8591-D92C5417F944}"/>
              </a:ext>
            </a:extLst>
          </p:cNvPr>
          <p:cNvSpPr txBox="1"/>
          <p:nvPr/>
        </p:nvSpPr>
        <p:spPr>
          <a:xfrm>
            <a:off x="952500" y="193357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Deploy</a:t>
            </a:r>
          </a:p>
        </p:txBody>
      </p:sp>
    </p:spTree>
    <p:extLst>
      <p:ext uri="{BB962C8B-B14F-4D97-AF65-F5344CB8AC3E}">
        <p14:creationId xmlns:p14="http://schemas.microsoft.com/office/powerpoint/2010/main" val="64865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7D5A-47C3-408A-97FE-034EF6E2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Catalog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261B-2300-42A1-937F-04707840A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49450"/>
            <a:ext cx="7105651" cy="4351338"/>
          </a:xfrm>
        </p:spPr>
        <p:txBody>
          <a:bodyPr/>
          <a:lstStyle/>
          <a:p>
            <a:r>
              <a:rPr lang="en-US" dirty="0"/>
              <a:t>Open SQL Server Management Studio (SSMS)</a:t>
            </a:r>
          </a:p>
          <a:p>
            <a:r>
              <a:rPr lang="en-US" dirty="0"/>
              <a:t>Expand Integration Services Catalog</a:t>
            </a:r>
          </a:p>
          <a:p>
            <a:r>
              <a:rPr lang="en-US" dirty="0"/>
              <a:t>Expand SSISDB</a:t>
            </a:r>
          </a:p>
          <a:p>
            <a:r>
              <a:rPr lang="en-US" dirty="0"/>
              <a:t>Expand SSIS BEST PRACTICE folder</a:t>
            </a:r>
          </a:p>
          <a:p>
            <a:r>
              <a:rPr lang="en-US" dirty="0"/>
              <a:t>Expand SSIS_DEPLOYMENT_AND_SQL_AGENT SSIS project</a:t>
            </a:r>
          </a:p>
          <a:p>
            <a:r>
              <a:rPr lang="en-US" dirty="0"/>
              <a:t>Expand packages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68C7-2628-47BE-A3BE-6407AA40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1949450"/>
            <a:ext cx="3292125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2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E074-3B44-47C2-9A9C-CB9107D6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9E3B5F-F265-430F-9C9C-6B9FB110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465" y="1825625"/>
            <a:ext cx="3107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51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1CB7-3804-45AD-A0E6-A4750038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Environment -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2250-DB5B-4F2D-96A9-7FC879E2B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9525" cy="4351338"/>
          </a:xfrm>
        </p:spPr>
        <p:txBody>
          <a:bodyPr/>
          <a:lstStyle/>
          <a:p>
            <a:r>
              <a:rPr lang="en-US" dirty="0"/>
              <a:t>Enter Environment name </a:t>
            </a:r>
          </a:p>
          <a:p>
            <a:r>
              <a:rPr lang="en-US" dirty="0"/>
              <a:t>Enter Environment description</a:t>
            </a:r>
          </a:p>
          <a:p>
            <a:r>
              <a:rPr lang="en-US" dirty="0"/>
              <a:t>Click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EFC3B-EAFB-4D64-B9BF-E437ED144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48" y="1825625"/>
            <a:ext cx="6271803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93EF-CA8F-49B9-A40C-D0A57087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Properties for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81C7-8435-4C5E-B2F8-32FBDCB15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87" y="2190616"/>
            <a:ext cx="3292125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06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C459-20A4-402A-8946-87BD37D8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Values for Project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18A09-499C-43FF-8FC5-3857E372A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53" y="2145663"/>
            <a:ext cx="6378493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66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04C-4CA1-48A6-8C8C-42C5FA0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Values Sensitive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5CEE5-D878-4CD2-B9D1-51DE1D3B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6753" y="2583813"/>
            <a:ext cx="6378493" cy="371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983322-316F-4DC9-B05C-91B5899672D0}"/>
              </a:ext>
            </a:extLst>
          </p:cNvPr>
          <p:cNvSpPr txBox="1"/>
          <p:nvPr/>
        </p:nvSpPr>
        <p:spPr>
          <a:xfrm>
            <a:off x="2906753" y="1927700"/>
            <a:ext cx="64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 not shown and will be encrypted in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1967179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D7D-F790-4D8E-85B1-28C7F5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Project to Use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59B7EC-2BD5-41C2-A724-787B4583D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1317" y="2587661"/>
            <a:ext cx="3749365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5B9E-9DFB-4D43-8D73-98EDD5F8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Reference to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222682-DF53-4FD1-9014-B8BC28FFA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408" y="2145663"/>
            <a:ext cx="6043184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B2A5-2AB0-4C21-9E43-94CB4FF8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4022" cy="1325563"/>
          </a:xfrm>
        </p:spPr>
        <p:txBody>
          <a:bodyPr/>
          <a:lstStyle/>
          <a:p>
            <a:r>
              <a:rPr lang="en-US" dirty="0"/>
              <a:t>SSIS Deployment and SQL Agent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73E-5C82-442B-9EE0-7FC8106A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SSIS Package in SQL Agent job step</a:t>
            </a:r>
          </a:p>
          <a:p>
            <a:pPr lvl="1"/>
            <a:r>
              <a:rPr lang="en-US" dirty="0"/>
              <a:t>Retrieve SSIS package from the SSIS Catalog</a:t>
            </a:r>
          </a:p>
          <a:p>
            <a:pPr lvl="1"/>
            <a:r>
              <a:rPr lang="en-US" dirty="0"/>
              <a:t>Select Environment for SSIS Project Parameters</a:t>
            </a:r>
          </a:p>
          <a:p>
            <a:pPr lvl="1"/>
            <a:r>
              <a:rPr lang="en-US" dirty="0"/>
              <a:t>Set Project Parameter values from Environment</a:t>
            </a:r>
          </a:p>
          <a:p>
            <a:pPr lvl="1"/>
            <a:r>
              <a:rPr lang="en-US" dirty="0"/>
              <a:t>Set SSIS Package Parameter values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28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0EEC-1A68-4C62-ABD3-696457A6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Project Parameters to Use Environment Variable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A18E3-FC1A-4398-8A01-5FE8DCD21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36" y="2145663"/>
            <a:ext cx="6317527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CD00-7CAB-49AF-8388-F6526FDA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0450" cy="1325563"/>
          </a:xfrm>
        </p:spPr>
        <p:txBody>
          <a:bodyPr/>
          <a:lstStyle/>
          <a:p>
            <a:r>
              <a:rPr lang="en-US" dirty="0"/>
              <a:t>Configure Project Parameters to Use Environment Variable Values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159B5-1F1C-44F1-82A9-BFC8304BC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36" y="1974198"/>
            <a:ext cx="6317527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BBE4-B02C-408C-9BF0-6424A64F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Mapping to Environment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629084-7FFE-49F4-BC9B-121965094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962" y="2145663"/>
            <a:ext cx="711007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B16C-2500-44C8-9E38-E2421A09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Job Step to Execute SSIS Package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C02B1-8A64-41C9-B00B-FAFE29932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744" y="1690688"/>
            <a:ext cx="524741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4C451-C9EE-48AD-8938-D9A0E515B1A0}"/>
              </a:ext>
            </a:extLst>
          </p:cNvPr>
          <p:cNvSpPr txBox="1"/>
          <p:nvPr/>
        </p:nvSpPr>
        <p:spPr>
          <a:xfrm>
            <a:off x="838200" y="1690688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Run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Server; e.g. SERVERNAME or SERVERNAME\INSTANCENAME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SSIS package to execute from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2548439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BECF-7ABD-4F5D-ACDD-1A4A80DC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 Package in SSIS Catalog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FDECD0-69A9-4906-89E6-A88D88DE4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294" y="1825625"/>
            <a:ext cx="5247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8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5C58-467D-41BC-89BC-CE120D866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Job Step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806B09-004E-4267-8665-D7EE33D4F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069" y="1778000"/>
            <a:ext cx="52474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2E814-663D-4DDA-B8A1-249D22869E0C}"/>
              </a:ext>
            </a:extLst>
          </p:cNvPr>
          <p:cNvSpPr txBox="1"/>
          <p:nvPr/>
        </p:nvSpPr>
        <p:spPr>
          <a:xfrm>
            <a:off x="838200" y="1690688"/>
            <a:ext cx="3457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Select Run 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Server; e.g. SERVERNAME or SERVERNAME\INSTANCENAME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Specify SSIS package to execute from the SSIS Catalog</a:t>
            </a:r>
          </a:p>
        </p:txBody>
      </p:sp>
    </p:spTree>
    <p:extLst>
      <p:ext uri="{BB962C8B-B14F-4D97-AF65-F5344CB8AC3E}">
        <p14:creationId xmlns:p14="http://schemas.microsoft.com/office/powerpoint/2010/main" val="2640724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7628-28AF-4375-9172-9904F2BC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Job Step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EF46-D1E6-439B-86CE-5479B7A1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53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Environment check box and select environment from drop down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values are automatically mapped from the QA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B045C4-D72A-4CA0-B9BA-E165B0B8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88" y="1825625"/>
            <a:ext cx="52474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7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997A-56FB-467E-AC0F-0DACAC81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Package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0BFF-6E47-4EB1-931E-D5CD30D6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7" y="2744124"/>
            <a:ext cx="9283575" cy="288150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Click </a:t>
            </a:r>
            <a:r>
              <a:rPr lang="en-US" dirty="0" err="1"/>
              <a:t>Paramet</a:t>
            </a:r>
            <a:r>
              <a:rPr lang="en-US" dirty="0"/>
              <a:t>… tab</a:t>
            </a:r>
          </a:p>
          <a:p>
            <a:r>
              <a:rPr lang="en-US" dirty="0"/>
              <a:t>Click leftmost icon to Add package parameter(s)</a:t>
            </a:r>
          </a:p>
          <a:p>
            <a:r>
              <a:rPr lang="en-US" dirty="0"/>
              <a:t>Select package parameter and click center icon to delete it</a:t>
            </a:r>
          </a:p>
          <a:p>
            <a:r>
              <a:rPr lang="en-US" dirty="0"/>
              <a:t>If Required = True, you must specify a value when you deploy</a:t>
            </a:r>
          </a:p>
          <a:p>
            <a:r>
              <a:rPr lang="en-US" dirty="0"/>
              <a:t>If Required = False the value in the package is used when you deploy; you can override that</a:t>
            </a:r>
          </a:p>
          <a:p>
            <a:r>
              <a:rPr lang="en-US" dirty="0"/>
              <a:t>If Sensitive = True the value will be encrypted</a:t>
            </a:r>
          </a:p>
          <a:p>
            <a:r>
              <a:rPr lang="en-US" dirty="0"/>
              <a:t>Package parameter is a variable that you use in the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A2394-149F-4DD6-8173-64C15048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27" y="1418561"/>
            <a:ext cx="6142252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3B77-AEF2-4379-8BD0-9FD0F06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Package Parameter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BDE5-392B-42A4-8E28-25181023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-- Stored procedure to get BEGIN_FUND_DATE</a:t>
            </a:r>
          </a:p>
          <a:p>
            <a:pPr marL="0" indent="0">
              <a:buNone/>
            </a:pPr>
            <a:r>
              <a:rPr lang="en-US" dirty="0"/>
              <a:t>CREATE OR ALTER PROCEDURE [</a:t>
            </a:r>
            <a:r>
              <a:rPr lang="en-US" dirty="0" err="1"/>
              <a:t>dbo</a:t>
            </a:r>
            <a:r>
              <a:rPr lang="en-US" dirty="0"/>
              <a:t>].[GET_BEGIN_FUND_DATE]</a:t>
            </a:r>
          </a:p>
          <a:p>
            <a:pPr marL="0" indent="0">
              <a:buNone/>
            </a:pPr>
            <a:r>
              <a:rPr lang="en-US" dirty="0"/>
              <a:t>@P_LOOKBACK_DAYSINT</a:t>
            </a:r>
          </a:p>
          <a:p>
            <a:pPr marL="0" indent="0">
              <a:buNone/>
            </a:pPr>
            <a:r>
              <a:rPr lang="en-US" dirty="0"/>
              <a:t>,@P_BEGIN_FUND_DATE  DATEOUTPUT</a:t>
            </a:r>
          </a:p>
          <a:p>
            <a:pPr marL="0" indent="0">
              <a:buNone/>
            </a:pPr>
            <a:r>
              <a:rPr lang="en-US" dirty="0"/>
              <a:t>AS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SET @P_BEGIN_FUND_DATE = DATEADD(day</a:t>
            </a:r>
          </a:p>
          <a:p>
            <a:pPr marL="0" indent="0">
              <a:buNone/>
            </a:pPr>
            <a:r>
              <a:rPr lang="en-US" dirty="0"/>
              <a:t> ,@P_LOOKBACK_DAYS * -1</a:t>
            </a:r>
          </a:p>
          <a:p>
            <a:pPr marL="0" indent="0">
              <a:buNone/>
            </a:pPr>
            <a:r>
              <a:rPr lang="en-US" dirty="0"/>
              <a:t> ,GETDATE()</a:t>
            </a:r>
          </a:p>
          <a:p>
            <a:pPr marL="0" indent="0">
              <a:buNone/>
            </a:pP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6970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9F39-098E-4585-A3DC-F51846B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Package Parameter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E1A0-500E-484F-BEAD-E74B8BCB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06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Execute SQL Task has a  query with a placeholder (?)</a:t>
            </a:r>
          </a:p>
          <a:p>
            <a:r>
              <a:rPr lang="en-US" dirty="0"/>
              <a:t>Specify the Package Parameter for the Variable Name in the Parameter Mapping page of the Execute SQL Task</a:t>
            </a:r>
          </a:p>
          <a:p>
            <a:r>
              <a:rPr lang="en-US" dirty="0"/>
              <a:t>Save result in SSIS variable BEGIN_FUND_DATE type  datetime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05C3E-47FE-40CB-BD88-EC92C2BFEDC4}"/>
              </a:ext>
            </a:extLst>
          </p:cNvPr>
          <p:cNvSpPr txBox="1"/>
          <p:nvPr/>
        </p:nvSpPr>
        <p:spPr>
          <a:xfrm>
            <a:off x="5216914" y="1825625"/>
            <a:ext cx="486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</a:p>
          <a:p>
            <a:r>
              <a:rPr lang="en-US" dirty="0"/>
              <a:t>	DATEADD(day</a:t>
            </a:r>
          </a:p>
          <a:p>
            <a:r>
              <a:rPr lang="en-US" dirty="0"/>
              <a:t>,	? * -1</a:t>
            </a:r>
          </a:p>
          <a:p>
            <a:r>
              <a:rPr lang="en-US" dirty="0"/>
              <a:t>,	GETDATE())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FFCB0-3770-48C4-A8DD-D8F0D5C4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14" y="3384051"/>
            <a:ext cx="6828112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E36A-FE14-48C7-8BDB-B6B3AFE8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SSIS Package to SQL Agent Job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3682-B030-4A56-AD9B-A69385E2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172" cy="4351338"/>
          </a:xfrm>
        </p:spPr>
        <p:txBody>
          <a:bodyPr/>
          <a:lstStyle/>
          <a:p>
            <a:r>
              <a:rPr lang="en-US" dirty="0"/>
              <a:t>Add SSIS package to new step in SQL Agent job</a:t>
            </a:r>
          </a:p>
          <a:p>
            <a:r>
              <a:rPr lang="en-US" dirty="0"/>
              <a:t>Warning message to remind you to set a value for the Required package parameter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8E7A7-0B00-4245-99E8-EA7E7516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853" y="1825625"/>
            <a:ext cx="4922947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3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6501-7B61-4153-A0AC-4FE830D6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Package Parameter Value in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654102-5168-4F81-AF53-F85349210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686" y="1825625"/>
            <a:ext cx="4802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803C-0478-4EDA-9CC0-BBF1733A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Package Parameter Value in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574BC9-5445-47C9-A75B-3FC2B585D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686" y="1825625"/>
            <a:ext cx="4802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8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816</Words>
  <Application>Microsoft Office PowerPoint</Application>
  <PresentationFormat>Widescreen</PresentationFormat>
  <Paragraphs>118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SSIS Deployment and SQL Agent</vt:lpstr>
      <vt:lpstr>SSIS Deployment and SQL Agent Best Practices</vt:lpstr>
      <vt:lpstr>SSIS Deployment and SQL Agent Best Practices</vt:lpstr>
      <vt:lpstr>SSIS Package Parameters</vt:lpstr>
      <vt:lpstr>SSIS Package Parameter Example</vt:lpstr>
      <vt:lpstr>SSIS Package Parameter Example</vt:lpstr>
      <vt:lpstr>Add SSIS Package to SQL Agent Job Step</vt:lpstr>
      <vt:lpstr>Set Package Parameter Value in Configuration</vt:lpstr>
      <vt:lpstr>Set Package Parameter Value in Configuration</vt:lpstr>
      <vt:lpstr>SSIS Project Parameters</vt:lpstr>
      <vt:lpstr>PowerPoint Presentation</vt:lpstr>
      <vt:lpstr>Convert Connection to Project Connection</vt:lpstr>
      <vt:lpstr>Parameterize Project Connection</vt:lpstr>
      <vt:lpstr>Parameterize Project Connection</vt:lpstr>
      <vt:lpstr>Parameterize</vt:lpstr>
      <vt:lpstr>Deploy to SSIS Catalog  (HIDDEN )</vt:lpstr>
      <vt:lpstr>Deploy to SSIS Catalog</vt:lpstr>
      <vt:lpstr>Deployment Wizard – Introduction</vt:lpstr>
      <vt:lpstr>Deployment Wizard – Destination</vt:lpstr>
      <vt:lpstr>Deployment Wizard - Destination</vt:lpstr>
      <vt:lpstr>Deployment Wizard - Review</vt:lpstr>
      <vt:lpstr>SSIS Catalog Deployment</vt:lpstr>
      <vt:lpstr>Create Environment</vt:lpstr>
      <vt:lpstr>Create Environment - QA</vt:lpstr>
      <vt:lpstr>Set Properties for Environment</vt:lpstr>
      <vt:lpstr>Set Values for Project Parameters</vt:lpstr>
      <vt:lpstr>Make Values Sensitive</vt:lpstr>
      <vt:lpstr>Configure Project to Use Environment</vt:lpstr>
      <vt:lpstr>Add Reference to Environment</vt:lpstr>
      <vt:lpstr>Configure Project Parameters to Use Environment Variable Values</vt:lpstr>
      <vt:lpstr>Configure Project Parameters to Use Environment Variable Values </vt:lpstr>
      <vt:lpstr>Parameter Mapping to Environment Variables</vt:lpstr>
      <vt:lpstr>Add Job Step to Execute SSIS Package</vt:lpstr>
      <vt:lpstr>Navigate to Package in SSIS Catalog</vt:lpstr>
      <vt:lpstr>Set Job Step Configuration</vt:lpstr>
      <vt:lpstr>Set Job Step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BARLEY</dc:creator>
  <cp:lastModifiedBy>RAYMOND BARLEY</cp:lastModifiedBy>
  <cp:revision>96</cp:revision>
  <dcterms:created xsi:type="dcterms:W3CDTF">2020-05-03T15:55:50Z</dcterms:created>
  <dcterms:modified xsi:type="dcterms:W3CDTF">2020-05-03T21:24:05Z</dcterms:modified>
</cp:coreProperties>
</file>