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4/24/2023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9202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40598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8444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3701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7825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60729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2622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5141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7849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96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4/24/2023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7165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4/24/2023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83382626"/>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5" r:id="rId6"/>
    <p:sldLayoutId id="2147483680"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gentcdp/py-measurements.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800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djangoproject.com/en/4.2/howto/static-fil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C25CE61-DCC5-34F2-DDC4-3C38F9CEC3FF}"/>
              </a:ext>
            </a:extLst>
          </p:cNvPr>
          <p:cNvSpPr txBox="1"/>
          <p:nvPr/>
        </p:nvSpPr>
        <p:spPr>
          <a:xfrm>
            <a:off x="762000" y="1009650"/>
            <a:ext cx="4400549" cy="1857375"/>
          </a:xfrm>
          <a:prstGeom prst="rect">
            <a:avLst/>
          </a:prstGeom>
        </p:spPr>
        <p:txBody>
          <a:bodyPr vert="horz" lIns="91440" tIns="45720" rIns="91440" bIns="45720" rtlCol="0" anchor="b" anchorCtr="0">
            <a:normAutofit/>
          </a:bodyPr>
          <a:lstStyle/>
          <a:p>
            <a:pPr>
              <a:lnSpc>
                <a:spcPct val="90000"/>
              </a:lnSpc>
              <a:spcBef>
                <a:spcPct val="0"/>
              </a:spcBef>
              <a:spcAft>
                <a:spcPts val="600"/>
              </a:spcAft>
            </a:pPr>
            <a:r>
              <a:rPr lang="en-US" sz="4400" b="1" kern="1200">
                <a:solidFill>
                  <a:schemeClr val="tx1"/>
                </a:solidFill>
                <a:latin typeface="+mj-lt"/>
                <a:ea typeface="+mj-ea"/>
                <a:cs typeface="+mj-cs"/>
              </a:rPr>
              <a:t>Py-Measurement</a:t>
            </a:r>
          </a:p>
        </p:txBody>
      </p:sp>
      <p:pic>
        <p:nvPicPr>
          <p:cNvPr id="2" name="Picture 1">
            <a:extLst>
              <a:ext uri="{FF2B5EF4-FFF2-40B4-BE49-F238E27FC236}">
                <a16:creationId xmlns:a16="http://schemas.microsoft.com/office/drawing/2014/main" id="{F5A33E26-2B25-83E7-FDBE-1E07FD874723}"/>
              </a:ext>
            </a:extLst>
          </p:cNvPr>
          <p:cNvPicPr>
            <a:picLocks noChangeAspect="1"/>
          </p:cNvPicPr>
          <p:nvPr/>
        </p:nvPicPr>
        <p:blipFill rotWithShape="1">
          <a:blip r:embed="rId2"/>
          <a:srcRect l="16699" r="20151" b="-2"/>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4" name="Group 13">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5" name="Freeform: Shape 14">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1A94D96D-5B85-F848-BF86-BDB86AB56EA6}"/>
              </a:ext>
            </a:extLst>
          </p:cNvPr>
          <p:cNvSpPr txBox="1"/>
          <p:nvPr/>
        </p:nvSpPr>
        <p:spPr>
          <a:xfrm>
            <a:off x="762000" y="3279003"/>
            <a:ext cx="4400549" cy="3167019"/>
          </a:xfrm>
          <a:prstGeom prst="rect">
            <a:avLst/>
          </a:prstGeom>
        </p:spPr>
        <p:txBody>
          <a:bodyPr vert="horz" lIns="91440" tIns="45720" rIns="91440" bIns="45720" rtlCol="0" anchor="t">
            <a:normAutofit/>
          </a:bodyPr>
          <a:lstStyle/>
          <a:p>
            <a:pPr>
              <a:lnSpc>
                <a:spcPct val="90000"/>
              </a:lnSpc>
              <a:spcAft>
                <a:spcPts val="600"/>
              </a:spcAft>
            </a:pPr>
            <a:r>
              <a:rPr lang="en-US" dirty="0"/>
              <a:t>It aims to estimate waist size based on input data. While it may not be entirely accurate initially, with consistent input of correct information over time, it becomes increasingly intelligent in predicting the correct waist size.</a:t>
            </a:r>
          </a:p>
        </p:txBody>
      </p:sp>
      <p:sp>
        <p:nvSpPr>
          <p:cNvPr id="7" name="TextBox 6">
            <a:extLst>
              <a:ext uri="{FF2B5EF4-FFF2-40B4-BE49-F238E27FC236}">
                <a16:creationId xmlns:a16="http://schemas.microsoft.com/office/drawing/2014/main" id="{936EA068-6DD4-A631-FAAC-D3ABED69663E}"/>
              </a:ext>
            </a:extLst>
          </p:cNvPr>
          <p:cNvSpPr txBox="1"/>
          <p:nvPr/>
        </p:nvSpPr>
        <p:spPr>
          <a:xfrm>
            <a:off x="761998" y="1587161"/>
            <a:ext cx="2171620" cy="461665"/>
          </a:xfrm>
          <a:prstGeom prst="rect">
            <a:avLst/>
          </a:prstGeom>
          <a:noFill/>
        </p:spPr>
        <p:txBody>
          <a:bodyPr wrap="none" rtlCol="0">
            <a:spAutoFit/>
          </a:bodyPr>
          <a:lstStyle/>
          <a:p>
            <a:pPr>
              <a:spcAft>
                <a:spcPts val="600"/>
              </a:spcAft>
            </a:pPr>
            <a:r>
              <a:rPr lang="en-IN" sz="2400" dirty="0"/>
              <a:t>Documentation</a:t>
            </a:r>
          </a:p>
        </p:txBody>
      </p:sp>
      <p:sp>
        <p:nvSpPr>
          <p:cNvPr id="8" name="TextBox 7">
            <a:extLst>
              <a:ext uri="{FF2B5EF4-FFF2-40B4-BE49-F238E27FC236}">
                <a16:creationId xmlns:a16="http://schemas.microsoft.com/office/drawing/2014/main" id="{40F8128D-57E3-6B6C-7469-028F8C08AE4B}"/>
              </a:ext>
            </a:extLst>
          </p:cNvPr>
          <p:cNvSpPr txBox="1"/>
          <p:nvPr/>
        </p:nvSpPr>
        <p:spPr>
          <a:xfrm>
            <a:off x="838279" y="5972175"/>
            <a:ext cx="601447" cy="307777"/>
          </a:xfrm>
          <a:prstGeom prst="rect">
            <a:avLst/>
          </a:prstGeom>
          <a:noFill/>
        </p:spPr>
        <p:txBody>
          <a:bodyPr wrap="none" rtlCol="0">
            <a:spAutoFit/>
          </a:bodyPr>
          <a:lstStyle/>
          <a:p>
            <a:pPr>
              <a:spcAft>
                <a:spcPts val="600"/>
              </a:spcAft>
            </a:pPr>
            <a:r>
              <a:rPr lang="en-IN" sz="1400" dirty="0"/>
              <a:t>V1.0</a:t>
            </a:r>
          </a:p>
        </p:txBody>
      </p:sp>
    </p:spTree>
    <p:extLst>
      <p:ext uri="{BB962C8B-B14F-4D97-AF65-F5344CB8AC3E}">
        <p14:creationId xmlns:p14="http://schemas.microsoft.com/office/powerpoint/2010/main" val="5659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C9A2E30-B0BB-ECA1-4A0F-ECC503E1788C}"/>
              </a:ext>
            </a:extLst>
          </p:cNvPr>
          <p:cNvCxnSpPr/>
          <p:nvPr/>
        </p:nvCxnSpPr>
        <p:spPr>
          <a:xfrm>
            <a:off x="337351" y="719091"/>
            <a:ext cx="114877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AAE7BE6-915C-64F3-2295-89806A876157}"/>
              </a:ext>
            </a:extLst>
          </p:cNvPr>
          <p:cNvSpPr txBox="1"/>
          <p:nvPr/>
        </p:nvSpPr>
        <p:spPr>
          <a:xfrm>
            <a:off x="326461" y="292179"/>
            <a:ext cx="2741456" cy="369332"/>
          </a:xfrm>
          <a:prstGeom prst="rect">
            <a:avLst/>
          </a:prstGeom>
          <a:noFill/>
        </p:spPr>
        <p:txBody>
          <a:bodyPr wrap="none" rtlCol="0">
            <a:spAutoFit/>
          </a:bodyPr>
          <a:lstStyle/>
          <a:p>
            <a:pPr>
              <a:spcAft>
                <a:spcPts val="600"/>
              </a:spcAft>
            </a:pPr>
            <a:r>
              <a:rPr lang="en-US" dirty="0"/>
              <a:t>System R</a:t>
            </a:r>
            <a:r>
              <a:rPr lang="en-IN" dirty="0"/>
              <a:t>equirements</a:t>
            </a:r>
          </a:p>
        </p:txBody>
      </p:sp>
      <p:sp>
        <p:nvSpPr>
          <p:cNvPr id="8" name="TextBox 7">
            <a:extLst>
              <a:ext uri="{FF2B5EF4-FFF2-40B4-BE49-F238E27FC236}">
                <a16:creationId xmlns:a16="http://schemas.microsoft.com/office/drawing/2014/main" id="{3F11F809-642E-222A-D504-56D9F1822398}"/>
              </a:ext>
            </a:extLst>
          </p:cNvPr>
          <p:cNvSpPr txBox="1"/>
          <p:nvPr/>
        </p:nvSpPr>
        <p:spPr>
          <a:xfrm>
            <a:off x="344840" y="949986"/>
            <a:ext cx="4400549" cy="1026666"/>
          </a:xfrm>
          <a:prstGeom prst="rect">
            <a:avLst/>
          </a:prstGeom>
        </p:spPr>
        <p:txBody>
          <a:bodyPr vert="horz" lIns="91440" tIns="45720" rIns="91440" bIns="45720" rtlCol="0" anchor="t">
            <a:normAutofit/>
          </a:bodyPr>
          <a:lstStyle/>
          <a:p>
            <a:pPr>
              <a:lnSpc>
                <a:spcPct val="90000"/>
              </a:lnSpc>
              <a:spcAft>
                <a:spcPts val="600"/>
              </a:spcAft>
            </a:pPr>
            <a:r>
              <a:rPr lang="en-US" sz="1400" dirty="0"/>
              <a:t>CPU: 1</a:t>
            </a:r>
          </a:p>
          <a:p>
            <a:pPr>
              <a:lnSpc>
                <a:spcPct val="90000"/>
              </a:lnSpc>
              <a:spcAft>
                <a:spcPts val="600"/>
              </a:spcAft>
            </a:pPr>
            <a:r>
              <a:rPr lang="en-US" sz="1400" dirty="0"/>
              <a:t>RAM: 2GB</a:t>
            </a:r>
          </a:p>
          <a:p>
            <a:pPr>
              <a:lnSpc>
                <a:spcPct val="90000"/>
              </a:lnSpc>
              <a:spcAft>
                <a:spcPts val="600"/>
              </a:spcAft>
            </a:pPr>
            <a:r>
              <a:rPr lang="en-US" sz="1400" dirty="0"/>
              <a:t>Platform: Ubuntu 20.04, Docker</a:t>
            </a:r>
          </a:p>
        </p:txBody>
      </p:sp>
      <p:cxnSp>
        <p:nvCxnSpPr>
          <p:cNvPr id="9" name="Straight Connector 8">
            <a:extLst>
              <a:ext uri="{FF2B5EF4-FFF2-40B4-BE49-F238E27FC236}">
                <a16:creationId xmlns:a16="http://schemas.microsoft.com/office/drawing/2014/main" id="{D367A3BC-5BD8-5374-2143-EDC469C94BC7}"/>
              </a:ext>
            </a:extLst>
          </p:cNvPr>
          <p:cNvCxnSpPr/>
          <p:nvPr/>
        </p:nvCxnSpPr>
        <p:spPr>
          <a:xfrm>
            <a:off x="337351" y="2478349"/>
            <a:ext cx="114877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79B5D56-70D0-CBC4-189E-FDAF668C8C9A}"/>
              </a:ext>
            </a:extLst>
          </p:cNvPr>
          <p:cNvSpPr txBox="1"/>
          <p:nvPr/>
        </p:nvSpPr>
        <p:spPr>
          <a:xfrm>
            <a:off x="344840" y="2051436"/>
            <a:ext cx="4942379" cy="369332"/>
          </a:xfrm>
          <a:prstGeom prst="rect">
            <a:avLst/>
          </a:prstGeom>
          <a:noFill/>
        </p:spPr>
        <p:txBody>
          <a:bodyPr wrap="none" rtlCol="0">
            <a:spAutoFit/>
          </a:bodyPr>
          <a:lstStyle/>
          <a:p>
            <a:pPr>
              <a:spcAft>
                <a:spcPts val="600"/>
              </a:spcAft>
            </a:pPr>
            <a:r>
              <a:rPr lang="en-US" dirty="0"/>
              <a:t>Download &amp; Installation (Docker - Linux)</a:t>
            </a:r>
            <a:endParaRPr lang="en-IN" dirty="0"/>
          </a:p>
        </p:txBody>
      </p:sp>
      <p:sp>
        <p:nvSpPr>
          <p:cNvPr id="11" name="TextBox 10">
            <a:extLst>
              <a:ext uri="{FF2B5EF4-FFF2-40B4-BE49-F238E27FC236}">
                <a16:creationId xmlns:a16="http://schemas.microsoft.com/office/drawing/2014/main" id="{6AB5B33A-E365-0641-6731-2D2CC3080211}"/>
              </a:ext>
            </a:extLst>
          </p:cNvPr>
          <p:cNvSpPr txBox="1"/>
          <p:nvPr/>
        </p:nvSpPr>
        <p:spPr>
          <a:xfrm>
            <a:off x="326461" y="2708523"/>
            <a:ext cx="11310152" cy="3536920"/>
          </a:xfrm>
          <a:prstGeom prst="rect">
            <a:avLst/>
          </a:prstGeom>
        </p:spPr>
        <p:txBody>
          <a:bodyPr vert="horz" lIns="91440" tIns="45720" rIns="91440" bIns="45720" rtlCol="0" anchor="t">
            <a:normAutofit lnSpcReduction="10000"/>
          </a:bodyPr>
          <a:lstStyle/>
          <a:p>
            <a:pPr marL="342900" indent="-342900">
              <a:lnSpc>
                <a:spcPct val="90000"/>
              </a:lnSpc>
              <a:spcAft>
                <a:spcPts val="600"/>
              </a:spcAft>
              <a:buFont typeface="+mj-lt"/>
              <a:buAutoNum type="arabicPeriod"/>
            </a:pPr>
            <a:r>
              <a:rPr lang="en-US" sz="1400" dirty="0"/>
              <a:t>Open terminal and clone the project</a:t>
            </a:r>
            <a:br>
              <a:rPr lang="en-US" sz="1400" dirty="0"/>
            </a:br>
            <a:br>
              <a:rPr lang="en-US" sz="1400" dirty="0"/>
            </a:br>
            <a:r>
              <a:rPr lang="en-US" sz="1400" i="1" dirty="0"/>
              <a:t>git clone </a:t>
            </a:r>
            <a:r>
              <a:rPr lang="en-US" sz="1400" i="1" dirty="0">
                <a:hlinkClick r:id="rId2"/>
              </a:rPr>
              <a:t>https://github.com/agentcdp/py-measurements.git</a:t>
            </a:r>
            <a:br>
              <a:rPr lang="en-US" sz="1400" dirty="0"/>
            </a:br>
            <a:endParaRPr lang="en-US" sz="1400" dirty="0"/>
          </a:p>
          <a:p>
            <a:pPr marL="342900" indent="-342900">
              <a:lnSpc>
                <a:spcPct val="90000"/>
              </a:lnSpc>
              <a:spcAft>
                <a:spcPts val="600"/>
              </a:spcAft>
              <a:buFont typeface="+mj-lt"/>
              <a:buAutoNum type="arabicPeriod"/>
            </a:pPr>
            <a:r>
              <a:rPr lang="en-US" sz="1400" dirty="0"/>
              <a:t>Enter to project</a:t>
            </a:r>
            <a:br>
              <a:rPr lang="en-US" sz="1400" dirty="0"/>
            </a:br>
            <a:br>
              <a:rPr lang="en-US" sz="1400" dirty="0"/>
            </a:br>
            <a:r>
              <a:rPr lang="en-US" sz="1400" i="1" dirty="0"/>
              <a:t>cd ./</a:t>
            </a:r>
            <a:r>
              <a:rPr lang="en-US" sz="1400" i="1" dirty="0" err="1"/>
              <a:t>py</a:t>
            </a:r>
            <a:r>
              <a:rPr lang="en-US" sz="1400" i="1" dirty="0"/>
              <a:t>-measurements</a:t>
            </a:r>
            <a:br>
              <a:rPr lang="en-US" sz="1400" dirty="0"/>
            </a:br>
            <a:endParaRPr lang="en-US" sz="1400" dirty="0"/>
          </a:p>
          <a:p>
            <a:pPr marL="342900" indent="-342900">
              <a:lnSpc>
                <a:spcPct val="90000"/>
              </a:lnSpc>
              <a:spcAft>
                <a:spcPts val="600"/>
              </a:spcAft>
              <a:buFont typeface="+mj-lt"/>
              <a:buAutoNum type="arabicPeriod"/>
            </a:pPr>
            <a:r>
              <a:rPr lang="en-US" sz="1400" dirty="0"/>
              <a:t>Change permission of “entrypoint.sh”</a:t>
            </a:r>
            <a:br>
              <a:rPr lang="en-US" sz="1400" dirty="0"/>
            </a:br>
            <a:br>
              <a:rPr lang="en-US" sz="1400" dirty="0"/>
            </a:br>
            <a:r>
              <a:rPr lang="en-US" sz="1400" i="1" dirty="0" err="1"/>
              <a:t>sudo</a:t>
            </a:r>
            <a:r>
              <a:rPr lang="en-US" sz="1400" i="1" dirty="0"/>
              <a:t> </a:t>
            </a:r>
            <a:r>
              <a:rPr lang="en-US" sz="1400" i="1" dirty="0" err="1"/>
              <a:t>chmod</a:t>
            </a:r>
            <a:r>
              <a:rPr lang="en-US" sz="1400" i="1" dirty="0"/>
              <a:t> +x entrypoint.sh</a:t>
            </a:r>
            <a:br>
              <a:rPr lang="en-US" sz="1400" dirty="0"/>
            </a:br>
            <a:endParaRPr lang="en-US" sz="1400" dirty="0"/>
          </a:p>
          <a:p>
            <a:pPr marL="342900" indent="-342900">
              <a:lnSpc>
                <a:spcPct val="90000"/>
              </a:lnSpc>
              <a:spcAft>
                <a:spcPts val="600"/>
              </a:spcAft>
              <a:buFont typeface="+mj-lt"/>
              <a:buAutoNum type="arabicPeriod"/>
            </a:pPr>
            <a:r>
              <a:rPr lang="en-US" sz="1400" dirty="0"/>
              <a:t>Build docker image and run</a:t>
            </a:r>
            <a:br>
              <a:rPr lang="en-US" sz="1400" dirty="0"/>
            </a:br>
            <a:br>
              <a:rPr lang="en-US" sz="1400" dirty="0"/>
            </a:br>
            <a:r>
              <a:rPr lang="en-US" sz="1400" i="1" dirty="0"/>
              <a:t>docker-compose up -d</a:t>
            </a:r>
            <a:br>
              <a:rPr lang="en-US" sz="1400" i="1" dirty="0"/>
            </a:br>
            <a:br>
              <a:rPr lang="en-US" sz="1400" dirty="0"/>
            </a:br>
            <a:endParaRPr lang="en-US" sz="1400" dirty="0"/>
          </a:p>
        </p:txBody>
      </p:sp>
    </p:spTree>
    <p:extLst>
      <p:ext uri="{BB962C8B-B14F-4D97-AF65-F5344CB8AC3E}">
        <p14:creationId xmlns:p14="http://schemas.microsoft.com/office/powerpoint/2010/main" val="324847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C9A2E30-B0BB-ECA1-4A0F-ECC503E1788C}"/>
              </a:ext>
            </a:extLst>
          </p:cNvPr>
          <p:cNvCxnSpPr/>
          <p:nvPr/>
        </p:nvCxnSpPr>
        <p:spPr>
          <a:xfrm>
            <a:off x="337351" y="719091"/>
            <a:ext cx="114877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AAE7BE6-915C-64F3-2295-89806A876157}"/>
              </a:ext>
            </a:extLst>
          </p:cNvPr>
          <p:cNvSpPr txBox="1"/>
          <p:nvPr/>
        </p:nvSpPr>
        <p:spPr>
          <a:xfrm>
            <a:off x="326461" y="292179"/>
            <a:ext cx="1941557" cy="369332"/>
          </a:xfrm>
          <a:prstGeom prst="rect">
            <a:avLst/>
          </a:prstGeom>
          <a:noFill/>
        </p:spPr>
        <p:txBody>
          <a:bodyPr wrap="none" rtlCol="0">
            <a:spAutoFit/>
          </a:bodyPr>
          <a:lstStyle/>
          <a:p>
            <a:pPr>
              <a:spcAft>
                <a:spcPts val="600"/>
              </a:spcAft>
            </a:pPr>
            <a:r>
              <a:rPr lang="en-US" dirty="0"/>
              <a:t>Getting started</a:t>
            </a:r>
            <a:endParaRPr lang="en-IN" dirty="0"/>
          </a:p>
        </p:txBody>
      </p:sp>
      <p:sp>
        <p:nvSpPr>
          <p:cNvPr id="8" name="TextBox 7">
            <a:extLst>
              <a:ext uri="{FF2B5EF4-FFF2-40B4-BE49-F238E27FC236}">
                <a16:creationId xmlns:a16="http://schemas.microsoft.com/office/drawing/2014/main" id="{3F11F809-642E-222A-D504-56D9F1822398}"/>
              </a:ext>
            </a:extLst>
          </p:cNvPr>
          <p:cNvSpPr txBox="1"/>
          <p:nvPr/>
        </p:nvSpPr>
        <p:spPr>
          <a:xfrm>
            <a:off x="344840" y="949985"/>
            <a:ext cx="9163144" cy="1748827"/>
          </a:xfrm>
          <a:prstGeom prst="rect">
            <a:avLst/>
          </a:prstGeom>
        </p:spPr>
        <p:txBody>
          <a:bodyPr vert="horz" lIns="91440" tIns="45720" rIns="91440" bIns="45720" rtlCol="0" anchor="t">
            <a:normAutofit/>
          </a:bodyPr>
          <a:lstStyle/>
          <a:p>
            <a:pPr>
              <a:lnSpc>
                <a:spcPct val="90000"/>
              </a:lnSpc>
              <a:spcAft>
                <a:spcPts val="600"/>
              </a:spcAft>
            </a:pPr>
            <a:r>
              <a:rPr lang="en-US" sz="1400" dirty="0"/>
              <a:t>If everything works fine, open </a:t>
            </a:r>
            <a:r>
              <a:rPr lang="en-US" sz="1400" dirty="0">
                <a:hlinkClick r:id="rId2"/>
              </a:rPr>
              <a:t>http://localhost:8000/</a:t>
            </a:r>
            <a:r>
              <a:rPr lang="en-US" sz="1400" dirty="0"/>
              <a:t> to access the app. </a:t>
            </a:r>
          </a:p>
          <a:p>
            <a:pPr>
              <a:lnSpc>
                <a:spcPct val="90000"/>
              </a:lnSpc>
              <a:spcAft>
                <a:spcPts val="600"/>
              </a:spcAft>
            </a:pPr>
            <a:endParaRPr lang="en-US" sz="1400" dirty="0"/>
          </a:p>
          <a:p>
            <a:pPr>
              <a:lnSpc>
                <a:spcPct val="90000"/>
              </a:lnSpc>
              <a:spcAft>
                <a:spcPts val="600"/>
              </a:spcAft>
            </a:pPr>
            <a:r>
              <a:rPr lang="en-US" sz="1400" dirty="0"/>
              <a:t>Fill height, age &amp; weight to see the waist size.</a:t>
            </a:r>
          </a:p>
          <a:p>
            <a:pPr>
              <a:lnSpc>
                <a:spcPct val="90000"/>
              </a:lnSpc>
              <a:spcAft>
                <a:spcPts val="600"/>
              </a:spcAft>
            </a:pPr>
            <a:endParaRPr lang="en-US" sz="1400" dirty="0"/>
          </a:p>
          <a:p>
            <a:pPr>
              <a:lnSpc>
                <a:spcPct val="90000"/>
              </a:lnSpc>
              <a:spcAft>
                <a:spcPts val="600"/>
              </a:spcAft>
            </a:pPr>
            <a:r>
              <a:rPr lang="en-US" sz="1400" dirty="0"/>
              <a:t>If you are not satisfied with given results, click on “Not your waist” to update your original waist.</a:t>
            </a:r>
          </a:p>
          <a:p>
            <a:pPr>
              <a:lnSpc>
                <a:spcPct val="90000"/>
              </a:lnSpc>
              <a:spcAft>
                <a:spcPts val="600"/>
              </a:spcAft>
            </a:pPr>
            <a:r>
              <a:rPr lang="en-US" sz="1400" dirty="0"/>
              <a:t> </a:t>
            </a:r>
          </a:p>
        </p:txBody>
      </p:sp>
      <p:cxnSp>
        <p:nvCxnSpPr>
          <p:cNvPr id="2" name="Straight Connector 1">
            <a:extLst>
              <a:ext uri="{FF2B5EF4-FFF2-40B4-BE49-F238E27FC236}">
                <a16:creationId xmlns:a16="http://schemas.microsoft.com/office/drawing/2014/main" id="{6E0AEBD9-4A2B-BA87-A56E-2927A3FAED1C}"/>
              </a:ext>
            </a:extLst>
          </p:cNvPr>
          <p:cNvCxnSpPr/>
          <p:nvPr/>
        </p:nvCxnSpPr>
        <p:spPr>
          <a:xfrm>
            <a:off x="337351" y="3204394"/>
            <a:ext cx="114877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F2E8629-5094-02FF-5662-9552C04DAA86}"/>
              </a:ext>
            </a:extLst>
          </p:cNvPr>
          <p:cNvSpPr txBox="1"/>
          <p:nvPr/>
        </p:nvSpPr>
        <p:spPr>
          <a:xfrm>
            <a:off x="326461" y="2777482"/>
            <a:ext cx="947695" cy="369332"/>
          </a:xfrm>
          <a:prstGeom prst="rect">
            <a:avLst/>
          </a:prstGeom>
          <a:noFill/>
        </p:spPr>
        <p:txBody>
          <a:bodyPr wrap="none" rtlCol="0">
            <a:spAutoFit/>
          </a:bodyPr>
          <a:lstStyle/>
          <a:p>
            <a:pPr>
              <a:spcAft>
                <a:spcPts val="600"/>
              </a:spcAft>
            </a:pPr>
            <a:r>
              <a:rPr lang="en-US" dirty="0"/>
              <a:t>Stacks</a:t>
            </a:r>
            <a:endParaRPr lang="en-IN" dirty="0"/>
          </a:p>
        </p:txBody>
      </p:sp>
      <p:sp>
        <p:nvSpPr>
          <p:cNvPr id="12" name="TextBox 11">
            <a:extLst>
              <a:ext uri="{FF2B5EF4-FFF2-40B4-BE49-F238E27FC236}">
                <a16:creationId xmlns:a16="http://schemas.microsoft.com/office/drawing/2014/main" id="{7703011E-A626-6ABB-7080-343D4E326263}"/>
              </a:ext>
            </a:extLst>
          </p:cNvPr>
          <p:cNvSpPr txBox="1"/>
          <p:nvPr/>
        </p:nvSpPr>
        <p:spPr>
          <a:xfrm>
            <a:off x="344840" y="3486505"/>
            <a:ext cx="11480216" cy="2843274"/>
          </a:xfrm>
          <a:prstGeom prst="rect">
            <a:avLst/>
          </a:prstGeom>
        </p:spPr>
        <p:txBody>
          <a:bodyPr vert="horz" lIns="91440" tIns="45720" rIns="91440" bIns="45720" rtlCol="0" anchor="t">
            <a:normAutofit/>
          </a:bodyPr>
          <a:lstStyle/>
          <a:p>
            <a:pPr marL="342900" indent="-342900">
              <a:lnSpc>
                <a:spcPct val="90000"/>
              </a:lnSpc>
              <a:spcAft>
                <a:spcPts val="600"/>
              </a:spcAft>
              <a:buFont typeface="+mj-lt"/>
              <a:buAutoNum type="arabicPeriod"/>
            </a:pPr>
            <a:r>
              <a:rPr lang="en-US" sz="1400" dirty="0"/>
              <a:t>Python - </a:t>
            </a:r>
            <a:r>
              <a:rPr lang="en-US" sz="1000" dirty="0"/>
              <a:t>Python is a versatile and widely-used programming language known for its simplicity, readability, and ease of use. It is an interpreted, high-level language with dynamic typing, making it suitable for a wide range of applications, from web development and scientific computing to data analysis, artificial intelligence, and more. </a:t>
            </a:r>
          </a:p>
          <a:p>
            <a:pPr marL="800100" lvl="1" indent="-342900">
              <a:lnSpc>
                <a:spcPct val="90000"/>
              </a:lnSpc>
              <a:spcAft>
                <a:spcPts val="600"/>
              </a:spcAft>
              <a:buFont typeface="Arial" panose="020B0604020202020204" pitchFamily="34" charset="0"/>
              <a:buChar char="•"/>
            </a:pPr>
            <a:r>
              <a:rPr lang="en-US" sz="1400" dirty="0"/>
              <a:t>Django -  </a:t>
            </a:r>
            <a:r>
              <a:rPr lang="en-US" sz="1000" dirty="0"/>
              <a:t>Django is a high-level Python web framework that encourages rapid development and clean, pragmatic design.</a:t>
            </a:r>
            <a:endParaRPr lang="en-US" sz="1200" dirty="0"/>
          </a:p>
          <a:p>
            <a:pPr marL="800100" lvl="1" indent="-342900">
              <a:lnSpc>
                <a:spcPct val="90000"/>
              </a:lnSpc>
              <a:spcAft>
                <a:spcPts val="600"/>
              </a:spcAft>
              <a:buFont typeface="Arial" panose="020B0604020202020204" pitchFamily="34" charset="0"/>
              <a:buChar char="•"/>
            </a:pPr>
            <a:r>
              <a:rPr lang="en-US" sz="1400" dirty="0"/>
              <a:t>ML Libraries - </a:t>
            </a:r>
            <a:r>
              <a:rPr lang="en-US" sz="1000" dirty="0"/>
              <a:t>scikit-learn is a free software machine learning library for the Python programming language</a:t>
            </a:r>
          </a:p>
          <a:p>
            <a:pPr marL="800100" lvl="1" indent="-342900">
              <a:lnSpc>
                <a:spcPct val="90000"/>
              </a:lnSpc>
              <a:spcAft>
                <a:spcPts val="600"/>
              </a:spcAft>
              <a:buFont typeface="Arial" panose="020B0604020202020204" pitchFamily="34" charset="0"/>
              <a:buChar char="•"/>
            </a:pPr>
            <a:r>
              <a:rPr lang="en-US" sz="1400" dirty="0"/>
              <a:t>Data Libraries – </a:t>
            </a:r>
            <a:r>
              <a:rPr lang="en-US" sz="1000" dirty="0"/>
              <a:t>pandas is a software library written for the Python programming language for data manipulation and analysis. </a:t>
            </a:r>
          </a:p>
          <a:p>
            <a:pPr marL="342900" indent="-342900">
              <a:lnSpc>
                <a:spcPct val="90000"/>
              </a:lnSpc>
              <a:spcAft>
                <a:spcPts val="600"/>
              </a:spcAft>
              <a:buFont typeface="+mj-lt"/>
              <a:buAutoNum type="arabicPeriod"/>
            </a:pPr>
            <a:r>
              <a:rPr lang="en-US" sz="1400" dirty="0"/>
              <a:t>HTML/CSS/JavaScript – </a:t>
            </a:r>
            <a:r>
              <a:rPr lang="en-US" sz="1000" dirty="0"/>
              <a:t>Following are used for developing the frontend.</a:t>
            </a:r>
          </a:p>
          <a:p>
            <a:pPr marL="342900" indent="-342900">
              <a:lnSpc>
                <a:spcPct val="90000"/>
              </a:lnSpc>
              <a:spcAft>
                <a:spcPts val="600"/>
              </a:spcAft>
              <a:buFont typeface="+mj-lt"/>
              <a:buAutoNum type="arabicPeriod"/>
            </a:pPr>
            <a:r>
              <a:rPr lang="en-US" sz="1400" dirty="0"/>
              <a:t>jQuery - </a:t>
            </a:r>
            <a:r>
              <a:rPr lang="en-US" sz="1000" dirty="0"/>
              <a:t>jQuery is a JavaScript framework designed to simplify HTML DOM tree traversal and manipulation, as well as event handling, CSS animation, and Ajax.</a:t>
            </a:r>
          </a:p>
          <a:p>
            <a:pPr marL="342900" indent="-342900">
              <a:lnSpc>
                <a:spcPct val="90000"/>
              </a:lnSpc>
              <a:spcAft>
                <a:spcPts val="600"/>
              </a:spcAft>
              <a:buFont typeface="+mj-lt"/>
              <a:buAutoNum type="arabicPeriod"/>
            </a:pPr>
            <a:r>
              <a:rPr lang="en-US" sz="1400" dirty="0"/>
              <a:t>Bootstrap - </a:t>
            </a:r>
            <a:r>
              <a:rPr lang="en-US" sz="1000" dirty="0"/>
              <a:t>Bootstrap is a free and open-source CSS framework directed at responsive, mobile-first front-end web development. </a:t>
            </a:r>
          </a:p>
          <a:p>
            <a:pPr marL="342900" indent="-342900">
              <a:lnSpc>
                <a:spcPct val="90000"/>
              </a:lnSpc>
              <a:spcAft>
                <a:spcPts val="600"/>
              </a:spcAft>
              <a:buFont typeface="+mj-lt"/>
              <a:buAutoNum type="arabicPeriod"/>
            </a:pPr>
            <a:r>
              <a:rPr lang="en-US" sz="1400" dirty="0"/>
              <a:t>Animate.css - </a:t>
            </a:r>
            <a:r>
              <a:rPr lang="en-US" sz="1000" dirty="0"/>
              <a:t>A cross-browser library of CSS animations. As easy to use as an easy thing.</a:t>
            </a:r>
          </a:p>
          <a:p>
            <a:pPr marL="342900" indent="-342900">
              <a:lnSpc>
                <a:spcPct val="90000"/>
              </a:lnSpc>
              <a:spcAft>
                <a:spcPts val="600"/>
              </a:spcAft>
              <a:buFont typeface="+mj-lt"/>
              <a:buAutoNum type="arabicPeriod"/>
            </a:pPr>
            <a:r>
              <a:rPr lang="en-US" sz="1400" dirty="0"/>
              <a:t>Docker - </a:t>
            </a:r>
            <a:r>
              <a:rPr lang="en-US" sz="1000" dirty="0"/>
              <a:t>Docker is a set of platform as a service products that use OS-level virtualization to deliver software in packages called containers.</a:t>
            </a:r>
          </a:p>
          <a:p>
            <a:pPr>
              <a:lnSpc>
                <a:spcPct val="90000"/>
              </a:lnSpc>
              <a:spcAft>
                <a:spcPts val="600"/>
              </a:spcAft>
            </a:pPr>
            <a:endParaRPr lang="en-US" sz="1400" dirty="0"/>
          </a:p>
          <a:p>
            <a:pPr marL="342900" indent="-342900">
              <a:lnSpc>
                <a:spcPct val="90000"/>
              </a:lnSpc>
              <a:spcAft>
                <a:spcPts val="600"/>
              </a:spcAft>
              <a:buFont typeface="+mj-lt"/>
              <a:buAutoNum type="arabicPeriod"/>
            </a:pPr>
            <a:endParaRPr lang="en-US" sz="1400" dirty="0"/>
          </a:p>
        </p:txBody>
      </p:sp>
    </p:spTree>
    <p:extLst>
      <p:ext uri="{BB962C8B-B14F-4D97-AF65-F5344CB8AC3E}">
        <p14:creationId xmlns:p14="http://schemas.microsoft.com/office/powerpoint/2010/main" val="220161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C9A2E30-B0BB-ECA1-4A0F-ECC503E1788C}"/>
              </a:ext>
            </a:extLst>
          </p:cNvPr>
          <p:cNvCxnSpPr/>
          <p:nvPr/>
        </p:nvCxnSpPr>
        <p:spPr>
          <a:xfrm>
            <a:off x="337351" y="719091"/>
            <a:ext cx="114877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AAE7BE6-915C-64F3-2295-89806A876157}"/>
              </a:ext>
            </a:extLst>
          </p:cNvPr>
          <p:cNvSpPr txBox="1"/>
          <p:nvPr/>
        </p:nvSpPr>
        <p:spPr>
          <a:xfrm>
            <a:off x="326461" y="292179"/>
            <a:ext cx="2893741" cy="369332"/>
          </a:xfrm>
          <a:prstGeom prst="rect">
            <a:avLst/>
          </a:prstGeom>
          <a:noFill/>
        </p:spPr>
        <p:txBody>
          <a:bodyPr wrap="none" rtlCol="0">
            <a:spAutoFit/>
          </a:bodyPr>
          <a:lstStyle/>
          <a:p>
            <a:pPr>
              <a:spcAft>
                <a:spcPts val="600"/>
              </a:spcAft>
            </a:pPr>
            <a:r>
              <a:rPr lang="en-US" dirty="0"/>
              <a:t>Production Deployment</a:t>
            </a:r>
            <a:endParaRPr lang="en-IN" dirty="0"/>
          </a:p>
        </p:txBody>
      </p:sp>
      <p:sp>
        <p:nvSpPr>
          <p:cNvPr id="8" name="TextBox 7">
            <a:extLst>
              <a:ext uri="{FF2B5EF4-FFF2-40B4-BE49-F238E27FC236}">
                <a16:creationId xmlns:a16="http://schemas.microsoft.com/office/drawing/2014/main" id="{3F11F809-642E-222A-D504-56D9F1822398}"/>
              </a:ext>
            </a:extLst>
          </p:cNvPr>
          <p:cNvSpPr txBox="1"/>
          <p:nvPr/>
        </p:nvSpPr>
        <p:spPr>
          <a:xfrm>
            <a:off x="344840" y="905596"/>
            <a:ext cx="9163144" cy="2978593"/>
          </a:xfrm>
          <a:prstGeom prst="rect">
            <a:avLst/>
          </a:prstGeom>
        </p:spPr>
        <p:txBody>
          <a:bodyPr vert="horz" lIns="91440" tIns="45720" rIns="91440" bIns="45720" rtlCol="0" anchor="t">
            <a:normAutofit/>
          </a:bodyPr>
          <a:lstStyle/>
          <a:p>
            <a:pPr marL="342900" indent="-342900">
              <a:lnSpc>
                <a:spcPct val="90000"/>
              </a:lnSpc>
              <a:spcAft>
                <a:spcPts val="600"/>
              </a:spcAft>
              <a:buFont typeface="+mj-lt"/>
              <a:buAutoNum type="arabicPeriod"/>
            </a:pPr>
            <a:r>
              <a:rPr lang="en-US" sz="1400" dirty="0"/>
              <a:t>Create local_settings.py file inside the </a:t>
            </a:r>
            <a:r>
              <a:rPr lang="en-US" sz="1400" dirty="0" err="1"/>
              <a:t>pyApp</a:t>
            </a:r>
            <a:r>
              <a:rPr lang="en-US" sz="1400" dirty="0"/>
              <a:t> folder.</a:t>
            </a:r>
            <a:br>
              <a:rPr lang="en-US" sz="1400" dirty="0"/>
            </a:br>
            <a:endParaRPr lang="en-US" sz="1400" dirty="0"/>
          </a:p>
          <a:p>
            <a:pPr marL="342900" indent="-342900">
              <a:lnSpc>
                <a:spcPct val="90000"/>
              </a:lnSpc>
              <a:spcAft>
                <a:spcPts val="600"/>
              </a:spcAft>
              <a:buFont typeface="+mj-lt"/>
              <a:buAutoNum type="arabicPeriod"/>
            </a:pPr>
            <a:r>
              <a:rPr lang="en-US" sz="1400" dirty="0"/>
              <a:t>Create variable DEBUG=True</a:t>
            </a:r>
            <a:br>
              <a:rPr lang="en-US" sz="1400" dirty="0"/>
            </a:br>
            <a:endParaRPr lang="en-US" sz="1400" dirty="0"/>
          </a:p>
          <a:p>
            <a:pPr marL="342900" indent="-342900">
              <a:lnSpc>
                <a:spcPct val="90000"/>
              </a:lnSpc>
              <a:spcAft>
                <a:spcPts val="600"/>
              </a:spcAft>
              <a:buFont typeface="+mj-lt"/>
              <a:buAutoNum type="arabicPeriod"/>
            </a:pPr>
            <a:r>
              <a:rPr lang="en-US" sz="1400" dirty="0"/>
              <a:t>Create variable ALLOWED_HOST=[‘</a:t>
            </a:r>
            <a:r>
              <a:rPr lang="en-US" sz="1400" dirty="0" err="1"/>
              <a:t>you_host_id_or_domain</a:t>
            </a:r>
            <a:r>
              <a:rPr lang="en-US" sz="1400" dirty="0"/>
              <a:t>’]</a:t>
            </a:r>
            <a:br>
              <a:rPr lang="en-US" sz="1400" dirty="0"/>
            </a:br>
            <a:endParaRPr lang="en-US" sz="1400" dirty="0"/>
          </a:p>
          <a:p>
            <a:pPr marL="342900" indent="-342900">
              <a:lnSpc>
                <a:spcPct val="90000"/>
              </a:lnSpc>
              <a:spcAft>
                <a:spcPts val="600"/>
              </a:spcAft>
              <a:buFont typeface="+mj-lt"/>
              <a:buAutoNum type="arabicPeriod"/>
            </a:pPr>
            <a:r>
              <a:rPr lang="en-US" sz="1400" dirty="0"/>
              <a:t>Serve static files as mentioned on Django documentation.</a:t>
            </a:r>
            <a:br>
              <a:rPr lang="en-US" sz="1400" dirty="0"/>
            </a:br>
            <a:r>
              <a:rPr lang="en-US" sz="1400" dirty="0">
                <a:hlinkClick r:id="rId2"/>
              </a:rPr>
              <a:t>https://docs.djangoproject.com/en/4.2/howto/static-files/</a:t>
            </a:r>
            <a:br>
              <a:rPr lang="en-US" sz="1400" dirty="0"/>
            </a:br>
            <a:endParaRPr lang="en-US" sz="1400" dirty="0"/>
          </a:p>
          <a:p>
            <a:pPr marL="342900" indent="-342900">
              <a:lnSpc>
                <a:spcPct val="90000"/>
              </a:lnSpc>
              <a:spcAft>
                <a:spcPts val="600"/>
              </a:spcAft>
              <a:buFont typeface="+mj-lt"/>
              <a:buAutoNum type="arabicPeriod"/>
            </a:pPr>
            <a:r>
              <a:rPr lang="en-US" sz="1400" dirty="0"/>
              <a:t>Setup database </a:t>
            </a:r>
            <a:r>
              <a:rPr lang="en-US" sz="1400" dirty="0" err="1"/>
              <a:t>mysql</a:t>
            </a:r>
            <a:r>
              <a:rPr lang="en-US" sz="1400" dirty="0"/>
              <a:t> or any based-on Django documentation.</a:t>
            </a:r>
            <a:br>
              <a:rPr lang="en-US" sz="1400" dirty="0"/>
            </a:br>
            <a:endParaRPr lang="en-US" sz="1400" dirty="0"/>
          </a:p>
          <a:p>
            <a:pPr marL="342900" indent="-342900">
              <a:lnSpc>
                <a:spcPct val="90000"/>
              </a:lnSpc>
              <a:spcAft>
                <a:spcPts val="600"/>
              </a:spcAft>
              <a:buFont typeface="+mj-lt"/>
              <a:buAutoNum type="arabicPeriod"/>
            </a:pPr>
            <a:r>
              <a:rPr lang="en-US" sz="1400" dirty="0"/>
              <a:t>Setup nginx, SSL and deploy.</a:t>
            </a:r>
          </a:p>
        </p:txBody>
      </p:sp>
      <p:cxnSp>
        <p:nvCxnSpPr>
          <p:cNvPr id="13" name="Straight Connector 12">
            <a:extLst>
              <a:ext uri="{FF2B5EF4-FFF2-40B4-BE49-F238E27FC236}">
                <a16:creationId xmlns:a16="http://schemas.microsoft.com/office/drawing/2014/main" id="{7A0C0735-E17B-EA2E-9858-53C567F29723}"/>
              </a:ext>
            </a:extLst>
          </p:cNvPr>
          <p:cNvCxnSpPr/>
          <p:nvPr/>
        </p:nvCxnSpPr>
        <p:spPr>
          <a:xfrm>
            <a:off x="359455" y="4311102"/>
            <a:ext cx="114877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F17FFC-DA8F-659E-8C0B-D4A0F6FCB858}"/>
              </a:ext>
            </a:extLst>
          </p:cNvPr>
          <p:cNvSpPr txBox="1"/>
          <p:nvPr/>
        </p:nvSpPr>
        <p:spPr>
          <a:xfrm>
            <a:off x="348565" y="3884190"/>
            <a:ext cx="697627" cy="369332"/>
          </a:xfrm>
          <a:prstGeom prst="rect">
            <a:avLst/>
          </a:prstGeom>
          <a:noFill/>
        </p:spPr>
        <p:txBody>
          <a:bodyPr wrap="none" rtlCol="0">
            <a:spAutoFit/>
          </a:bodyPr>
          <a:lstStyle/>
          <a:p>
            <a:pPr>
              <a:spcAft>
                <a:spcPts val="600"/>
              </a:spcAft>
            </a:pPr>
            <a:r>
              <a:rPr lang="en-US" dirty="0"/>
              <a:t>MVC</a:t>
            </a:r>
            <a:endParaRPr lang="en-IN" dirty="0"/>
          </a:p>
        </p:txBody>
      </p:sp>
      <p:sp>
        <p:nvSpPr>
          <p:cNvPr id="15" name="TextBox 14">
            <a:extLst>
              <a:ext uri="{FF2B5EF4-FFF2-40B4-BE49-F238E27FC236}">
                <a16:creationId xmlns:a16="http://schemas.microsoft.com/office/drawing/2014/main" id="{250FB744-CCB0-F4BD-483E-4E479BB8DD31}"/>
              </a:ext>
            </a:extLst>
          </p:cNvPr>
          <p:cNvSpPr txBox="1"/>
          <p:nvPr/>
        </p:nvSpPr>
        <p:spPr>
          <a:xfrm>
            <a:off x="304681" y="4481927"/>
            <a:ext cx="3693111" cy="2161838"/>
          </a:xfrm>
          <a:prstGeom prst="rect">
            <a:avLst/>
          </a:prstGeom>
        </p:spPr>
        <p:txBody>
          <a:bodyPr vert="horz" lIns="91440" tIns="45720" rIns="91440" bIns="45720" rtlCol="0" anchor="t">
            <a:normAutofit/>
          </a:bodyPr>
          <a:lstStyle/>
          <a:p>
            <a:pPr>
              <a:lnSpc>
                <a:spcPct val="90000"/>
              </a:lnSpc>
              <a:spcAft>
                <a:spcPts val="600"/>
              </a:spcAft>
            </a:pPr>
            <a:r>
              <a:rPr lang="en-US" sz="1400" dirty="0"/>
              <a:t>Data Model: Measurement</a:t>
            </a:r>
          </a:p>
          <a:p>
            <a:pPr marL="742950" lvl="1" indent="-285750">
              <a:lnSpc>
                <a:spcPct val="90000"/>
              </a:lnSpc>
              <a:spcAft>
                <a:spcPts val="600"/>
              </a:spcAft>
              <a:buFont typeface="Arial" panose="020B0604020202020204" pitchFamily="34" charset="0"/>
              <a:buChar char="•"/>
            </a:pPr>
            <a:r>
              <a:rPr lang="en-US" sz="1400" dirty="0"/>
              <a:t>height </a:t>
            </a:r>
          </a:p>
          <a:p>
            <a:pPr marL="742950" lvl="1" indent="-285750">
              <a:lnSpc>
                <a:spcPct val="90000"/>
              </a:lnSpc>
              <a:spcAft>
                <a:spcPts val="600"/>
              </a:spcAft>
              <a:buFont typeface="Arial" panose="020B0604020202020204" pitchFamily="34" charset="0"/>
              <a:buChar char="•"/>
            </a:pPr>
            <a:r>
              <a:rPr lang="en-US" sz="1400" dirty="0"/>
              <a:t>weight </a:t>
            </a:r>
          </a:p>
          <a:p>
            <a:pPr marL="742950" lvl="1" indent="-285750">
              <a:lnSpc>
                <a:spcPct val="90000"/>
              </a:lnSpc>
              <a:spcAft>
                <a:spcPts val="600"/>
              </a:spcAft>
              <a:buFont typeface="Arial" panose="020B0604020202020204" pitchFamily="34" charset="0"/>
              <a:buChar char="•"/>
            </a:pPr>
            <a:r>
              <a:rPr lang="en-US" sz="1400" dirty="0"/>
              <a:t>age </a:t>
            </a:r>
          </a:p>
          <a:p>
            <a:pPr marL="742950" lvl="1" indent="-285750">
              <a:lnSpc>
                <a:spcPct val="90000"/>
              </a:lnSpc>
              <a:spcAft>
                <a:spcPts val="600"/>
              </a:spcAft>
              <a:buFont typeface="Arial" panose="020B0604020202020204" pitchFamily="34" charset="0"/>
              <a:buChar char="•"/>
            </a:pPr>
            <a:r>
              <a:rPr lang="en-US" sz="1400" dirty="0"/>
              <a:t>waist </a:t>
            </a:r>
          </a:p>
          <a:p>
            <a:pPr marL="742950" lvl="1" indent="-285750">
              <a:lnSpc>
                <a:spcPct val="90000"/>
              </a:lnSpc>
              <a:spcAft>
                <a:spcPts val="600"/>
              </a:spcAft>
              <a:buFont typeface="Arial" panose="020B0604020202020204" pitchFamily="34" charset="0"/>
              <a:buChar char="•"/>
            </a:pPr>
            <a:r>
              <a:rPr lang="en-US" sz="1400" dirty="0" err="1"/>
              <a:t>user_created</a:t>
            </a:r>
            <a:r>
              <a:rPr lang="en-US" sz="1400" dirty="0"/>
              <a:t> </a:t>
            </a:r>
          </a:p>
          <a:p>
            <a:pPr marL="742950" lvl="1" indent="-285750">
              <a:lnSpc>
                <a:spcPct val="90000"/>
              </a:lnSpc>
              <a:spcAft>
                <a:spcPts val="600"/>
              </a:spcAft>
              <a:buFont typeface="Arial" panose="020B0604020202020204" pitchFamily="34" charset="0"/>
              <a:buChar char="•"/>
            </a:pPr>
            <a:r>
              <a:rPr lang="en-US" sz="1400" dirty="0" err="1"/>
              <a:t>created_at</a:t>
            </a:r>
            <a:r>
              <a:rPr lang="en-US" sz="1400" dirty="0"/>
              <a:t> </a:t>
            </a:r>
          </a:p>
          <a:p>
            <a:pPr marL="742950" lvl="1" indent="-285750">
              <a:lnSpc>
                <a:spcPct val="90000"/>
              </a:lnSpc>
              <a:spcAft>
                <a:spcPts val="600"/>
              </a:spcAft>
              <a:buFont typeface="Arial" panose="020B0604020202020204" pitchFamily="34" charset="0"/>
              <a:buChar char="•"/>
            </a:pPr>
            <a:r>
              <a:rPr lang="en-US" sz="1400" dirty="0" err="1"/>
              <a:t>updated_at</a:t>
            </a:r>
            <a:r>
              <a:rPr lang="en-US" sz="1400" dirty="0"/>
              <a:t> </a:t>
            </a:r>
          </a:p>
        </p:txBody>
      </p:sp>
      <p:sp>
        <p:nvSpPr>
          <p:cNvPr id="16" name="TextBox 15">
            <a:extLst>
              <a:ext uri="{FF2B5EF4-FFF2-40B4-BE49-F238E27FC236}">
                <a16:creationId xmlns:a16="http://schemas.microsoft.com/office/drawing/2014/main" id="{EA3A8092-927C-C80B-A5B4-8518C80C5763}"/>
              </a:ext>
            </a:extLst>
          </p:cNvPr>
          <p:cNvSpPr txBox="1"/>
          <p:nvPr/>
        </p:nvSpPr>
        <p:spPr>
          <a:xfrm>
            <a:off x="4504190" y="4517438"/>
            <a:ext cx="3161839" cy="2161838"/>
          </a:xfrm>
          <a:prstGeom prst="rect">
            <a:avLst/>
          </a:prstGeom>
        </p:spPr>
        <p:txBody>
          <a:bodyPr vert="horz" lIns="91440" tIns="45720" rIns="91440" bIns="45720" rtlCol="0" anchor="t">
            <a:normAutofit/>
          </a:bodyPr>
          <a:lstStyle/>
          <a:p>
            <a:pPr>
              <a:lnSpc>
                <a:spcPct val="90000"/>
              </a:lnSpc>
              <a:spcAft>
                <a:spcPts val="600"/>
              </a:spcAft>
            </a:pPr>
            <a:r>
              <a:rPr lang="en-US" sz="1400" dirty="0"/>
              <a:t>home/views.py</a:t>
            </a:r>
          </a:p>
          <a:p>
            <a:pPr marL="800100" lvl="1" indent="-342900">
              <a:lnSpc>
                <a:spcPct val="90000"/>
              </a:lnSpc>
              <a:spcAft>
                <a:spcPts val="600"/>
              </a:spcAft>
              <a:buFont typeface="Arial" panose="020B0604020202020204" pitchFamily="34" charset="0"/>
              <a:buChar char="•"/>
            </a:pPr>
            <a:r>
              <a:rPr lang="en-US" sz="1400" dirty="0"/>
              <a:t>get_waist</a:t>
            </a:r>
            <a:br>
              <a:rPr lang="en-US" sz="1400" dirty="0"/>
            </a:br>
            <a:r>
              <a:rPr lang="en-US" sz="1100" i="1" dirty="0"/>
              <a:t>To get waist size</a:t>
            </a:r>
            <a:br>
              <a:rPr lang="en-US" sz="1400" dirty="0"/>
            </a:br>
            <a:endParaRPr lang="en-US" sz="1400" dirty="0"/>
          </a:p>
          <a:p>
            <a:pPr marL="800100" lvl="1" indent="-342900">
              <a:lnSpc>
                <a:spcPct val="90000"/>
              </a:lnSpc>
              <a:spcAft>
                <a:spcPts val="600"/>
              </a:spcAft>
              <a:buFont typeface="Arial" panose="020B0604020202020204" pitchFamily="34" charset="0"/>
              <a:buChar char="•"/>
            </a:pPr>
            <a:r>
              <a:rPr lang="en-US" sz="1400" dirty="0"/>
              <a:t>update_waist</a:t>
            </a:r>
            <a:br>
              <a:rPr lang="en-US" sz="1400" dirty="0"/>
            </a:br>
            <a:r>
              <a:rPr lang="en-US" sz="1100" i="1" dirty="0"/>
              <a:t>To update waist size</a:t>
            </a:r>
          </a:p>
          <a:p>
            <a:pPr marL="800100" lvl="1" indent="-342900">
              <a:lnSpc>
                <a:spcPct val="90000"/>
              </a:lnSpc>
              <a:spcAft>
                <a:spcPts val="600"/>
              </a:spcAft>
              <a:buFont typeface="Arial" panose="020B0604020202020204" pitchFamily="34" charset="0"/>
              <a:buChar char="•"/>
            </a:pPr>
            <a:endParaRPr lang="en-US" sz="1400" dirty="0"/>
          </a:p>
          <a:p>
            <a:pPr marL="800100" lvl="1" indent="-342900">
              <a:lnSpc>
                <a:spcPct val="90000"/>
              </a:lnSpc>
              <a:spcAft>
                <a:spcPts val="600"/>
              </a:spcAft>
              <a:buFont typeface="Arial" panose="020B0604020202020204" pitchFamily="34" charset="0"/>
              <a:buChar char="•"/>
            </a:pPr>
            <a:r>
              <a:rPr lang="en-US" sz="1400" dirty="0"/>
              <a:t>Index</a:t>
            </a:r>
            <a:br>
              <a:rPr lang="en-US" sz="1400" dirty="0"/>
            </a:br>
            <a:r>
              <a:rPr lang="en-US" sz="1100" dirty="0"/>
              <a:t>To serve home page</a:t>
            </a:r>
          </a:p>
          <a:p>
            <a:pPr>
              <a:lnSpc>
                <a:spcPct val="90000"/>
              </a:lnSpc>
              <a:spcAft>
                <a:spcPts val="600"/>
              </a:spcAft>
            </a:pPr>
            <a:endParaRPr lang="en-US" sz="1400" dirty="0"/>
          </a:p>
        </p:txBody>
      </p:sp>
      <p:sp>
        <p:nvSpPr>
          <p:cNvPr id="17" name="TextBox 16">
            <a:extLst>
              <a:ext uri="{FF2B5EF4-FFF2-40B4-BE49-F238E27FC236}">
                <a16:creationId xmlns:a16="http://schemas.microsoft.com/office/drawing/2014/main" id="{5E5B141C-214E-5473-EE52-9FEE90DC6786}"/>
              </a:ext>
            </a:extLst>
          </p:cNvPr>
          <p:cNvSpPr txBox="1"/>
          <p:nvPr/>
        </p:nvSpPr>
        <p:spPr>
          <a:xfrm>
            <a:off x="8376587" y="4517438"/>
            <a:ext cx="3161839" cy="2161838"/>
          </a:xfrm>
          <a:prstGeom prst="rect">
            <a:avLst/>
          </a:prstGeom>
        </p:spPr>
        <p:txBody>
          <a:bodyPr vert="horz" lIns="91440" tIns="45720" rIns="91440" bIns="45720" rtlCol="0" anchor="t">
            <a:normAutofit/>
          </a:bodyPr>
          <a:lstStyle/>
          <a:p>
            <a:pPr>
              <a:lnSpc>
                <a:spcPct val="90000"/>
              </a:lnSpc>
              <a:spcAft>
                <a:spcPts val="600"/>
              </a:spcAft>
            </a:pPr>
            <a:r>
              <a:rPr lang="en-US" sz="1400" dirty="0"/>
              <a:t>home/url.py</a:t>
            </a:r>
          </a:p>
          <a:p>
            <a:pPr marL="800100" lvl="1" indent="-342900">
              <a:lnSpc>
                <a:spcPct val="90000"/>
              </a:lnSpc>
              <a:spcAft>
                <a:spcPts val="600"/>
              </a:spcAft>
              <a:buFont typeface="Arial" panose="020B0604020202020204" pitchFamily="34" charset="0"/>
              <a:buChar char="•"/>
            </a:pPr>
            <a:r>
              <a:rPr lang="en-US" sz="1400" dirty="0"/>
              <a:t>/ - index page</a:t>
            </a:r>
            <a:br>
              <a:rPr lang="en-US" sz="1400" dirty="0"/>
            </a:br>
            <a:br>
              <a:rPr lang="en-US" sz="1400" dirty="0"/>
            </a:br>
            <a:endParaRPr lang="en-US" sz="1400" dirty="0"/>
          </a:p>
          <a:p>
            <a:pPr marL="800100" lvl="1" indent="-342900">
              <a:lnSpc>
                <a:spcPct val="90000"/>
              </a:lnSpc>
              <a:spcAft>
                <a:spcPts val="600"/>
              </a:spcAft>
              <a:buFont typeface="Arial" panose="020B0604020202020204" pitchFamily="34" charset="0"/>
              <a:buChar char="•"/>
            </a:pPr>
            <a:r>
              <a:rPr lang="en-US" sz="1400" dirty="0"/>
              <a:t>/get_waist/?param</a:t>
            </a:r>
            <a:br>
              <a:rPr lang="en-US" sz="1400" dirty="0"/>
            </a:br>
            <a:r>
              <a:rPr lang="en-US" sz="1100" i="1" dirty="0"/>
              <a:t>API</a:t>
            </a:r>
            <a:br>
              <a:rPr lang="en-US" sz="1100" i="1" dirty="0"/>
            </a:br>
            <a:endParaRPr lang="en-US" sz="1100" i="1" dirty="0"/>
          </a:p>
          <a:p>
            <a:pPr marL="800100" lvl="1" indent="-342900">
              <a:lnSpc>
                <a:spcPct val="90000"/>
              </a:lnSpc>
              <a:spcAft>
                <a:spcPts val="600"/>
              </a:spcAft>
              <a:buFont typeface="Arial" panose="020B0604020202020204" pitchFamily="34" charset="0"/>
              <a:buChar char="•"/>
            </a:pPr>
            <a:r>
              <a:rPr lang="en-US" sz="1100" i="1" dirty="0"/>
              <a:t>/</a:t>
            </a:r>
            <a:r>
              <a:rPr lang="en-US" sz="1400" dirty="0"/>
              <a:t>update_waist</a:t>
            </a:r>
            <a:br>
              <a:rPr lang="en-US" sz="1400" dirty="0"/>
            </a:br>
            <a:r>
              <a:rPr lang="en-US" sz="1100" i="1" dirty="0"/>
              <a:t>API</a:t>
            </a:r>
          </a:p>
          <a:p>
            <a:pPr>
              <a:lnSpc>
                <a:spcPct val="90000"/>
              </a:lnSpc>
              <a:spcAft>
                <a:spcPts val="600"/>
              </a:spcAft>
            </a:pPr>
            <a:endParaRPr lang="en-US" sz="1400" dirty="0"/>
          </a:p>
        </p:txBody>
      </p:sp>
    </p:spTree>
    <p:extLst>
      <p:ext uri="{BB962C8B-B14F-4D97-AF65-F5344CB8AC3E}">
        <p14:creationId xmlns:p14="http://schemas.microsoft.com/office/powerpoint/2010/main" val="163475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C9A2E30-B0BB-ECA1-4A0F-ECC503E1788C}"/>
              </a:ext>
            </a:extLst>
          </p:cNvPr>
          <p:cNvCxnSpPr/>
          <p:nvPr/>
        </p:nvCxnSpPr>
        <p:spPr>
          <a:xfrm>
            <a:off x="337351" y="719091"/>
            <a:ext cx="114877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AAE7BE6-915C-64F3-2295-89806A876157}"/>
              </a:ext>
            </a:extLst>
          </p:cNvPr>
          <p:cNvSpPr txBox="1"/>
          <p:nvPr/>
        </p:nvSpPr>
        <p:spPr>
          <a:xfrm>
            <a:off x="326461" y="292179"/>
            <a:ext cx="3887603" cy="369332"/>
          </a:xfrm>
          <a:prstGeom prst="rect">
            <a:avLst/>
          </a:prstGeom>
          <a:noFill/>
        </p:spPr>
        <p:txBody>
          <a:bodyPr wrap="none" rtlCol="0">
            <a:spAutoFit/>
          </a:bodyPr>
          <a:lstStyle/>
          <a:p>
            <a:pPr>
              <a:spcAft>
                <a:spcPts val="600"/>
              </a:spcAft>
            </a:pPr>
            <a:r>
              <a:rPr lang="en-US" dirty="0"/>
              <a:t>ML Predictor - Linear regression</a:t>
            </a:r>
            <a:endParaRPr lang="en-IN" dirty="0"/>
          </a:p>
        </p:txBody>
      </p:sp>
      <p:sp>
        <p:nvSpPr>
          <p:cNvPr id="8" name="TextBox 7">
            <a:extLst>
              <a:ext uri="{FF2B5EF4-FFF2-40B4-BE49-F238E27FC236}">
                <a16:creationId xmlns:a16="http://schemas.microsoft.com/office/drawing/2014/main" id="{3F11F809-642E-222A-D504-56D9F1822398}"/>
              </a:ext>
            </a:extLst>
          </p:cNvPr>
          <p:cNvSpPr txBox="1"/>
          <p:nvPr/>
        </p:nvSpPr>
        <p:spPr>
          <a:xfrm>
            <a:off x="344840" y="949985"/>
            <a:ext cx="9163144" cy="4722843"/>
          </a:xfrm>
          <a:prstGeom prst="rect">
            <a:avLst/>
          </a:prstGeom>
        </p:spPr>
        <p:txBody>
          <a:bodyPr vert="horz" lIns="91440" tIns="45720" rIns="91440" bIns="45720" rtlCol="0" anchor="t">
            <a:normAutofit/>
          </a:bodyPr>
          <a:lstStyle/>
          <a:p>
            <a:pPr>
              <a:lnSpc>
                <a:spcPct val="90000"/>
              </a:lnSpc>
              <a:spcAft>
                <a:spcPts val="600"/>
              </a:spcAft>
            </a:pPr>
            <a:r>
              <a:rPr lang="en-US" sz="1400" dirty="0"/>
              <a:t>/home/utils.py</a:t>
            </a:r>
          </a:p>
          <a:p>
            <a:pPr>
              <a:lnSpc>
                <a:spcPct val="90000"/>
              </a:lnSpc>
              <a:spcAft>
                <a:spcPts val="600"/>
              </a:spcAft>
            </a:pPr>
            <a:endParaRPr lang="en-US" sz="1400" dirty="0"/>
          </a:p>
          <a:p>
            <a:pPr marL="285750" indent="-285750">
              <a:lnSpc>
                <a:spcPct val="90000"/>
              </a:lnSpc>
              <a:spcAft>
                <a:spcPts val="600"/>
              </a:spcAft>
              <a:buFont typeface="Arial" panose="020B0604020202020204" pitchFamily="34" charset="0"/>
              <a:buChar char="•"/>
            </a:pPr>
            <a:r>
              <a:rPr lang="en-US" dirty="0" err="1"/>
              <a:t>WaistSizePredictor</a:t>
            </a:r>
            <a:r>
              <a:rPr lang="en-US" dirty="0"/>
              <a:t>(</a:t>
            </a:r>
            <a:r>
              <a:rPr lang="en-US" dirty="0" err="1"/>
              <a:t>data:list</a:t>
            </a:r>
            <a:r>
              <a:rPr lang="en-US" dirty="0"/>
              <a:t>)</a:t>
            </a:r>
            <a:br>
              <a:rPr lang="en-US" sz="1400" dirty="0"/>
            </a:br>
            <a:br>
              <a:rPr lang="en-US" sz="1400" dirty="0"/>
            </a:br>
            <a:r>
              <a:rPr lang="en-US" sz="1400" dirty="0"/>
              <a:t>    </a:t>
            </a:r>
            <a:r>
              <a:rPr lang="en-US" sz="1400" i="1" dirty="0"/>
              <a:t>Accept list of objects</a:t>
            </a:r>
          </a:p>
          <a:p>
            <a:pPr marL="742950" lvl="1" indent="-285750">
              <a:lnSpc>
                <a:spcPct val="90000"/>
              </a:lnSpc>
              <a:spcAft>
                <a:spcPts val="600"/>
              </a:spcAft>
              <a:buFontTx/>
              <a:buChar char="-"/>
            </a:pPr>
            <a:r>
              <a:rPr lang="en-US" sz="1400" i="1" dirty="0"/>
              <a:t>Example: payload = [{'height’: </a:t>
            </a:r>
            <a:r>
              <a:rPr lang="en-US" sz="1400" i="1" dirty="0" err="1"/>
              <a:t>object.height</a:t>
            </a:r>
            <a:r>
              <a:rPr lang="en-US" sz="1400" i="1" dirty="0"/>
              <a:t>, 'weight': </a:t>
            </a:r>
            <a:r>
              <a:rPr lang="en-US" sz="1400" i="1" dirty="0" err="1"/>
              <a:t>object.weight</a:t>
            </a:r>
            <a:r>
              <a:rPr lang="en-US" sz="1400" i="1" dirty="0"/>
              <a:t>, 'age': </a:t>
            </a:r>
            <a:r>
              <a:rPr lang="en-US" sz="1400" i="1" dirty="0" err="1"/>
              <a:t>object.age</a:t>
            </a:r>
            <a:r>
              <a:rPr lang="en-US" sz="1400" i="1" dirty="0"/>
              <a:t>, 'waist': </a:t>
            </a:r>
            <a:r>
              <a:rPr lang="en-US" sz="1400" i="1" dirty="0" err="1"/>
              <a:t>object.waist</a:t>
            </a:r>
            <a:r>
              <a:rPr lang="en-US" sz="1400" i="1" dirty="0"/>
              <a:t>},]</a:t>
            </a:r>
          </a:p>
          <a:p>
            <a:pPr marL="742950" lvl="1" indent="-285750">
              <a:lnSpc>
                <a:spcPct val="90000"/>
              </a:lnSpc>
              <a:spcAft>
                <a:spcPts val="600"/>
              </a:spcAft>
              <a:buFontTx/>
              <a:buChar char="-"/>
            </a:pPr>
            <a:endParaRPr lang="en-US" sz="1400" dirty="0"/>
          </a:p>
          <a:p>
            <a:pPr marL="285750" indent="-285750">
              <a:lnSpc>
                <a:spcPct val="90000"/>
              </a:lnSpc>
              <a:spcAft>
                <a:spcPts val="600"/>
              </a:spcAft>
              <a:buFont typeface="Arial" panose="020B0604020202020204" pitchFamily="34" charset="0"/>
              <a:buChar char="•"/>
            </a:pPr>
            <a:r>
              <a:rPr lang="en-US" dirty="0"/>
              <a:t>__</a:t>
            </a:r>
            <a:r>
              <a:rPr lang="en-US" dirty="0" err="1"/>
              <a:t>init</a:t>
            </a:r>
            <a:r>
              <a:rPr lang="en-US" dirty="0"/>
              <a:t>__ : </a:t>
            </a:r>
            <a:br>
              <a:rPr lang="en-US" sz="1400" dirty="0"/>
            </a:br>
            <a:br>
              <a:rPr lang="en-US" sz="1400" dirty="0"/>
            </a:br>
            <a:r>
              <a:rPr lang="en-US" sz="1400" i="1" dirty="0"/>
              <a:t>Initialize the class with data</a:t>
            </a:r>
          </a:p>
          <a:p>
            <a:pPr marL="285750" indent="-285750">
              <a:lnSpc>
                <a:spcPct val="90000"/>
              </a:lnSpc>
              <a:spcAft>
                <a:spcPts val="600"/>
              </a:spcAft>
              <a:buFontTx/>
              <a:buChar char="-"/>
            </a:pPr>
            <a:endParaRPr lang="en-US" sz="1400" dirty="0"/>
          </a:p>
          <a:p>
            <a:pPr marL="285750" indent="-285750">
              <a:lnSpc>
                <a:spcPct val="90000"/>
              </a:lnSpc>
              <a:spcAft>
                <a:spcPts val="600"/>
              </a:spcAft>
              <a:buFont typeface="Arial" panose="020B0604020202020204" pitchFamily="34" charset="0"/>
              <a:buChar char="•"/>
            </a:pPr>
            <a:r>
              <a:rPr lang="en-US" dirty="0" err="1"/>
              <a:t>set_prediction_data</a:t>
            </a:r>
            <a:r>
              <a:rPr lang="en-US" dirty="0"/>
              <a:t>():</a:t>
            </a:r>
            <a:br>
              <a:rPr lang="en-US" sz="1400" dirty="0"/>
            </a:br>
            <a:br>
              <a:rPr lang="en-US" sz="1400" dirty="0"/>
            </a:br>
            <a:r>
              <a:rPr lang="en-US" sz="1400" i="1" dirty="0"/>
              <a:t>{'height': [</a:t>
            </a:r>
            <a:r>
              <a:rPr lang="en-US" sz="1400" i="1" dirty="0" err="1"/>
              <a:t>new_height</a:t>
            </a:r>
            <a:r>
              <a:rPr lang="en-US" sz="1400" i="1" dirty="0"/>
              <a:t>], 'weight': [</a:t>
            </a:r>
            <a:r>
              <a:rPr lang="en-US" sz="1400" i="1" dirty="0" err="1"/>
              <a:t>new_weight</a:t>
            </a:r>
            <a:r>
              <a:rPr lang="en-US" sz="1400" i="1" dirty="0"/>
              <a:t>], 'age': [</a:t>
            </a:r>
            <a:r>
              <a:rPr lang="en-US" sz="1400" i="1" dirty="0" err="1"/>
              <a:t>new_age</a:t>
            </a:r>
            <a:r>
              <a:rPr lang="en-US" sz="1400" i="1" dirty="0"/>
              <a:t>]}</a:t>
            </a:r>
            <a:br>
              <a:rPr lang="en-US" sz="1400" i="1" dirty="0"/>
            </a:br>
            <a:endParaRPr lang="en-US" sz="1400" i="1" dirty="0"/>
          </a:p>
          <a:p>
            <a:pPr marL="285750" indent="-285750">
              <a:lnSpc>
                <a:spcPct val="90000"/>
              </a:lnSpc>
              <a:spcAft>
                <a:spcPts val="600"/>
              </a:spcAft>
              <a:buFont typeface="Arial" panose="020B0604020202020204" pitchFamily="34" charset="0"/>
              <a:buChar char="•"/>
            </a:pPr>
            <a:r>
              <a:rPr lang="en-US" dirty="0"/>
              <a:t>predict():</a:t>
            </a:r>
            <a:br>
              <a:rPr lang="en-US" sz="1400" i="1" dirty="0"/>
            </a:br>
            <a:br>
              <a:rPr lang="en-US" sz="1400" i="1" dirty="0"/>
            </a:br>
            <a:r>
              <a:rPr lang="en-US" sz="1400" i="1" dirty="0"/>
              <a:t>provides predicted result</a:t>
            </a:r>
          </a:p>
        </p:txBody>
      </p:sp>
    </p:spTree>
    <p:extLst>
      <p:ext uri="{BB962C8B-B14F-4D97-AF65-F5344CB8AC3E}">
        <p14:creationId xmlns:p14="http://schemas.microsoft.com/office/powerpoint/2010/main" val="101480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C9A2E30-B0BB-ECA1-4A0F-ECC503E1788C}"/>
              </a:ext>
            </a:extLst>
          </p:cNvPr>
          <p:cNvCxnSpPr/>
          <p:nvPr/>
        </p:nvCxnSpPr>
        <p:spPr>
          <a:xfrm>
            <a:off x="337351" y="719091"/>
            <a:ext cx="114877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AAE7BE6-915C-64F3-2295-89806A876157}"/>
              </a:ext>
            </a:extLst>
          </p:cNvPr>
          <p:cNvSpPr txBox="1"/>
          <p:nvPr/>
        </p:nvSpPr>
        <p:spPr>
          <a:xfrm>
            <a:off x="326461" y="292179"/>
            <a:ext cx="2810385" cy="369332"/>
          </a:xfrm>
          <a:prstGeom prst="rect">
            <a:avLst/>
          </a:prstGeom>
          <a:noFill/>
        </p:spPr>
        <p:txBody>
          <a:bodyPr wrap="none" rtlCol="0">
            <a:spAutoFit/>
          </a:bodyPr>
          <a:lstStyle/>
          <a:p>
            <a:pPr>
              <a:spcAft>
                <a:spcPts val="600"/>
              </a:spcAft>
            </a:pPr>
            <a:r>
              <a:rPr lang="en-US" dirty="0"/>
              <a:t>Scaling the application</a:t>
            </a:r>
            <a:endParaRPr lang="en-IN" dirty="0"/>
          </a:p>
        </p:txBody>
      </p:sp>
      <p:sp>
        <p:nvSpPr>
          <p:cNvPr id="8" name="TextBox 7">
            <a:extLst>
              <a:ext uri="{FF2B5EF4-FFF2-40B4-BE49-F238E27FC236}">
                <a16:creationId xmlns:a16="http://schemas.microsoft.com/office/drawing/2014/main" id="{3F11F809-642E-222A-D504-56D9F1822398}"/>
              </a:ext>
            </a:extLst>
          </p:cNvPr>
          <p:cNvSpPr txBox="1"/>
          <p:nvPr/>
        </p:nvSpPr>
        <p:spPr>
          <a:xfrm>
            <a:off x="344839" y="949986"/>
            <a:ext cx="11487705" cy="5459692"/>
          </a:xfrm>
          <a:prstGeom prst="rect">
            <a:avLst/>
          </a:prstGeom>
        </p:spPr>
        <p:txBody>
          <a:bodyPr vert="horz" lIns="91440" tIns="45720" rIns="91440" bIns="45720" rtlCol="0" anchor="t">
            <a:normAutofit/>
          </a:bodyPr>
          <a:lstStyle/>
          <a:p>
            <a:pPr marL="342900" indent="-342900">
              <a:lnSpc>
                <a:spcPct val="90000"/>
              </a:lnSpc>
              <a:spcAft>
                <a:spcPts val="600"/>
              </a:spcAft>
              <a:buAutoNum type="arabicPeriod"/>
            </a:pPr>
            <a:r>
              <a:rPr lang="en-US" sz="1200" dirty="0"/>
              <a:t>To elevate the user experience, we can create supplementary front-end (FE) and API services using Angular, React, or Vue. Django REST framework, a versatile and robust toolkit, can be utilized for constructing efficient web APIs.</a:t>
            </a:r>
          </a:p>
          <a:p>
            <a:pPr marL="342900" indent="-342900">
              <a:lnSpc>
                <a:spcPct val="90000"/>
              </a:lnSpc>
              <a:spcAft>
                <a:spcPts val="600"/>
              </a:spcAft>
              <a:buAutoNum type="arabicPeriod"/>
            </a:pPr>
            <a:endParaRPr lang="en-US" sz="1200" dirty="0"/>
          </a:p>
          <a:p>
            <a:pPr marL="342900" indent="-342900">
              <a:lnSpc>
                <a:spcPct val="90000"/>
              </a:lnSpc>
              <a:spcAft>
                <a:spcPts val="600"/>
              </a:spcAft>
              <a:buAutoNum type="arabicPeriod"/>
            </a:pPr>
            <a:r>
              <a:rPr lang="en-US" sz="1200" dirty="0"/>
              <a:t>To ensure optimal concurrency and request handling, a load balancer can be created using tools such as Nginx and </a:t>
            </a:r>
            <a:r>
              <a:rPr lang="en-US" sz="1200" dirty="0" err="1"/>
              <a:t>Gunicorn</a:t>
            </a:r>
            <a:r>
              <a:rPr lang="en-US" sz="1200" dirty="0"/>
              <a:t>. These tools can effectively distribute incoming requests across multiple servers, facilitating efficient load balancing for the application.</a:t>
            </a:r>
          </a:p>
          <a:p>
            <a:pPr marL="342900" indent="-342900">
              <a:lnSpc>
                <a:spcPct val="90000"/>
              </a:lnSpc>
              <a:spcAft>
                <a:spcPts val="600"/>
              </a:spcAft>
              <a:buAutoNum type="arabicPeriod"/>
            </a:pPr>
            <a:endParaRPr lang="en-US" sz="1200" dirty="0"/>
          </a:p>
          <a:p>
            <a:pPr marL="342900" indent="-342900">
              <a:lnSpc>
                <a:spcPct val="90000"/>
              </a:lnSpc>
              <a:spcAft>
                <a:spcPts val="600"/>
              </a:spcAft>
              <a:buAutoNum type="arabicPeriod"/>
            </a:pPr>
            <a:r>
              <a:rPr lang="en-US" sz="1200" dirty="0"/>
              <a:t>In order to optimize database performance, a separate database instance can be created. This involves setting up a dedicated database server or using a separate database service to store and manage the application's data. Separating the database from other components of the application can enhance scalability, performance, and data management capabilities.</a:t>
            </a:r>
          </a:p>
          <a:p>
            <a:pPr marL="342900" indent="-342900">
              <a:lnSpc>
                <a:spcPct val="90000"/>
              </a:lnSpc>
              <a:spcAft>
                <a:spcPts val="600"/>
              </a:spcAft>
              <a:buAutoNum type="arabicPeriod"/>
            </a:pPr>
            <a:endParaRPr lang="en-US" sz="1200" dirty="0"/>
          </a:p>
          <a:p>
            <a:pPr marL="342900" indent="-342900">
              <a:lnSpc>
                <a:spcPct val="90000"/>
              </a:lnSpc>
              <a:spcAft>
                <a:spcPts val="600"/>
              </a:spcAft>
              <a:buAutoNum type="arabicPeriod"/>
            </a:pPr>
            <a:r>
              <a:rPr lang="en-US" sz="1200" dirty="0"/>
              <a:t>A worker service can be established to handle prediction tasks using Celery or any other queue management system. This worker service can efficiently handle time-consuming or resource-intensive prediction tasks in the background, asynchronously processing them without blocking the main application. Celery, a popular distributed task queue system, can be used to manage and distribute tasks across multiple workers, allowing for efficient processing of predictor tasks in the application.</a:t>
            </a:r>
          </a:p>
          <a:p>
            <a:pPr marL="342900" indent="-342900">
              <a:lnSpc>
                <a:spcPct val="90000"/>
              </a:lnSpc>
              <a:spcAft>
                <a:spcPts val="600"/>
              </a:spcAft>
              <a:buAutoNum type="arabicPeriod"/>
            </a:pPr>
            <a:endParaRPr lang="en-US" sz="1200" dirty="0"/>
          </a:p>
          <a:p>
            <a:pPr marL="342900" indent="-342900">
              <a:lnSpc>
                <a:spcPct val="90000"/>
              </a:lnSpc>
              <a:spcAft>
                <a:spcPts val="600"/>
              </a:spcAft>
              <a:buAutoNum type="arabicPeriod"/>
            </a:pPr>
            <a:r>
              <a:rPr lang="en-US" sz="1200" dirty="0"/>
              <a:t>To optimize database caching, a service similar to Elasticsearch can be set up. This involves implementing a caching mechanism that stores frequently accessed data in a fast and efficient manner, improving the responsiveness and performance of the application. Elasticsearch, or similar caching technologies, can be utilized to create a dedicated caching service that stores and retrieves database query results, reducing the need for repetitive database queries and enhancing overall application performance.</a:t>
            </a:r>
          </a:p>
          <a:p>
            <a:pPr marL="342900" indent="-342900">
              <a:lnSpc>
                <a:spcPct val="90000"/>
              </a:lnSpc>
              <a:spcAft>
                <a:spcPts val="600"/>
              </a:spcAft>
              <a:buAutoNum type="arabicPeriod"/>
            </a:pPr>
            <a:endParaRPr lang="en-US" sz="1200" dirty="0"/>
          </a:p>
          <a:p>
            <a:pPr marL="342900" indent="-342900">
              <a:lnSpc>
                <a:spcPct val="90000"/>
              </a:lnSpc>
              <a:spcAft>
                <a:spcPts val="600"/>
              </a:spcAft>
              <a:buAutoNum type="arabicPeriod"/>
            </a:pPr>
            <a:r>
              <a:rPr lang="en-US" sz="1200" dirty="0"/>
              <a:t>Depending on the specific requirements of the application, Kubernetes can be leveraged to scale both the application and workers. Kubernetes is a popular container orchestration platform that allows for efficient scaling of applications and services. By deploying application components as containers within Kubernetes clusters, the application can be automatically scaled up or down based on demand, ensuring optimal resource utilization and performance. This can include scaling the main application components as well as the worker services, ensuring that the application can handle increased traffic, workload, and processing requirements effectively.</a:t>
            </a:r>
            <a:endParaRPr lang="en-US" sz="1200" i="1" dirty="0"/>
          </a:p>
        </p:txBody>
      </p:sp>
    </p:spTree>
    <p:extLst>
      <p:ext uri="{BB962C8B-B14F-4D97-AF65-F5344CB8AC3E}">
        <p14:creationId xmlns:p14="http://schemas.microsoft.com/office/powerpoint/2010/main" val="76430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AE7BE6-915C-64F3-2295-89806A876157}"/>
              </a:ext>
            </a:extLst>
          </p:cNvPr>
          <p:cNvSpPr txBox="1"/>
          <p:nvPr/>
        </p:nvSpPr>
        <p:spPr>
          <a:xfrm>
            <a:off x="5238233" y="2955480"/>
            <a:ext cx="1715534" cy="369332"/>
          </a:xfrm>
          <a:prstGeom prst="rect">
            <a:avLst/>
          </a:prstGeom>
          <a:noFill/>
        </p:spPr>
        <p:txBody>
          <a:bodyPr wrap="none" rtlCol="0">
            <a:spAutoFit/>
          </a:bodyPr>
          <a:lstStyle/>
          <a:p>
            <a:pPr>
              <a:spcAft>
                <a:spcPts val="600"/>
              </a:spcAft>
            </a:pPr>
            <a:r>
              <a:rPr lang="en-US" dirty="0"/>
              <a:t>Thank You </a:t>
            </a:r>
            <a:r>
              <a:rPr lang="en-US" dirty="0">
                <a:sym typeface="Wingdings" panose="05000000000000000000" pitchFamily="2" charset="2"/>
              </a:rPr>
              <a:t></a:t>
            </a:r>
            <a:endParaRPr lang="en-IN" dirty="0"/>
          </a:p>
        </p:txBody>
      </p:sp>
    </p:spTree>
    <p:extLst>
      <p:ext uri="{BB962C8B-B14F-4D97-AF65-F5344CB8AC3E}">
        <p14:creationId xmlns:p14="http://schemas.microsoft.com/office/powerpoint/2010/main" val="3093867651"/>
      </p:ext>
    </p:extLst>
  </p:cSld>
  <p:clrMapOvr>
    <a:masterClrMapping/>
  </p:clrMapOvr>
</p:sld>
</file>

<file path=ppt/theme/theme1.xml><?xml version="1.0" encoding="utf-8"?>
<a:theme xmlns:a="http://schemas.openxmlformats.org/drawingml/2006/main" name="TornVTI">
  <a:themeElements>
    <a:clrScheme name="AnalogousFromLightSeedRightStep">
      <a:dk1>
        <a:srgbClr val="000000"/>
      </a:dk1>
      <a:lt1>
        <a:srgbClr val="FFFFFF"/>
      </a:lt1>
      <a:dk2>
        <a:srgbClr val="412D24"/>
      </a:dk2>
      <a:lt2>
        <a:srgbClr val="E2E6E8"/>
      </a:lt2>
      <a:accent1>
        <a:srgbClr val="BF9988"/>
      </a:accent1>
      <a:accent2>
        <a:srgbClr val="AFA077"/>
      </a:accent2>
      <a:accent3>
        <a:srgbClr val="A1A77E"/>
      </a:accent3>
      <a:accent4>
        <a:srgbClr val="8CAB74"/>
      </a:accent4>
      <a:accent5>
        <a:srgbClr val="82AC81"/>
      </a:accent5>
      <a:accent6>
        <a:srgbClr val="77AE8D"/>
      </a:accent6>
      <a:hlink>
        <a:srgbClr val="5E899E"/>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152</TotalTime>
  <Words>1060</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Verdana Pro</vt:lpstr>
      <vt:lpstr>Verdana Pro Cond SemiBold</vt:lpstr>
      <vt:lpstr>TornVTI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 Dandapat</dc:creator>
  <cp:lastModifiedBy>Chandan Dandapat</cp:lastModifiedBy>
  <cp:revision>6</cp:revision>
  <dcterms:created xsi:type="dcterms:W3CDTF">2023-04-24T12:20:08Z</dcterms:created>
  <dcterms:modified xsi:type="dcterms:W3CDTF">2023-04-24T14:53:06Z</dcterms:modified>
</cp:coreProperties>
</file>