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5AA8"/>
    <a:srgbClr val="2B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1018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133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572125" y="-357187"/>
            <a:ext cx="4286250" cy="4286250"/>
          </a:xfrm>
          <a:prstGeom prst="ellipse">
            <a:avLst/>
          </a:prstGeom>
          <a:solidFill>
            <a:srgbClr val="00A86B">
              <a:alpha val="15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Shape 1"/>
          <p:cNvSpPr/>
          <p:nvPr/>
        </p:nvSpPr>
        <p:spPr>
          <a:xfrm rot="-1500000">
            <a:off x="714375" y="3714750"/>
            <a:ext cx="1071563" cy="1071563"/>
          </a:xfrm>
          <a:prstGeom prst="rect">
            <a:avLst/>
          </a:prstGeom>
          <a:solidFill>
            <a:srgbClr val="FF8C42">
              <a:alpha val="2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Shape 2"/>
          <p:cNvSpPr/>
          <p:nvPr/>
        </p:nvSpPr>
        <p:spPr>
          <a:xfrm>
            <a:off x="7215188" y="714375"/>
            <a:ext cx="857250" cy="857250"/>
          </a:xfrm>
          <a:prstGeom prst="ellipse">
            <a:avLst/>
          </a:prstGeom>
          <a:solidFill>
            <a:srgbClr val="00D084">
              <a:alpha val="2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3"/>
          <p:cNvSpPr/>
          <p:nvPr/>
        </p:nvSpPr>
        <p:spPr>
          <a:xfrm>
            <a:off x="428625" y="1930264"/>
            <a:ext cx="8286750" cy="5486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2D5AA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Agente Fiscal com IA</a:t>
            </a:r>
            <a:endParaRPr lang="en-US" sz="3600" dirty="0"/>
          </a:p>
        </p:txBody>
      </p:sp>
      <p:sp>
        <p:nvSpPr>
          <p:cNvPr id="7" name="Text 4"/>
          <p:cNvSpPr/>
          <p:nvPr/>
        </p:nvSpPr>
        <p:spPr>
          <a:xfrm>
            <a:off x="428625" y="2621756"/>
            <a:ext cx="8286750" cy="3200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A86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Automação e Análise Inteligente de Notas Fiscais</a:t>
            </a:r>
            <a:endParaRPr lang="en-US" sz="1800" dirty="0"/>
          </a:p>
        </p:txBody>
      </p:sp>
      <p:sp>
        <p:nvSpPr>
          <p:cNvPr id="8" name="Shape 5"/>
          <p:cNvSpPr/>
          <p:nvPr/>
        </p:nvSpPr>
        <p:spPr>
          <a:xfrm>
            <a:off x="428625" y="3156086"/>
            <a:ext cx="857250" cy="57150"/>
          </a:xfrm>
          <a:prstGeom prst="roundRect">
            <a:avLst/>
          </a:prstGeom>
          <a:solidFill>
            <a:srgbClr val="00A86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Shape 6"/>
          <p:cNvSpPr/>
          <p:nvPr/>
        </p:nvSpPr>
        <p:spPr>
          <a:xfrm rot="2700000">
            <a:off x="6715125" y="1571625"/>
            <a:ext cx="2000250" cy="2000250"/>
          </a:xfrm>
          <a:prstGeom prst="rect">
            <a:avLst/>
          </a:prstGeom>
          <a:solidFill>
            <a:srgbClr val="00A86B">
              <a:alpha val="2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43A52D39-9A44-551F-3452-A1B2A50E91E6}"/>
              </a:ext>
            </a:extLst>
          </p:cNvPr>
          <p:cNvSpPr/>
          <p:nvPr/>
        </p:nvSpPr>
        <p:spPr>
          <a:xfrm>
            <a:off x="1962171" y="3970186"/>
            <a:ext cx="1665521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600" b="1" dirty="0">
                <a:solidFill>
                  <a:srgbClr val="2D5AA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Grupo </a:t>
            </a:r>
            <a:r>
              <a:rPr lang="en-US" sz="1600" b="1" dirty="0" err="1">
                <a:solidFill>
                  <a:srgbClr val="2D5AA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Agentech</a:t>
            </a:r>
            <a:endParaRPr lang="en-US" sz="1600" b="1" dirty="0">
              <a:solidFill>
                <a:srgbClr val="2D5AA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2D5AA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 Desafio do Processamento Fiscal Manual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428625" y="878681"/>
            <a:ext cx="4286250" cy="54859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2D5AA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 processamento manual de notas fiscais é um desafio comum nos departamentos fiscais e financeiros, gerando impactos significativos na operação.</a:t>
            </a:r>
            <a:endParaRPr lang="en-US" sz="837" dirty="0"/>
          </a:p>
        </p:txBody>
      </p:sp>
      <p:sp>
        <p:nvSpPr>
          <p:cNvPr id="5" name="Shape 2"/>
          <p:cNvSpPr/>
          <p:nvPr/>
        </p:nvSpPr>
        <p:spPr>
          <a:xfrm>
            <a:off x="428625" y="1784459"/>
            <a:ext cx="2619356" cy="2930416"/>
          </a:xfrm>
          <a:prstGeom prst="rect">
            <a:avLst/>
          </a:prstGeom>
          <a:solidFill>
            <a:srgbClr val="FF8C42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3"/>
          <p:cNvSpPr/>
          <p:nvPr/>
        </p:nvSpPr>
        <p:spPr>
          <a:xfrm>
            <a:off x="2121080" y="1641584"/>
            <a:ext cx="1069777" cy="1285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0" dirty="0">
                <a:solidFill>
                  <a:srgbClr val="FFFFFF">
                    <a:alpha val="1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⏱️</a:t>
            </a:r>
            <a:endParaRPr lang="en-US" sz="6750" dirty="0"/>
          </a:p>
        </p:txBody>
      </p:sp>
      <p:sp>
        <p:nvSpPr>
          <p:cNvPr id="7" name="Text 4"/>
          <p:cNvSpPr/>
          <p:nvPr/>
        </p:nvSpPr>
        <p:spPr>
          <a:xfrm>
            <a:off x="642938" y="1998771"/>
            <a:ext cx="2190731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2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⏱️</a:t>
            </a:r>
            <a:endParaRPr lang="en-US" sz="2250" dirty="0"/>
          </a:p>
        </p:txBody>
      </p:sp>
      <p:sp>
        <p:nvSpPr>
          <p:cNvPr id="8" name="Text 5"/>
          <p:cNvSpPr/>
          <p:nvPr/>
        </p:nvSpPr>
        <p:spPr>
          <a:xfrm>
            <a:off x="642938" y="2534552"/>
            <a:ext cx="219073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Processo Lento e Caro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642938" y="2813159"/>
            <a:ext cx="2190731" cy="6400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FFFFF">
                    <a:alpha val="9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Receber NF-es por e-mail, extrair dados de XMLs e PDFs, digitar em sistemas - tudo manualmente consome tempo e recursos financeiros significativos.</a:t>
            </a:r>
            <a:endParaRPr lang="en-US" sz="732" dirty="0"/>
          </a:p>
        </p:txBody>
      </p:sp>
      <p:sp>
        <p:nvSpPr>
          <p:cNvPr id="10" name="Text 7"/>
          <p:cNvSpPr/>
          <p:nvPr/>
        </p:nvSpPr>
        <p:spPr>
          <a:xfrm>
            <a:off x="285750" y="3571875"/>
            <a:ext cx="1069777" cy="1285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0" dirty="0">
                <a:solidFill>
                  <a:srgbClr val="FFFFFF">
                    <a:alpha val="1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⏱️</a:t>
            </a:r>
            <a:endParaRPr lang="en-US" sz="6750" dirty="0"/>
          </a:p>
        </p:txBody>
      </p:sp>
      <p:sp>
        <p:nvSpPr>
          <p:cNvPr id="11" name="Shape 8"/>
          <p:cNvSpPr/>
          <p:nvPr/>
        </p:nvSpPr>
        <p:spPr>
          <a:xfrm>
            <a:off x="3262294" y="1784459"/>
            <a:ext cx="2619384" cy="2930416"/>
          </a:xfrm>
          <a:prstGeom prst="rect">
            <a:avLst/>
          </a:prstGeom>
          <a:solidFill>
            <a:srgbClr val="FF69B4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2" name="Text 9"/>
          <p:cNvSpPr/>
          <p:nvPr/>
        </p:nvSpPr>
        <p:spPr>
          <a:xfrm>
            <a:off x="4954777" y="1641584"/>
            <a:ext cx="1069777" cy="1285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0" dirty="0">
                <a:solidFill>
                  <a:srgbClr val="FFFFFF">
                    <a:alpha val="1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⚠️</a:t>
            </a:r>
            <a:endParaRPr lang="en-US" sz="6750" dirty="0"/>
          </a:p>
        </p:txBody>
      </p:sp>
      <p:sp>
        <p:nvSpPr>
          <p:cNvPr id="13" name="Text 10"/>
          <p:cNvSpPr/>
          <p:nvPr/>
        </p:nvSpPr>
        <p:spPr>
          <a:xfrm>
            <a:off x="3476606" y="1998771"/>
            <a:ext cx="2190759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2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⚠️</a:t>
            </a:r>
            <a:endParaRPr lang="en-US" sz="2250" dirty="0"/>
          </a:p>
        </p:txBody>
      </p:sp>
      <p:sp>
        <p:nvSpPr>
          <p:cNvPr id="14" name="Text 11"/>
          <p:cNvSpPr/>
          <p:nvPr/>
        </p:nvSpPr>
        <p:spPr>
          <a:xfrm>
            <a:off x="3476606" y="2534552"/>
            <a:ext cx="219075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Alto Risco de Erro</a:t>
            </a:r>
            <a:endParaRPr lang="en-US" sz="942" dirty="0"/>
          </a:p>
        </p:txBody>
      </p:sp>
      <p:sp>
        <p:nvSpPr>
          <p:cNvPr id="15" name="Text 12"/>
          <p:cNvSpPr/>
          <p:nvPr/>
        </p:nvSpPr>
        <p:spPr>
          <a:xfrm>
            <a:off x="3476606" y="2813159"/>
            <a:ext cx="2190759" cy="6400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FFFFF">
                    <a:alpha val="9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Processos manuais são extremamente suscetíveis a erros humanos na extração, validação e digitação de informações fiscais críticas.</a:t>
            </a:r>
            <a:endParaRPr lang="en-US" sz="732" dirty="0"/>
          </a:p>
        </p:txBody>
      </p:sp>
      <p:sp>
        <p:nvSpPr>
          <p:cNvPr id="16" name="Text 13"/>
          <p:cNvSpPr/>
          <p:nvPr/>
        </p:nvSpPr>
        <p:spPr>
          <a:xfrm>
            <a:off x="3119419" y="3571875"/>
            <a:ext cx="1069777" cy="1285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0" dirty="0">
                <a:solidFill>
                  <a:srgbClr val="FFFFFF">
                    <a:alpha val="1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⚠️</a:t>
            </a:r>
            <a:endParaRPr lang="en-US" sz="6750" dirty="0"/>
          </a:p>
        </p:txBody>
      </p:sp>
      <p:sp>
        <p:nvSpPr>
          <p:cNvPr id="17" name="Shape 14"/>
          <p:cNvSpPr/>
          <p:nvPr/>
        </p:nvSpPr>
        <p:spPr>
          <a:xfrm>
            <a:off x="6095991" y="1784459"/>
            <a:ext cx="2619356" cy="2930416"/>
          </a:xfrm>
          <a:prstGeom prst="rect">
            <a:avLst/>
          </a:prstGeom>
          <a:solidFill>
            <a:srgbClr val="00D084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8" name="Text 15"/>
          <p:cNvSpPr/>
          <p:nvPr/>
        </p:nvSpPr>
        <p:spPr>
          <a:xfrm>
            <a:off x="7788446" y="1641584"/>
            <a:ext cx="1069777" cy="1285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0" dirty="0">
                <a:solidFill>
                  <a:srgbClr val="FFFFFF">
                    <a:alpha val="1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👁️</a:t>
            </a:r>
            <a:endParaRPr lang="en-US" sz="6750" dirty="0"/>
          </a:p>
        </p:txBody>
      </p:sp>
      <p:sp>
        <p:nvSpPr>
          <p:cNvPr id="19" name="Text 16"/>
          <p:cNvSpPr/>
          <p:nvPr/>
        </p:nvSpPr>
        <p:spPr>
          <a:xfrm>
            <a:off x="6310303" y="1998771"/>
            <a:ext cx="2190731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2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👁️</a:t>
            </a:r>
            <a:endParaRPr lang="en-US" sz="2250" dirty="0"/>
          </a:p>
        </p:txBody>
      </p:sp>
      <p:sp>
        <p:nvSpPr>
          <p:cNvPr id="20" name="Text 17"/>
          <p:cNvSpPr/>
          <p:nvPr/>
        </p:nvSpPr>
        <p:spPr>
          <a:xfrm>
            <a:off x="6310303" y="2534552"/>
            <a:ext cx="219073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Falta de Visibilidade</a:t>
            </a:r>
            <a:endParaRPr lang="en-US" sz="942" dirty="0"/>
          </a:p>
        </p:txBody>
      </p:sp>
      <p:sp>
        <p:nvSpPr>
          <p:cNvPr id="21" name="Text 18"/>
          <p:cNvSpPr/>
          <p:nvPr/>
        </p:nvSpPr>
        <p:spPr>
          <a:xfrm>
            <a:off x="6310303" y="2813159"/>
            <a:ext cx="2190731" cy="6400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FFFFFF">
                    <a:alpha val="9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Dificuldade em ter dados atualizados e visibilidade em tempo real sobre gastos e obrigações fiscais para tomada de decisão estratégica.</a:t>
            </a:r>
            <a:endParaRPr lang="en-US" sz="732" dirty="0"/>
          </a:p>
        </p:txBody>
      </p:sp>
      <p:sp>
        <p:nvSpPr>
          <p:cNvPr id="22" name="Text 19"/>
          <p:cNvSpPr/>
          <p:nvPr/>
        </p:nvSpPr>
        <p:spPr>
          <a:xfrm>
            <a:off x="5953116" y="3571875"/>
            <a:ext cx="1069777" cy="1285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0" dirty="0">
                <a:solidFill>
                  <a:srgbClr val="FFFFFF">
                    <a:alpha val="1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👁️</a:t>
            </a:r>
            <a:endParaRPr lang="en-US" sz="6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2D5AA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Frente 1: O Robô de Processamento (Backend)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428625" y="842963"/>
            <a:ext cx="828675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2D5AA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Automação completa do fluxo de processamento de notas fiscais</a:t>
            </a:r>
            <a:endParaRPr lang="en-US" sz="732" dirty="0"/>
          </a:p>
        </p:txBody>
      </p:sp>
      <p:sp>
        <p:nvSpPr>
          <p:cNvPr id="5" name="Shape 2"/>
          <p:cNvSpPr/>
          <p:nvPr/>
        </p:nvSpPr>
        <p:spPr>
          <a:xfrm>
            <a:off x="428625" y="1759874"/>
            <a:ext cx="1750219" cy="1532334"/>
          </a:xfrm>
          <a:prstGeom prst="rect">
            <a:avLst/>
          </a:prstGeom>
          <a:solidFill>
            <a:srgbClr val="1F3A7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3"/>
          <p:cNvSpPr/>
          <p:nvPr/>
        </p:nvSpPr>
        <p:spPr>
          <a:xfrm>
            <a:off x="607219" y="1938468"/>
            <a:ext cx="1393031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📧</a:t>
            </a:r>
            <a:endParaRPr lang="en-US" sz="2250" dirty="0"/>
          </a:p>
        </p:txBody>
      </p:sp>
      <p:sp>
        <p:nvSpPr>
          <p:cNvPr id="7" name="Text 4"/>
          <p:cNvSpPr/>
          <p:nvPr/>
        </p:nvSpPr>
        <p:spPr>
          <a:xfrm>
            <a:off x="607219" y="2452818"/>
            <a:ext cx="139303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Monitoramento</a:t>
            </a:r>
            <a:endParaRPr lang="en-US" sz="837" dirty="0"/>
          </a:p>
        </p:txBody>
      </p:sp>
      <p:sp>
        <p:nvSpPr>
          <p:cNvPr id="8" name="Text 5"/>
          <p:cNvSpPr/>
          <p:nvPr/>
        </p:nvSpPr>
        <p:spPr>
          <a:xfrm>
            <a:off x="607219" y="2695705"/>
            <a:ext cx="1393031" cy="41790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dirty="0">
                <a:solidFill>
                  <a:srgbClr val="FFFFFF">
                    <a:alpha val="9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Agendador (scheduler.py) executa a cada 5 minutos, ativando o robô de e-mails</a:t>
            </a:r>
            <a:endParaRPr lang="en-US" sz="680" dirty="0"/>
          </a:p>
        </p:txBody>
      </p:sp>
      <p:sp>
        <p:nvSpPr>
          <p:cNvPr id="9" name="Text 6"/>
          <p:cNvSpPr/>
          <p:nvPr/>
        </p:nvSpPr>
        <p:spPr>
          <a:xfrm>
            <a:off x="2286000" y="2397454"/>
            <a:ext cx="21431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D5AA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1350" dirty="0"/>
          </a:p>
        </p:txBody>
      </p:sp>
      <p:sp>
        <p:nvSpPr>
          <p:cNvPr id="10" name="Shape 7"/>
          <p:cNvSpPr/>
          <p:nvPr/>
        </p:nvSpPr>
        <p:spPr>
          <a:xfrm>
            <a:off x="2607469" y="1759874"/>
            <a:ext cx="1750219" cy="1532334"/>
          </a:xfrm>
          <a:prstGeom prst="rect">
            <a:avLst/>
          </a:prstGeom>
          <a:solidFill>
            <a:srgbClr val="00D084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1" name="Text 8"/>
          <p:cNvSpPr/>
          <p:nvPr/>
        </p:nvSpPr>
        <p:spPr>
          <a:xfrm>
            <a:off x="2786063" y="1938468"/>
            <a:ext cx="1393031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📥</a:t>
            </a:r>
            <a:endParaRPr lang="en-US" sz="2250" dirty="0"/>
          </a:p>
        </p:txBody>
      </p:sp>
      <p:sp>
        <p:nvSpPr>
          <p:cNvPr id="12" name="Text 9"/>
          <p:cNvSpPr/>
          <p:nvPr/>
        </p:nvSpPr>
        <p:spPr>
          <a:xfrm>
            <a:off x="2786063" y="2452818"/>
            <a:ext cx="139303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Coleta</a:t>
            </a:r>
            <a:endParaRPr lang="en-US" sz="837" dirty="0"/>
          </a:p>
        </p:txBody>
      </p:sp>
      <p:sp>
        <p:nvSpPr>
          <p:cNvPr id="13" name="Text 10"/>
          <p:cNvSpPr/>
          <p:nvPr/>
        </p:nvSpPr>
        <p:spPr>
          <a:xfrm>
            <a:off x="2786063" y="2695705"/>
            <a:ext cx="1393031" cy="41790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dirty="0">
                <a:solidFill>
                  <a:srgbClr val="FFFFFF">
                    <a:alpha val="9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Acessa caixa de e-mail via IMAP, identifica e-mails relevantes e baixa anexos</a:t>
            </a:r>
            <a:endParaRPr lang="en-US" sz="680" dirty="0"/>
          </a:p>
        </p:txBody>
      </p:sp>
      <p:sp>
        <p:nvSpPr>
          <p:cNvPr id="14" name="Text 11"/>
          <p:cNvSpPr/>
          <p:nvPr/>
        </p:nvSpPr>
        <p:spPr>
          <a:xfrm>
            <a:off x="4464844" y="2397454"/>
            <a:ext cx="21431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D5AA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1350" dirty="0"/>
          </a:p>
        </p:txBody>
      </p:sp>
      <p:sp>
        <p:nvSpPr>
          <p:cNvPr id="15" name="Shape 12"/>
          <p:cNvSpPr/>
          <p:nvPr/>
        </p:nvSpPr>
        <p:spPr>
          <a:xfrm>
            <a:off x="4786313" y="1759874"/>
            <a:ext cx="1750219" cy="1532334"/>
          </a:xfrm>
          <a:prstGeom prst="rect">
            <a:avLst/>
          </a:prstGeom>
          <a:solidFill>
            <a:srgbClr val="FF8C42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6" name="Text 13"/>
          <p:cNvSpPr/>
          <p:nvPr/>
        </p:nvSpPr>
        <p:spPr>
          <a:xfrm>
            <a:off x="4964906" y="1938468"/>
            <a:ext cx="1393031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🔍</a:t>
            </a:r>
            <a:endParaRPr lang="en-US" sz="2250" dirty="0"/>
          </a:p>
        </p:txBody>
      </p:sp>
      <p:sp>
        <p:nvSpPr>
          <p:cNvPr id="17" name="Text 14"/>
          <p:cNvSpPr/>
          <p:nvPr/>
        </p:nvSpPr>
        <p:spPr>
          <a:xfrm>
            <a:off x="4964906" y="2452818"/>
            <a:ext cx="139303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Extração</a:t>
            </a:r>
            <a:endParaRPr lang="en-US" sz="837" dirty="0"/>
          </a:p>
        </p:txBody>
      </p:sp>
      <p:sp>
        <p:nvSpPr>
          <p:cNvPr id="18" name="Text 15"/>
          <p:cNvSpPr/>
          <p:nvPr/>
        </p:nvSpPr>
        <p:spPr>
          <a:xfrm>
            <a:off x="4964906" y="2695705"/>
            <a:ext cx="1393031" cy="41790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dirty="0">
                <a:solidFill>
                  <a:srgbClr val="FFFFFF">
                    <a:alpha val="9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PDFExtractor e XMLExtractor extraem dados estruturados de diferentes formatos</a:t>
            </a:r>
            <a:endParaRPr lang="en-US" sz="680" dirty="0"/>
          </a:p>
        </p:txBody>
      </p:sp>
      <p:sp>
        <p:nvSpPr>
          <p:cNvPr id="19" name="Text 16"/>
          <p:cNvSpPr/>
          <p:nvPr/>
        </p:nvSpPr>
        <p:spPr>
          <a:xfrm>
            <a:off x="6643688" y="2397454"/>
            <a:ext cx="21431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D5AA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1350" dirty="0"/>
          </a:p>
        </p:txBody>
      </p:sp>
      <p:sp>
        <p:nvSpPr>
          <p:cNvPr id="20" name="Shape 17"/>
          <p:cNvSpPr/>
          <p:nvPr/>
        </p:nvSpPr>
        <p:spPr>
          <a:xfrm>
            <a:off x="6965156" y="1759874"/>
            <a:ext cx="1750219" cy="1532334"/>
          </a:xfrm>
          <a:prstGeom prst="rect">
            <a:avLst/>
          </a:prstGeom>
          <a:solidFill>
            <a:srgbClr val="C77D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1" name="Text 18"/>
          <p:cNvSpPr/>
          <p:nvPr/>
        </p:nvSpPr>
        <p:spPr>
          <a:xfrm>
            <a:off x="7143750" y="1938468"/>
            <a:ext cx="1393031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2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✅</a:t>
            </a:r>
            <a:endParaRPr lang="en-US" sz="2250" dirty="0"/>
          </a:p>
        </p:txBody>
      </p:sp>
      <p:sp>
        <p:nvSpPr>
          <p:cNvPr id="22" name="Text 19"/>
          <p:cNvSpPr/>
          <p:nvPr/>
        </p:nvSpPr>
        <p:spPr>
          <a:xfrm>
            <a:off x="7143750" y="2452818"/>
            <a:ext cx="139303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Armazenamento</a:t>
            </a:r>
            <a:endParaRPr lang="en-US" sz="837" dirty="0"/>
          </a:p>
        </p:txBody>
      </p:sp>
      <p:sp>
        <p:nvSpPr>
          <p:cNvPr id="23" name="Text 20"/>
          <p:cNvSpPr/>
          <p:nvPr/>
        </p:nvSpPr>
        <p:spPr>
          <a:xfrm>
            <a:off x="7143750" y="2695705"/>
            <a:ext cx="1393031" cy="41790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80" dirty="0">
                <a:solidFill>
                  <a:srgbClr val="FFFFFF">
                    <a:alpha val="9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DatabaseManager armazena dados seguros em PostgreSQL na nuvem</a:t>
            </a:r>
            <a:endParaRPr lang="en-US" sz="680" dirty="0"/>
          </a:p>
        </p:txBody>
      </p:sp>
      <p:sp>
        <p:nvSpPr>
          <p:cNvPr id="24" name="Shape 21"/>
          <p:cNvSpPr/>
          <p:nvPr/>
        </p:nvSpPr>
        <p:spPr>
          <a:xfrm>
            <a:off x="428625" y="3987664"/>
            <a:ext cx="8286750" cy="727211"/>
          </a:xfrm>
          <a:prstGeom prst="rect">
            <a:avLst/>
          </a:prstGeom>
          <a:solidFill>
            <a:srgbClr val="FFD70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5" name="Shape 22"/>
          <p:cNvSpPr/>
          <p:nvPr/>
        </p:nvSpPr>
        <p:spPr>
          <a:xfrm>
            <a:off x="428625" y="3987664"/>
            <a:ext cx="42863" cy="727211"/>
          </a:xfrm>
          <a:prstGeom prst="rect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6" name="Text 23"/>
          <p:cNvSpPr/>
          <p:nvPr/>
        </p:nvSpPr>
        <p:spPr>
          <a:xfrm>
            <a:off x="607219" y="4166257"/>
            <a:ext cx="792956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1F3A7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🔐 Validação e Segurança</a:t>
            </a:r>
            <a:endParaRPr lang="en-US" sz="732" dirty="0"/>
          </a:p>
        </p:txBody>
      </p:sp>
      <p:sp>
        <p:nvSpPr>
          <p:cNvPr id="27" name="Text 24"/>
          <p:cNvSpPr/>
          <p:nvPr/>
        </p:nvSpPr>
        <p:spPr>
          <a:xfrm>
            <a:off x="607219" y="4387714"/>
            <a:ext cx="7929563" cy="14856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2D5AA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ValidadorNF e DataSanitizer garantem integridade dos dados, validam CNPJ e protegem contra arquivos maliciosos antes do armazenamento.</a:t>
            </a:r>
            <a:endParaRPr lang="en-US" sz="68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400050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2D5AA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Frente 2: A Plataforma de Análise (Frontend)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428625" y="1257300"/>
            <a:ext cx="4000500" cy="4800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2D5AA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Os dados, por si sós, não geram valor. Por isso, desenvolvemos um Dashboard interativo em Streamlit que transforma dados brutos em inteligência de negócios acionável.</a:t>
            </a:r>
            <a:endParaRPr lang="en-US" sz="732" dirty="0"/>
          </a:p>
        </p:txBody>
      </p:sp>
      <p:sp>
        <p:nvSpPr>
          <p:cNvPr id="5" name="Shape 2"/>
          <p:cNvSpPr/>
          <p:nvPr/>
        </p:nvSpPr>
        <p:spPr>
          <a:xfrm>
            <a:off x="428625" y="2094514"/>
            <a:ext cx="4000500" cy="771525"/>
          </a:xfrm>
          <a:prstGeom prst="rect">
            <a:avLst/>
          </a:prstGeom>
          <a:solidFill>
            <a:srgbClr val="00D084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3"/>
          <p:cNvSpPr/>
          <p:nvPr/>
        </p:nvSpPr>
        <p:spPr>
          <a:xfrm>
            <a:off x="571500" y="2237389"/>
            <a:ext cx="371475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📊 Dashboard Interativo</a:t>
            </a:r>
            <a:endParaRPr lang="en-US" sz="732" dirty="0"/>
          </a:p>
        </p:txBody>
      </p:sp>
      <p:sp>
        <p:nvSpPr>
          <p:cNvPr id="7" name="Text 4"/>
          <p:cNvSpPr/>
          <p:nvPr/>
        </p:nvSpPr>
        <p:spPr>
          <a:xfrm>
            <a:off x="571500" y="2444558"/>
            <a:ext cx="3714750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FFFFFF">
                    <a:alpha val="9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Plataforma web intuitiva que permite aos gestores visualizar, analisar e filtrar dados fiscais em tempo real, com suporte a múltiplos formatos de arquivo.</a:t>
            </a:r>
            <a:endParaRPr lang="en-US" sz="680" dirty="0"/>
          </a:p>
        </p:txBody>
      </p:sp>
      <p:sp>
        <p:nvSpPr>
          <p:cNvPr id="8" name="Shape 5"/>
          <p:cNvSpPr/>
          <p:nvPr/>
        </p:nvSpPr>
        <p:spPr>
          <a:xfrm>
            <a:off x="4714875" y="428625"/>
            <a:ext cx="1928813" cy="1147242"/>
          </a:xfrm>
          <a:prstGeom prst="rect">
            <a:avLst/>
          </a:prstGeom>
          <a:solidFill>
            <a:srgbClr val="1F3A7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Text 6"/>
          <p:cNvSpPr/>
          <p:nvPr/>
        </p:nvSpPr>
        <p:spPr>
          <a:xfrm>
            <a:off x="4857750" y="571500"/>
            <a:ext cx="1643063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📊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4857750" y="985838"/>
            <a:ext cx="164306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Visualizar KPIs</a:t>
            </a:r>
            <a:endParaRPr lang="en-US" sz="732" dirty="0"/>
          </a:p>
        </p:txBody>
      </p:sp>
      <p:sp>
        <p:nvSpPr>
          <p:cNvPr id="11" name="Text 8"/>
          <p:cNvSpPr/>
          <p:nvPr/>
        </p:nvSpPr>
        <p:spPr>
          <a:xfrm>
            <a:off x="4857750" y="1193006"/>
            <a:ext cx="1643063" cy="23998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28" dirty="0">
                <a:solidFill>
                  <a:srgbClr val="FFFFFF">
                    <a:alpha val="9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Valor total gasto, ticket médio e principais fornecedores em destaque</a:t>
            </a:r>
            <a:endParaRPr lang="en-US" sz="628" dirty="0"/>
          </a:p>
        </p:txBody>
      </p:sp>
      <p:sp>
        <p:nvSpPr>
          <p:cNvPr id="12" name="Shape 9"/>
          <p:cNvSpPr/>
          <p:nvPr/>
        </p:nvSpPr>
        <p:spPr>
          <a:xfrm>
            <a:off x="6786563" y="428625"/>
            <a:ext cx="1928813" cy="1147242"/>
          </a:xfrm>
          <a:prstGeom prst="rect">
            <a:avLst/>
          </a:prstGeom>
          <a:solidFill>
            <a:srgbClr val="FF8C42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Text 10"/>
          <p:cNvSpPr/>
          <p:nvPr/>
        </p:nvSpPr>
        <p:spPr>
          <a:xfrm>
            <a:off x="6929438" y="571500"/>
            <a:ext cx="1643063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📈</a:t>
            </a:r>
            <a:endParaRPr lang="en-US" sz="1800" dirty="0"/>
          </a:p>
        </p:txBody>
      </p:sp>
      <p:sp>
        <p:nvSpPr>
          <p:cNvPr id="14" name="Text 11"/>
          <p:cNvSpPr/>
          <p:nvPr/>
        </p:nvSpPr>
        <p:spPr>
          <a:xfrm>
            <a:off x="6929438" y="985838"/>
            <a:ext cx="164306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Analisar Gráficos</a:t>
            </a:r>
            <a:endParaRPr lang="en-US" sz="732" dirty="0"/>
          </a:p>
        </p:txBody>
      </p:sp>
      <p:sp>
        <p:nvSpPr>
          <p:cNvPr id="15" name="Text 12"/>
          <p:cNvSpPr/>
          <p:nvPr/>
        </p:nvSpPr>
        <p:spPr>
          <a:xfrm>
            <a:off x="6929438" y="1193006"/>
            <a:ext cx="1643063" cy="23998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28" dirty="0">
                <a:solidFill>
                  <a:srgbClr val="FFFFFF">
                    <a:alpha val="9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Evolução de gastos ao longo do tempo com visualizações interativas</a:t>
            </a:r>
            <a:endParaRPr lang="en-US" sz="628" dirty="0"/>
          </a:p>
        </p:txBody>
      </p:sp>
      <p:sp>
        <p:nvSpPr>
          <p:cNvPr id="16" name="Shape 13"/>
          <p:cNvSpPr/>
          <p:nvPr/>
        </p:nvSpPr>
        <p:spPr>
          <a:xfrm>
            <a:off x="4714875" y="1718742"/>
            <a:ext cx="1928813" cy="1147242"/>
          </a:xfrm>
          <a:prstGeom prst="rect">
            <a:avLst/>
          </a:prstGeom>
          <a:solidFill>
            <a:srgbClr val="C77D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7" name="Text 14"/>
          <p:cNvSpPr/>
          <p:nvPr/>
        </p:nvSpPr>
        <p:spPr>
          <a:xfrm>
            <a:off x="4857750" y="1861617"/>
            <a:ext cx="1643063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🔍</a:t>
            </a:r>
            <a:endParaRPr lang="en-US" sz="1800" dirty="0"/>
          </a:p>
        </p:txBody>
      </p:sp>
      <p:sp>
        <p:nvSpPr>
          <p:cNvPr id="18" name="Text 15"/>
          <p:cNvSpPr/>
          <p:nvPr/>
        </p:nvSpPr>
        <p:spPr>
          <a:xfrm>
            <a:off x="4857750" y="2275954"/>
            <a:ext cx="164306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Filtrar Dados</a:t>
            </a:r>
            <a:endParaRPr lang="en-US" sz="732" dirty="0"/>
          </a:p>
        </p:txBody>
      </p:sp>
      <p:sp>
        <p:nvSpPr>
          <p:cNvPr id="19" name="Text 16"/>
          <p:cNvSpPr/>
          <p:nvPr/>
        </p:nvSpPr>
        <p:spPr>
          <a:xfrm>
            <a:off x="4857750" y="2483123"/>
            <a:ext cx="1643063" cy="23998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28" dirty="0">
                <a:solidFill>
                  <a:srgbClr val="FFFFFF">
                    <a:alpha val="9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Selecionar períodos específicos para análise detalhada e comparativa</a:t>
            </a:r>
            <a:endParaRPr lang="en-US" sz="628" dirty="0"/>
          </a:p>
        </p:txBody>
      </p:sp>
      <p:sp>
        <p:nvSpPr>
          <p:cNvPr id="20" name="Shape 17"/>
          <p:cNvSpPr/>
          <p:nvPr/>
        </p:nvSpPr>
        <p:spPr>
          <a:xfrm>
            <a:off x="6786563" y="1718742"/>
            <a:ext cx="1928813" cy="1147242"/>
          </a:xfrm>
          <a:prstGeom prst="rect">
            <a:avLst/>
          </a:prstGeom>
          <a:solidFill>
            <a:srgbClr val="FF69B4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1" name="Text 18"/>
          <p:cNvSpPr/>
          <p:nvPr/>
        </p:nvSpPr>
        <p:spPr>
          <a:xfrm>
            <a:off x="6929438" y="1861617"/>
            <a:ext cx="1643063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📁</a:t>
            </a:r>
            <a:endParaRPr lang="en-US" sz="1800" dirty="0"/>
          </a:p>
        </p:txBody>
      </p:sp>
      <p:sp>
        <p:nvSpPr>
          <p:cNvPr id="22" name="Text 19"/>
          <p:cNvSpPr/>
          <p:nvPr/>
        </p:nvSpPr>
        <p:spPr>
          <a:xfrm>
            <a:off x="6929438" y="2275954"/>
            <a:ext cx="164306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Upload Manual</a:t>
            </a:r>
            <a:endParaRPr lang="en-US" sz="732" dirty="0"/>
          </a:p>
        </p:txBody>
      </p:sp>
      <p:sp>
        <p:nvSpPr>
          <p:cNvPr id="23" name="Text 20"/>
          <p:cNvSpPr/>
          <p:nvPr/>
        </p:nvSpPr>
        <p:spPr>
          <a:xfrm>
            <a:off x="6929438" y="2483123"/>
            <a:ext cx="1643063" cy="23998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28" dirty="0">
                <a:solidFill>
                  <a:srgbClr val="FFFFFF">
                    <a:alpha val="9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Suporta PDF, XML, CSV e ZIP com processamento inteligente</a:t>
            </a:r>
            <a:endParaRPr lang="en-US" sz="628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2D5AA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Diferenciais: Inteligência Artificial e Segurança</a:t>
            </a:r>
            <a:endParaRPr lang="en-US" sz="1800" dirty="0"/>
          </a:p>
        </p:txBody>
      </p:sp>
      <p:sp>
        <p:nvSpPr>
          <p:cNvPr id="4" name="Shape 1"/>
          <p:cNvSpPr/>
          <p:nvPr/>
        </p:nvSpPr>
        <p:spPr>
          <a:xfrm>
            <a:off x="428625" y="1128713"/>
            <a:ext cx="4000500" cy="800100"/>
          </a:xfrm>
          <a:prstGeom prst="rect">
            <a:avLst/>
          </a:prstGeom>
          <a:solidFill>
            <a:srgbClr val="C77D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Text 2"/>
          <p:cNvSpPr/>
          <p:nvPr/>
        </p:nvSpPr>
        <p:spPr>
          <a:xfrm>
            <a:off x="571500" y="1271588"/>
            <a:ext cx="428625" cy="5143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🤖</a:t>
            </a:r>
            <a:endParaRPr lang="en-US" sz="2700" dirty="0"/>
          </a:p>
        </p:txBody>
      </p:sp>
      <p:sp>
        <p:nvSpPr>
          <p:cNvPr id="6" name="Text 3"/>
          <p:cNvSpPr/>
          <p:nvPr/>
        </p:nvSpPr>
        <p:spPr>
          <a:xfrm>
            <a:off x="1143000" y="1410891"/>
            <a:ext cx="1657769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Inteligência Artificial</a:t>
            </a:r>
            <a:endParaRPr lang="en-US" sz="1238" dirty="0"/>
          </a:p>
        </p:txBody>
      </p:sp>
      <p:sp>
        <p:nvSpPr>
          <p:cNvPr id="7" name="Shape 4"/>
          <p:cNvSpPr/>
          <p:nvPr/>
        </p:nvSpPr>
        <p:spPr>
          <a:xfrm>
            <a:off x="428625" y="2107406"/>
            <a:ext cx="4000500" cy="1677330"/>
          </a:xfrm>
          <a:prstGeom prst="rect">
            <a:avLst/>
          </a:prstGeom>
          <a:solidFill>
            <a:srgbClr val="E8F5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Shape 5"/>
          <p:cNvSpPr/>
          <p:nvPr/>
        </p:nvSpPr>
        <p:spPr>
          <a:xfrm>
            <a:off x="428625" y="2107406"/>
            <a:ext cx="42863" cy="1677330"/>
          </a:xfrm>
          <a:prstGeom prst="rect">
            <a:avLst/>
          </a:prstGeom>
          <a:solidFill>
            <a:srgbClr val="9D4EDD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Text 6"/>
          <p:cNvSpPr/>
          <p:nvPr/>
        </p:nvSpPr>
        <p:spPr>
          <a:xfrm>
            <a:off x="607219" y="2296716"/>
            <a:ext cx="56519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2D5AA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Chat Fiscal:</a:t>
            </a:r>
            <a:endParaRPr lang="en-US" sz="732" dirty="0"/>
          </a:p>
        </p:txBody>
      </p:sp>
      <p:sp>
        <p:nvSpPr>
          <p:cNvPr id="10" name="Text 7"/>
          <p:cNvSpPr/>
          <p:nvPr/>
        </p:nvSpPr>
        <p:spPr>
          <a:xfrm>
            <a:off x="1172412" y="2296716"/>
            <a:ext cx="271875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2D5AA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Integração com Google Gemini API permite consultas em </a:t>
            </a:r>
            <a:endParaRPr lang="en-US" sz="732" dirty="0"/>
          </a:p>
        </p:txBody>
      </p:sp>
      <p:sp>
        <p:nvSpPr>
          <p:cNvPr id="11" name="Text 8"/>
          <p:cNvSpPr/>
          <p:nvPr/>
        </p:nvSpPr>
        <p:spPr>
          <a:xfrm>
            <a:off x="607219" y="2456724"/>
            <a:ext cx="181124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2D5AA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linguagem natural sobre dados fiscais.</a:t>
            </a:r>
            <a:endParaRPr lang="en-US" sz="732" dirty="0"/>
          </a:p>
        </p:txBody>
      </p:sp>
      <p:sp>
        <p:nvSpPr>
          <p:cNvPr id="12" name="Text 9"/>
          <p:cNvSpPr/>
          <p:nvPr/>
        </p:nvSpPr>
        <p:spPr>
          <a:xfrm>
            <a:off x="607219" y="2748893"/>
            <a:ext cx="3643313" cy="150019"/>
          </a:xfrm>
          <a:prstGeom prst="rect">
            <a:avLst/>
          </a:prstGeom>
          <a:noFill/>
          <a:ln/>
        </p:spPr>
        <p:txBody>
          <a:bodyPr wrap="none" lIns="212598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2D5AA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Perguntas como "Qual foi meu maior fornecedor no trimestre?"</a:t>
            </a:r>
            <a:endParaRPr lang="en-US" sz="732" dirty="0"/>
          </a:p>
        </p:txBody>
      </p:sp>
      <p:sp>
        <p:nvSpPr>
          <p:cNvPr id="13" name="Text 10"/>
          <p:cNvSpPr/>
          <p:nvPr/>
        </p:nvSpPr>
        <p:spPr>
          <a:xfrm>
            <a:off x="607219" y="2984636"/>
            <a:ext cx="3643313" cy="150019"/>
          </a:xfrm>
          <a:prstGeom prst="rect">
            <a:avLst/>
          </a:prstGeom>
          <a:noFill/>
          <a:ln/>
        </p:spPr>
        <p:txBody>
          <a:bodyPr wrap="none" lIns="212598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2D5AA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Análise instantânea de dados do banco de dados</a:t>
            </a:r>
            <a:endParaRPr lang="en-US" sz="732" dirty="0"/>
          </a:p>
        </p:txBody>
      </p:sp>
      <p:sp>
        <p:nvSpPr>
          <p:cNvPr id="14" name="Text 11"/>
          <p:cNvSpPr/>
          <p:nvPr/>
        </p:nvSpPr>
        <p:spPr>
          <a:xfrm>
            <a:off x="607219" y="3220380"/>
            <a:ext cx="3643313" cy="150019"/>
          </a:xfrm>
          <a:prstGeom prst="rect">
            <a:avLst/>
          </a:prstGeom>
          <a:noFill/>
          <a:ln/>
        </p:spPr>
        <p:txBody>
          <a:bodyPr wrap="none" lIns="212598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2D5AA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Respostas contextualizadas e acionáveis</a:t>
            </a:r>
            <a:endParaRPr lang="en-US" sz="732" dirty="0"/>
          </a:p>
        </p:txBody>
      </p:sp>
      <p:sp>
        <p:nvSpPr>
          <p:cNvPr id="15" name="Text 12"/>
          <p:cNvSpPr/>
          <p:nvPr/>
        </p:nvSpPr>
        <p:spPr>
          <a:xfrm>
            <a:off x="607219" y="3456124"/>
            <a:ext cx="3643313" cy="150019"/>
          </a:xfrm>
          <a:prstGeom prst="rect">
            <a:avLst/>
          </a:prstGeom>
          <a:noFill/>
          <a:ln/>
        </p:spPr>
        <p:txBody>
          <a:bodyPr wrap="none" lIns="212598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2D5AA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Interface conversacional intuitiva</a:t>
            </a:r>
            <a:endParaRPr lang="en-US" sz="732" dirty="0"/>
          </a:p>
        </p:txBody>
      </p:sp>
      <p:sp>
        <p:nvSpPr>
          <p:cNvPr id="16" name="Shape 13"/>
          <p:cNvSpPr/>
          <p:nvPr/>
        </p:nvSpPr>
        <p:spPr>
          <a:xfrm>
            <a:off x="4714875" y="1128713"/>
            <a:ext cx="4000500" cy="800100"/>
          </a:xfrm>
          <a:prstGeom prst="rect">
            <a:avLst/>
          </a:prstGeom>
          <a:solidFill>
            <a:srgbClr val="00D084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7" name="Text 14"/>
          <p:cNvSpPr/>
          <p:nvPr/>
        </p:nvSpPr>
        <p:spPr>
          <a:xfrm>
            <a:off x="4857750" y="1271588"/>
            <a:ext cx="428625" cy="5143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🔒</a:t>
            </a:r>
            <a:endParaRPr lang="en-US" sz="2700" dirty="0"/>
          </a:p>
        </p:txBody>
      </p:sp>
      <p:sp>
        <p:nvSpPr>
          <p:cNvPr id="18" name="Text 15"/>
          <p:cNvSpPr/>
          <p:nvPr/>
        </p:nvSpPr>
        <p:spPr>
          <a:xfrm>
            <a:off x="5429250" y="1410891"/>
            <a:ext cx="1510178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Segurança Robusta</a:t>
            </a:r>
            <a:endParaRPr lang="en-US" sz="1238" dirty="0"/>
          </a:p>
        </p:txBody>
      </p:sp>
      <p:sp>
        <p:nvSpPr>
          <p:cNvPr id="19" name="Shape 16"/>
          <p:cNvSpPr/>
          <p:nvPr/>
        </p:nvSpPr>
        <p:spPr>
          <a:xfrm>
            <a:off x="4714875" y="2107406"/>
            <a:ext cx="4000500" cy="1677330"/>
          </a:xfrm>
          <a:prstGeom prst="rect">
            <a:avLst/>
          </a:prstGeom>
          <a:solidFill>
            <a:srgbClr val="E8F5F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0" name="Shape 17"/>
          <p:cNvSpPr/>
          <p:nvPr/>
        </p:nvSpPr>
        <p:spPr>
          <a:xfrm>
            <a:off x="4714875" y="2107406"/>
            <a:ext cx="42863" cy="1677330"/>
          </a:xfrm>
          <a:prstGeom prst="rect">
            <a:avLst/>
          </a:prstGeom>
          <a:solidFill>
            <a:srgbClr val="00A86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1" name="Text 18"/>
          <p:cNvSpPr/>
          <p:nvPr/>
        </p:nvSpPr>
        <p:spPr>
          <a:xfrm>
            <a:off x="4893469" y="2296716"/>
            <a:ext cx="163271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b="1" dirty="0">
                <a:solidFill>
                  <a:srgbClr val="2D5AA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Proteção em Múltiplas Camadas:</a:t>
            </a:r>
            <a:endParaRPr lang="en-US" sz="732" dirty="0"/>
          </a:p>
        </p:txBody>
      </p:sp>
      <p:sp>
        <p:nvSpPr>
          <p:cNvPr id="22" name="Text 19"/>
          <p:cNvSpPr/>
          <p:nvPr/>
        </p:nvSpPr>
        <p:spPr>
          <a:xfrm>
            <a:off x="6526178" y="2296716"/>
            <a:ext cx="178554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2D5AA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Sistema desenvolvido com segurança </a:t>
            </a:r>
            <a:endParaRPr lang="en-US" sz="732" dirty="0"/>
          </a:p>
        </p:txBody>
      </p:sp>
      <p:sp>
        <p:nvSpPr>
          <p:cNvPr id="23" name="Text 20"/>
          <p:cNvSpPr/>
          <p:nvPr/>
        </p:nvSpPr>
        <p:spPr>
          <a:xfrm>
            <a:off x="4893469" y="2456724"/>
            <a:ext cx="80710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2D5AA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como prioridade.</a:t>
            </a:r>
            <a:endParaRPr lang="en-US" sz="732" dirty="0"/>
          </a:p>
        </p:txBody>
      </p:sp>
      <p:sp>
        <p:nvSpPr>
          <p:cNvPr id="24" name="Text 21"/>
          <p:cNvSpPr/>
          <p:nvPr/>
        </p:nvSpPr>
        <p:spPr>
          <a:xfrm>
            <a:off x="4893469" y="2748893"/>
            <a:ext cx="3643313" cy="150019"/>
          </a:xfrm>
          <a:prstGeom prst="rect">
            <a:avLst/>
          </a:prstGeom>
          <a:noFill/>
          <a:ln/>
        </p:spPr>
        <p:txBody>
          <a:bodyPr wrap="none" lIns="212598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2D5AA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Autenticação com tela de login e timeout de sessão</a:t>
            </a:r>
            <a:endParaRPr lang="en-US" sz="732" dirty="0"/>
          </a:p>
        </p:txBody>
      </p:sp>
      <p:sp>
        <p:nvSpPr>
          <p:cNvPr id="25" name="Text 22"/>
          <p:cNvSpPr/>
          <p:nvPr/>
        </p:nvSpPr>
        <p:spPr>
          <a:xfrm>
            <a:off x="4893469" y="2984636"/>
            <a:ext cx="3643313" cy="150019"/>
          </a:xfrm>
          <a:prstGeom prst="rect">
            <a:avLst/>
          </a:prstGeom>
          <a:noFill/>
          <a:ln/>
        </p:spPr>
        <p:txBody>
          <a:bodyPr wrap="none" lIns="212598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2D5AA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Gerenciamento de usuários com níveis de acesso (Admin/Usuário)</a:t>
            </a:r>
            <a:endParaRPr lang="en-US" sz="732" dirty="0"/>
          </a:p>
        </p:txBody>
      </p:sp>
      <p:sp>
        <p:nvSpPr>
          <p:cNvPr id="26" name="Text 23"/>
          <p:cNvSpPr/>
          <p:nvPr/>
        </p:nvSpPr>
        <p:spPr>
          <a:xfrm>
            <a:off x="4893469" y="3220380"/>
            <a:ext cx="3643313" cy="150019"/>
          </a:xfrm>
          <a:prstGeom prst="rect">
            <a:avLst/>
          </a:prstGeom>
          <a:noFill/>
          <a:ln/>
        </p:spPr>
        <p:txBody>
          <a:bodyPr wrap="none" lIns="212598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2D5AA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Criptografia de chaves sensíveis via secure_config.py</a:t>
            </a:r>
            <a:endParaRPr lang="en-US" sz="732" dirty="0"/>
          </a:p>
        </p:txBody>
      </p:sp>
      <p:sp>
        <p:nvSpPr>
          <p:cNvPr id="27" name="Text 24"/>
          <p:cNvSpPr/>
          <p:nvPr/>
        </p:nvSpPr>
        <p:spPr>
          <a:xfrm>
            <a:off x="4893469" y="3456124"/>
            <a:ext cx="3643313" cy="150019"/>
          </a:xfrm>
          <a:prstGeom prst="rect">
            <a:avLst/>
          </a:prstGeom>
          <a:noFill/>
          <a:ln/>
        </p:spPr>
        <p:txBody>
          <a:bodyPr wrap="none" lIns="212598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32" dirty="0">
                <a:solidFill>
                  <a:srgbClr val="2D5AA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Variáveis de ambiente (.env) para proteção de credenciais</a:t>
            </a:r>
            <a:endParaRPr lang="en-US" sz="732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FF6B3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Conclusão: Transformação de Processos</a:t>
            </a:r>
            <a:endParaRPr lang="en-US" sz="1800" dirty="0"/>
          </a:p>
        </p:txBody>
      </p:sp>
      <p:sp>
        <p:nvSpPr>
          <p:cNvPr id="4" name="Shape 1"/>
          <p:cNvSpPr/>
          <p:nvPr/>
        </p:nvSpPr>
        <p:spPr>
          <a:xfrm>
            <a:off x="428625" y="1164431"/>
            <a:ext cx="4000500" cy="1115820"/>
          </a:xfrm>
          <a:prstGeom prst="rect">
            <a:avLst/>
          </a:prstGeom>
          <a:solidFill>
            <a:srgbClr val="00A86B">
              <a:alpha val="2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Shape 2"/>
          <p:cNvSpPr/>
          <p:nvPr/>
        </p:nvSpPr>
        <p:spPr>
          <a:xfrm>
            <a:off x="428625" y="1164431"/>
            <a:ext cx="42863" cy="1115820"/>
          </a:xfrm>
          <a:prstGeom prst="rect">
            <a:avLst/>
          </a:prstGeom>
          <a:solidFill>
            <a:srgbClr val="FF6B3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3"/>
          <p:cNvSpPr/>
          <p:nvPr/>
        </p:nvSpPr>
        <p:spPr>
          <a:xfrm>
            <a:off x="607219" y="1343025"/>
            <a:ext cx="364331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b="1" dirty="0">
                <a:solidFill>
                  <a:srgbClr val="1F3A7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✨ Resumo da Solução</a:t>
            </a:r>
            <a:endParaRPr lang="en-US" sz="942" dirty="0"/>
          </a:p>
        </p:txBody>
      </p:sp>
      <p:sp>
        <p:nvSpPr>
          <p:cNvPr id="7" name="Text 4"/>
          <p:cNvSpPr/>
          <p:nvPr/>
        </p:nvSpPr>
        <p:spPr>
          <a:xfrm>
            <a:off x="607219" y="1621631"/>
            <a:ext cx="3643313" cy="4800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32" dirty="0">
                <a:solidFill>
                  <a:srgbClr val="2D5AA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 "Agente Fiscal com IA" transforma um processo manual e lento em um fluxo de dados automático, seguro e inteligente, eliminando gargalos operacionais.</a:t>
            </a:r>
            <a:endParaRPr lang="en-US" sz="732" dirty="0"/>
          </a:p>
        </p:txBody>
      </p:sp>
      <p:sp>
        <p:nvSpPr>
          <p:cNvPr id="8" name="Shape 5"/>
          <p:cNvSpPr/>
          <p:nvPr/>
        </p:nvSpPr>
        <p:spPr>
          <a:xfrm>
            <a:off x="428625" y="2423127"/>
            <a:ext cx="4000500" cy="825773"/>
          </a:xfrm>
          <a:prstGeom prst="rect">
            <a:avLst/>
          </a:prstGeom>
          <a:solidFill>
            <a:srgbClr val="00D084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Text 6"/>
          <p:cNvSpPr/>
          <p:nvPr/>
        </p:nvSpPr>
        <p:spPr>
          <a:xfrm>
            <a:off x="571500" y="2566002"/>
            <a:ext cx="37147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💰 Valor Agregado</a:t>
            </a:r>
            <a:endParaRPr lang="en-US" sz="837" dirty="0"/>
          </a:p>
        </p:txBody>
      </p:sp>
      <p:sp>
        <p:nvSpPr>
          <p:cNvPr id="10" name="Text 7"/>
          <p:cNvSpPr/>
          <p:nvPr/>
        </p:nvSpPr>
        <p:spPr>
          <a:xfrm>
            <a:off x="571500" y="2808889"/>
            <a:ext cx="3714750" cy="2971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FFFFFF">
                    <a:alpha val="9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Economia significativa de tempo e conversão de dados fiscais brutos em inteligência de negócios acionável para tomada de decisão estratégica.</a:t>
            </a:r>
            <a:endParaRPr lang="en-US" sz="680" dirty="0"/>
          </a:p>
        </p:txBody>
      </p:sp>
      <p:sp>
        <p:nvSpPr>
          <p:cNvPr id="11" name="Shape 8"/>
          <p:cNvSpPr/>
          <p:nvPr/>
        </p:nvSpPr>
        <p:spPr>
          <a:xfrm>
            <a:off x="4714875" y="1164431"/>
            <a:ext cx="4000500" cy="825773"/>
          </a:xfrm>
          <a:prstGeom prst="rect">
            <a:avLst/>
          </a:prstGeom>
          <a:solidFill>
            <a:srgbClr val="FF8C42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2" name="Text 9"/>
          <p:cNvSpPr/>
          <p:nvPr/>
        </p:nvSpPr>
        <p:spPr>
          <a:xfrm>
            <a:off x="4857750" y="1307306"/>
            <a:ext cx="37147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🚀 Próximos Passos</a:t>
            </a:r>
            <a:endParaRPr lang="en-US" sz="837" dirty="0"/>
          </a:p>
        </p:txBody>
      </p:sp>
      <p:sp>
        <p:nvSpPr>
          <p:cNvPr id="13" name="Text 10"/>
          <p:cNvSpPr/>
          <p:nvPr/>
        </p:nvSpPr>
        <p:spPr>
          <a:xfrm>
            <a:off x="4857750" y="1550194"/>
            <a:ext cx="3714750" cy="2971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80" dirty="0">
                <a:solidFill>
                  <a:srgbClr val="FFFFFF">
                    <a:alpha val="9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Expansão para integração direta com ERPs e realização de auditorias fiscais mais complexas utilizando inteligência artificial avançada.</a:t>
            </a:r>
            <a:endParaRPr lang="en-US" sz="680" dirty="0"/>
          </a:p>
        </p:txBody>
      </p:sp>
      <p:sp>
        <p:nvSpPr>
          <p:cNvPr id="14" name="Shape 11"/>
          <p:cNvSpPr/>
          <p:nvPr/>
        </p:nvSpPr>
        <p:spPr>
          <a:xfrm>
            <a:off x="4714875" y="2275954"/>
            <a:ext cx="4000500" cy="870086"/>
          </a:xfrm>
          <a:prstGeom prst="rect">
            <a:avLst/>
          </a:prstGeom>
          <a:solidFill>
            <a:srgbClr val="1F3A7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5" name="Text 12"/>
          <p:cNvSpPr/>
          <p:nvPr/>
        </p:nvSpPr>
        <p:spPr>
          <a:xfrm>
            <a:off x="4929188" y="2490267"/>
            <a:ext cx="3571875" cy="205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🎉 Obrigado pela atenção!</a:t>
            </a:r>
            <a:endParaRPr lang="en-US" sz="942" dirty="0"/>
          </a:p>
        </p:txBody>
      </p:sp>
      <p:sp>
        <p:nvSpPr>
          <p:cNvPr id="16" name="Text 13"/>
          <p:cNvSpPr/>
          <p:nvPr/>
        </p:nvSpPr>
        <p:spPr>
          <a:xfrm>
            <a:off x="4929188" y="2781709"/>
            <a:ext cx="3571875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32" dirty="0">
                <a:solidFill>
                  <a:srgbClr val="FFFFFF">
                    <a:alpha val="9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Fico à disposição para perguntas e discussões</a:t>
            </a:r>
            <a:endParaRPr lang="en-US" sz="732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557</Words>
  <Application>Microsoft Office PowerPoint</Application>
  <PresentationFormat>Apresentação na tela (16:9)</PresentationFormat>
  <Paragraphs>89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Noto Sans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CAMILA SANTIAGO DA SILVA FREITAS</cp:lastModifiedBy>
  <cp:revision>2</cp:revision>
  <dcterms:created xsi:type="dcterms:W3CDTF">2025-10-25T20:49:59Z</dcterms:created>
  <dcterms:modified xsi:type="dcterms:W3CDTF">2025-10-25T20:51:36Z</dcterms:modified>
</cp:coreProperties>
</file>