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6" r:id="rId3"/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Condensed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Condensed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Condensed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Condensed-italic.fntdata"/><Relationship Id="rId6" Type="http://schemas.openxmlformats.org/officeDocument/2006/relationships/slide" Target="slides/slide1.xml"/><Relationship Id="rId18" Type="http://schemas.openxmlformats.org/officeDocument/2006/relationships/font" Target="fonts/RobotoCondense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6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9.png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19.png"/><Relationship Id="rId6" Type="http://schemas.openxmlformats.org/officeDocument/2006/relationships/image" Target="../media/image12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8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jpg"/><Relationship Id="rId3" Type="http://schemas.openxmlformats.org/officeDocument/2006/relationships/image" Target="../media/image20.png"/><Relationship Id="rId4" Type="http://schemas.openxmlformats.org/officeDocument/2006/relationships/image" Target="../media/image19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8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Relationship Id="rId3" Type="http://schemas.openxmlformats.org/officeDocument/2006/relationships/image" Target="../media/image15.png"/><Relationship Id="rId4" Type="http://schemas.openxmlformats.org/officeDocument/2006/relationships/image" Target="../media/image25.png"/><Relationship Id="rId5" Type="http://schemas.openxmlformats.org/officeDocument/2006/relationships/image" Target="../media/image02.png"/><Relationship Id="rId6" Type="http://schemas.openxmlformats.org/officeDocument/2006/relationships/image" Target="../media/image08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jpg"/><Relationship Id="rId3" Type="http://schemas.openxmlformats.org/officeDocument/2006/relationships/image" Target="../media/image05.png"/><Relationship Id="rId4" Type="http://schemas.openxmlformats.org/officeDocument/2006/relationships/image" Target="../media/image02.png"/><Relationship Id="rId5" Type="http://schemas.openxmlformats.org/officeDocument/2006/relationships/image" Target="../media/image23.png"/><Relationship Id="rId6" Type="http://schemas.openxmlformats.org/officeDocument/2006/relationships/image" Target="../media/image21.png"/><Relationship Id="rId7" Type="http://schemas.openxmlformats.org/officeDocument/2006/relationships/image" Target="../media/image0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3568" y="735545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1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3568" y="1869673"/>
            <a:ext cx="72729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6600"/>
              </a:buClr>
              <a:buFont typeface="Courier New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6600"/>
              </a:buClr>
              <a:buFont typeface="Courier New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6600"/>
              </a:buClr>
              <a:buFont typeface="Courier New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6600"/>
              </a:buClr>
              <a:buFont typeface="Courier New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6600"/>
              </a:buClr>
              <a:buFont typeface="Courier New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2" type="body"/>
          </p:nvPr>
        </p:nvSpPr>
        <p:spPr>
          <a:xfrm>
            <a:off x="683568" y="2895786"/>
            <a:ext cx="67689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l">
              <a:spcBef>
                <a:spcPts val="0"/>
              </a:spcBef>
              <a:buClr>
                <a:srgbClr val="FFFFFF"/>
              </a:buClr>
              <a:buFont typeface="Arial"/>
              <a:buNone/>
              <a:defRPr b="0" i="0" sz="2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defRPr b="0" i="0" sz="2400">
                <a:solidFill>
                  <a:srgbClr val="D8D8D8"/>
                </a:solidFill>
              </a:defRPr>
            </a:lvl2pPr>
            <a:lvl3pPr lvl="2" rtl="0">
              <a:spcBef>
                <a:spcPts val="0"/>
              </a:spcBef>
              <a:defRPr b="0" i="0" sz="2000">
                <a:solidFill>
                  <a:srgbClr val="D8D8D8"/>
                </a:solidFill>
              </a:defRPr>
            </a:lvl3pPr>
            <a:lvl4pPr lvl="3" rtl="0">
              <a:spcBef>
                <a:spcPts val="0"/>
              </a:spcBef>
              <a:defRPr b="0" i="0" sz="1800">
                <a:solidFill>
                  <a:srgbClr val="D8D8D8"/>
                </a:solidFill>
              </a:defRPr>
            </a:lvl4pPr>
            <a:lvl5pPr lvl="4" rtl="0">
              <a:spcBef>
                <a:spcPts val="0"/>
              </a:spcBef>
              <a:defRPr b="0" i="0" sz="1600">
                <a:solidFill>
                  <a:srgbClr val="D8D8D8"/>
                </a:solidFill>
              </a:defRPr>
            </a:lvl5pPr>
            <a:lvl6pPr lvl="5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3" type="body"/>
          </p:nvPr>
        </p:nvSpPr>
        <p:spPr>
          <a:xfrm>
            <a:off x="683568" y="3220231"/>
            <a:ext cx="6768900" cy="32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l">
              <a:spcBef>
                <a:spcPts val="0"/>
              </a:spcBef>
              <a:buClr>
                <a:srgbClr val="FFFFFF"/>
              </a:buClr>
              <a:buFont typeface="Arial"/>
              <a:buNone/>
              <a:defRPr b="0" i="0" sz="1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defRPr b="0" i="0" sz="2400">
                <a:solidFill>
                  <a:srgbClr val="D8D8D8"/>
                </a:solidFill>
              </a:defRPr>
            </a:lvl2pPr>
            <a:lvl3pPr lvl="2" rtl="0">
              <a:spcBef>
                <a:spcPts val="0"/>
              </a:spcBef>
              <a:defRPr b="0" i="0" sz="2000">
                <a:solidFill>
                  <a:srgbClr val="D8D8D8"/>
                </a:solidFill>
              </a:defRPr>
            </a:lvl3pPr>
            <a:lvl4pPr lvl="3" rtl="0">
              <a:spcBef>
                <a:spcPts val="0"/>
              </a:spcBef>
              <a:defRPr b="0" i="0" sz="1800">
                <a:solidFill>
                  <a:srgbClr val="D8D8D8"/>
                </a:solidFill>
              </a:defRPr>
            </a:lvl4pPr>
            <a:lvl5pPr lvl="4" rtl="0">
              <a:spcBef>
                <a:spcPts val="0"/>
              </a:spcBef>
              <a:defRPr b="0" i="0" sz="1600">
                <a:solidFill>
                  <a:srgbClr val="D8D8D8"/>
                </a:solidFill>
              </a:defRPr>
            </a:lvl5pPr>
            <a:lvl6pPr lvl="5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250827" y="29765"/>
            <a:ext cx="76548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 and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1066800" y="171450"/>
            <a:ext cx="6477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1066800" y="1200150"/>
            <a:ext cx="71628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defRPr/>
            </a:lvl1pPr>
            <a:lvl2pPr indent="-12518" lvl="1" marL="457018" rtl="0">
              <a:spcBef>
                <a:spcPts val="600"/>
              </a:spcBef>
              <a:defRPr/>
            </a:lvl2pPr>
            <a:lvl3pPr indent="-12335" lvl="2" marL="914035" rtl="0">
              <a:spcBef>
                <a:spcPts val="600"/>
              </a:spcBef>
              <a:defRPr/>
            </a:lvl3pPr>
            <a:lvl4pPr indent="-12152" lvl="3" marL="1371052" rtl="0">
              <a:spcBef>
                <a:spcPts val="0"/>
              </a:spcBef>
              <a:defRPr/>
            </a:lvl4pPr>
            <a:lvl5pPr indent="-11969" lvl="4" marL="1828069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x="683568" y="735545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1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683568" y="1869673"/>
            <a:ext cx="72729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6600"/>
              </a:buClr>
              <a:buFont typeface="Courier New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6600"/>
              </a:buClr>
              <a:buFont typeface="Courier New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6600"/>
              </a:buClr>
              <a:buFont typeface="Courier New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6600"/>
              </a:buClr>
              <a:buFont typeface="Courier New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6600"/>
              </a:buClr>
              <a:buFont typeface="Courier New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683568" y="2895786"/>
            <a:ext cx="67689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l">
              <a:spcBef>
                <a:spcPts val="0"/>
              </a:spcBef>
              <a:buClr>
                <a:srgbClr val="FFFFFF"/>
              </a:buClr>
              <a:buFont typeface="Arial"/>
              <a:buNone/>
              <a:defRPr b="0" i="0" sz="2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defRPr b="0" i="0" sz="2400">
                <a:solidFill>
                  <a:srgbClr val="D8D8D8"/>
                </a:solidFill>
              </a:defRPr>
            </a:lvl2pPr>
            <a:lvl3pPr lvl="2" rtl="0">
              <a:spcBef>
                <a:spcPts val="0"/>
              </a:spcBef>
              <a:defRPr b="0" i="0" sz="2000">
                <a:solidFill>
                  <a:srgbClr val="D8D8D8"/>
                </a:solidFill>
              </a:defRPr>
            </a:lvl3pPr>
            <a:lvl4pPr lvl="3" rtl="0">
              <a:spcBef>
                <a:spcPts val="0"/>
              </a:spcBef>
              <a:defRPr b="0" i="0" sz="1800">
                <a:solidFill>
                  <a:srgbClr val="D8D8D8"/>
                </a:solidFill>
              </a:defRPr>
            </a:lvl4pPr>
            <a:lvl5pPr lvl="4" rtl="0">
              <a:spcBef>
                <a:spcPts val="0"/>
              </a:spcBef>
              <a:defRPr b="0" i="0" sz="1600">
                <a:solidFill>
                  <a:srgbClr val="D8D8D8"/>
                </a:solidFill>
              </a:defRPr>
            </a:lvl5pPr>
            <a:lvl6pPr lvl="5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3" type="body"/>
          </p:nvPr>
        </p:nvSpPr>
        <p:spPr>
          <a:xfrm>
            <a:off x="683568" y="3220231"/>
            <a:ext cx="6768900" cy="32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l">
              <a:spcBef>
                <a:spcPts val="0"/>
              </a:spcBef>
              <a:buClr>
                <a:srgbClr val="FFFFFF"/>
              </a:buClr>
              <a:buFont typeface="Arial"/>
              <a:buNone/>
              <a:defRPr b="0" i="0" sz="1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defRPr b="0" i="0" sz="2400">
                <a:solidFill>
                  <a:srgbClr val="D8D8D8"/>
                </a:solidFill>
              </a:defRPr>
            </a:lvl2pPr>
            <a:lvl3pPr lvl="2" rtl="0">
              <a:spcBef>
                <a:spcPts val="0"/>
              </a:spcBef>
              <a:defRPr b="0" i="0" sz="2000">
                <a:solidFill>
                  <a:srgbClr val="D8D8D8"/>
                </a:solidFill>
              </a:defRPr>
            </a:lvl3pPr>
            <a:lvl4pPr lvl="3" rtl="0">
              <a:spcBef>
                <a:spcPts val="0"/>
              </a:spcBef>
              <a:defRPr b="0" i="0" sz="1800">
                <a:solidFill>
                  <a:srgbClr val="D8D8D8"/>
                </a:solidFill>
              </a:defRPr>
            </a:lvl4pPr>
            <a:lvl5pPr lvl="4" rtl="0">
              <a:spcBef>
                <a:spcPts val="0"/>
              </a:spcBef>
              <a:defRPr b="0" i="0" sz="1600">
                <a:solidFill>
                  <a:srgbClr val="D8D8D8"/>
                </a:solidFill>
              </a:defRPr>
            </a:lvl5pPr>
            <a:lvl6pPr lvl="5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_Title and Bullets"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74846" y="191840"/>
            <a:ext cx="82296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defRPr>
                <a:solidFill>
                  <a:srgbClr val="262626"/>
                </a:solidFill>
              </a:defRPr>
            </a:lvl1pPr>
            <a:lvl2pPr lvl="1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74846" y="951570"/>
            <a:ext cx="8229600" cy="3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96875" lvl="0" marL="574675" rtl="0">
              <a:spcBef>
                <a:spcPts val="0"/>
              </a:spcBef>
              <a:defRPr sz="2800">
                <a:solidFill>
                  <a:srgbClr val="595959"/>
                </a:solidFill>
              </a:defRPr>
            </a:lvl1pPr>
            <a:lvl2pPr lvl="1" rtl="0">
              <a:spcBef>
                <a:spcPts val="0"/>
              </a:spcBef>
              <a:defRPr sz="2400">
                <a:solidFill>
                  <a:srgbClr val="595959"/>
                </a:solidFill>
              </a:defRPr>
            </a:lvl2pPr>
            <a:lvl3pPr lvl="2" rtl="0">
              <a:spcBef>
                <a:spcPts val="0"/>
              </a:spcBef>
              <a:defRPr sz="2000">
                <a:solidFill>
                  <a:srgbClr val="595959"/>
                </a:solidFill>
              </a:defRPr>
            </a:lvl3pPr>
            <a:lvl4pPr lvl="3" rtl="0">
              <a:spcBef>
                <a:spcPts val="0"/>
              </a:spcBef>
              <a:defRPr sz="1800">
                <a:solidFill>
                  <a:srgbClr val="595959"/>
                </a:solidFill>
              </a:defRPr>
            </a:lvl4pPr>
            <a:lvl5pPr lvl="4" rtl="0">
              <a:spcBef>
                <a:spcPts val="0"/>
              </a:spcBef>
              <a:defRPr sz="1600">
                <a:solidFill>
                  <a:srgbClr val="595959"/>
                </a:solidFill>
              </a:defRPr>
            </a:lvl5pPr>
            <a:lvl6pPr lvl="5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76457" y="4782182"/>
            <a:ext cx="36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72" name="Shape 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711446"/>
            <a:ext cx="9144000" cy="4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_Transition Slide">
    <p:bg>
      <p:bgPr>
        <a:gradFill>
          <a:gsLst>
            <a:gs pos="0">
              <a:srgbClr val="6A4396"/>
            </a:gs>
            <a:gs pos="20000">
              <a:srgbClr val="6A4396"/>
            </a:gs>
            <a:gs pos="90000">
              <a:srgbClr val="3F3151"/>
            </a:gs>
            <a:gs pos="100000">
              <a:srgbClr val="3F315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67543" y="2301719"/>
            <a:ext cx="8229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 b="0" i="0"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75" name="Shape 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711446"/>
            <a:ext cx="9144000" cy="4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Shape 7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23928" y="3350185"/>
            <a:ext cx="4780500" cy="11742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/>
        </p:nvSpPr>
        <p:spPr>
          <a:xfrm>
            <a:off x="407430" y="4013776"/>
            <a:ext cx="1416299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Contact us !</a:t>
            </a:r>
          </a:p>
        </p:txBody>
      </p:sp>
      <p:pic>
        <p:nvPicPr>
          <p:cNvPr id="79" name="Shape 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18" y="4245935"/>
            <a:ext cx="540000" cy="4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5616" y="4353948"/>
            <a:ext cx="393600" cy="3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8150" y="303497"/>
            <a:ext cx="7200900" cy="28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4711446"/>
            <a:ext cx="9144000" cy="4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684212" y="735806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 b="0" i="0" sz="1800" u="none" cap="none" strike="noStrike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 b="0" i="0" sz="1800" u="none" cap="none" strike="noStrike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 b="0" i="0" sz="1800" u="none" cap="none" strike="noStrike"/>
            </a:lvl5pPr>
            <a:lvl6pPr indent="-12518" lvl="5" marL="457018" marR="0" rtl="0" algn="ctr">
              <a:spcBef>
                <a:spcPts val="0"/>
              </a:spcBef>
              <a:spcAft>
                <a:spcPts val="0"/>
              </a:spcAft>
              <a:defRPr b="0" i="0" sz="1800" u="none" cap="none" strike="noStrike"/>
            </a:lvl6pPr>
            <a:lvl7pPr indent="-12335" lvl="6" marL="914035" marR="0" rtl="0" algn="ctr">
              <a:spcBef>
                <a:spcPts val="0"/>
              </a:spcBef>
              <a:spcAft>
                <a:spcPts val="0"/>
              </a:spcAft>
              <a:defRPr b="0" i="0" sz="1800" u="none" cap="none" strike="noStrike"/>
            </a:lvl7pPr>
            <a:lvl8pPr indent="-12152" lvl="7" marL="1371052" marR="0" rtl="0" algn="ctr">
              <a:spcBef>
                <a:spcPts val="0"/>
              </a:spcBef>
              <a:spcAft>
                <a:spcPts val="0"/>
              </a:spcAft>
              <a:defRPr b="0" i="0" sz="1800" u="none" cap="none" strike="noStrike"/>
            </a:lvl8pPr>
            <a:lvl9pPr indent="-11969" lvl="8" marL="1828069" marR="0" rtl="0" algn="ctr">
              <a:spcBef>
                <a:spcPts val="0"/>
              </a:spcBef>
              <a:spcAft>
                <a:spcPts val="0"/>
              </a:spcAft>
              <a:defRPr b="0" i="0" sz="1800" u="none" cap="none" strike="noStrike"/>
            </a:lvl9pPr>
          </a:lstStyle>
          <a:p/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403350" y="1869283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518" lvl="1" marL="457018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335" lvl="2" marL="914035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152" lvl="3" marL="1371052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969" lvl="4" marL="1828069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788" lvl="5" marL="2285088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606" lvl="6" marL="2742106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23" lvl="7" marL="3199123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240" lvl="8" marL="365614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3563937" y="3975496"/>
            <a:ext cx="5400599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r">
              <a:spcBef>
                <a:spcPts val="0"/>
              </a:spcBef>
              <a:buClr>
                <a:srgbClr val="FFFFFF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3" type="body"/>
          </p:nvPr>
        </p:nvSpPr>
        <p:spPr>
          <a:xfrm>
            <a:off x="3563937" y="4462464"/>
            <a:ext cx="5400599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r">
              <a:spcBef>
                <a:spcPts val="0"/>
              </a:spcBef>
              <a:buClr>
                <a:srgbClr val="FFFFFF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_Title and Bullets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74846" y="191840"/>
            <a:ext cx="82296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defRPr>
                <a:solidFill>
                  <a:srgbClr val="262626"/>
                </a:solidFill>
              </a:defRPr>
            </a:lvl1pPr>
            <a:lvl2pPr lvl="1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374846" y="951570"/>
            <a:ext cx="8229600" cy="3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96875" lvl="0" marL="574675" rtl="0">
              <a:spcBef>
                <a:spcPts val="0"/>
              </a:spcBef>
              <a:defRPr sz="2800">
                <a:solidFill>
                  <a:srgbClr val="595959"/>
                </a:solidFill>
              </a:defRPr>
            </a:lvl1pPr>
            <a:lvl2pPr lvl="1" rtl="0">
              <a:spcBef>
                <a:spcPts val="0"/>
              </a:spcBef>
              <a:defRPr sz="2400">
                <a:solidFill>
                  <a:srgbClr val="595959"/>
                </a:solidFill>
              </a:defRPr>
            </a:lvl2pPr>
            <a:lvl3pPr lvl="2" rtl="0">
              <a:spcBef>
                <a:spcPts val="0"/>
              </a:spcBef>
              <a:defRPr sz="2000">
                <a:solidFill>
                  <a:srgbClr val="595959"/>
                </a:solidFill>
              </a:defRPr>
            </a:lvl3pPr>
            <a:lvl4pPr lvl="3" rtl="0">
              <a:spcBef>
                <a:spcPts val="0"/>
              </a:spcBef>
              <a:defRPr sz="1800">
                <a:solidFill>
                  <a:srgbClr val="595959"/>
                </a:solidFill>
              </a:defRPr>
            </a:lvl4pPr>
            <a:lvl5pPr lvl="4" rtl="0">
              <a:spcBef>
                <a:spcPts val="0"/>
              </a:spcBef>
              <a:defRPr sz="1600">
                <a:solidFill>
                  <a:srgbClr val="595959"/>
                </a:solidFill>
              </a:defRPr>
            </a:lvl5pPr>
            <a:lvl6pPr lvl="5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76457" y="4782182"/>
            <a:ext cx="36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7" name="Shape 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711446"/>
            <a:ext cx="9144000" cy="4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ransition Slide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68312" y="2518172"/>
            <a:ext cx="82296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Final Pag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/>
        </p:nvSpPr>
        <p:spPr>
          <a:xfrm>
            <a:off x="468312" y="4299346"/>
            <a:ext cx="14160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Contact us !</a:t>
            </a:r>
          </a:p>
        </p:txBody>
      </p:sp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314" y="4516042"/>
            <a:ext cx="539400" cy="54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0112" y="411958"/>
            <a:ext cx="5400600" cy="28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3854" y="4641880"/>
            <a:ext cx="363300" cy="29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08575" y="4610962"/>
            <a:ext cx="357299" cy="3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702401" y="3179700"/>
            <a:ext cx="3464999" cy="139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Bulle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23530" y="29819"/>
            <a:ext cx="75816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74650" y="951308"/>
            <a:ext cx="8229600" cy="3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lums Bullet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23530" y="29819"/>
            <a:ext cx="75816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2353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4648201" y="1200150"/>
            <a:ext cx="4038599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250827" y="29765"/>
            <a:ext cx="76548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 and Conte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1066800" y="171450"/>
            <a:ext cx="6477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1066800" y="1200150"/>
            <a:ext cx="71628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defRPr/>
            </a:lvl1pPr>
            <a:lvl2pPr indent="-12518" lvl="1" marL="457018" rtl="0">
              <a:spcBef>
                <a:spcPts val="600"/>
              </a:spcBef>
              <a:defRPr/>
            </a:lvl2pPr>
            <a:lvl3pPr indent="-12335" lvl="2" marL="914035" rtl="0">
              <a:spcBef>
                <a:spcPts val="600"/>
              </a:spcBef>
              <a:defRPr/>
            </a:lvl3pPr>
            <a:lvl4pPr indent="-12152" lvl="3" marL="1371052" rtl="0">
              <a:spcBef>
                <a:spcPts val="0"/>
              </a:spcBef>
              <a:defRPr/>
            </a:lvl4pPr>
            <a:lvl5pPr indent="-11969" lvl="4" marL="1828069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3" name="Shape 1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_Transition Slide">
    <p:bg>
      <p:bgPr>
        <a:gradFill>
          <a:gsLst>
            <a:gs pos="0">
              <a:srgbClr val="6A4396"/>
            </a:gs>
            <a:gs pos="20000">
              <a:srgbClr val="6A4396"/>
            </a:gs>
            <a:gs pos="90000">
              <a:srgbClr val="3F3151"/>
            </a:gs>
            <a:gs pos="100000">
              <a:srgbClr val="3F315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67543" y="2301719"/>
            <a:ext cx="8229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 b="0" i="0"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0" name="Shape 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711446"/>
            <a:ext cx="9144000" cy="4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23928" y="3350185"/>
            <a:ext cx="4780500" cy="117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 txBox="1"/>
          <p:nvPr/>
        </p:nvSpPr>
        <p:spPr>
          <a:xfrm>
            <a:off x="407430" y="4013776"/>
            <a:ext cx="1416299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Contact us !</a:t>
            </a:r>
          </a:p>
        </p:txBody>
      </p:sp>
      <p:pic>
        <p:nvPicPr>
          <p:cNvPr id="24" name="Shape 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18" y="4245935"/>
            <a:ext cx="540000" cy="4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Shape 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5616" y="4353948"/>
            <a:ext cx="393600" cy="3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Shape 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8150" y="303497"/>
            <a:ext cx="7200900" cy="28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Shape 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4711446"/>
            <a:ext cx="9144000" cy="4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ctrTitle"/>
          </p:nvPr>
        </p:nvSpPr>
        <p:spPr>
          <a:xfrm>
            <a:off x="684212" y="735806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 b="0" i="0" sz="1800" u="none" cap="none" strike="noStrike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 b="0" i="0" sz="1800" u="none" cap="none" strike="noStrike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 b="0" i="0" sz="1800" u="none" cap="none" strike="noStrike"/>
            </a:lvl5pPr>
            <a:lvl6pPr indent="-12518" lvl="5" marL="457018" marR="0" rtl="0" algn="ctr">
              <a:spcBef>
                <a:spcPts val="0"/>
              </a:spcBef>
              <a:spcAft>
                <a:spcPts val="0"/>
              </a:spcAft>
              <a:defRPr b="0" i="0" sz="1800" u="none" cap="none" strike="noStrike"/>
            </a:lvl6pPr>
            <a:lvl7pPr indent="-12335" lvl="6" marL="914035" marR="0" rtl="0" algn="ctr">
              <a:spcBef>
                <a:spcPts val="0"/>
              </a:spcBef>
              <a:spcAft>
                <a:spcPts val="0"/>
              </a:spcAft>
              <a:defRPr b="0" i="0" sz="1800" u="none" cap="none" strike="noStrike"/>
            </a:lvl7pPr>
            <a:lvl8pPr indent="-12152" lvl="7" marL="1371052" marR="0" rtl="0" algn="ctr">
              <a:spcBef>
                <a:spcPts val="0"/>
              </a:spcBef>
              <a:spcAft>
                <a:spcPts val="0"/>
              </a:spcAft>
              <a:defRPr b="0" i="0" sz="1800" u="none" cap="none" strike="noStrike"/>
            </a:lvl8pPr>
            <a:lvl9pPr indent="-11969" lvl="8" marL="1828069" marR="0" rtl="0" algn="ctr">
              <a:spcBef>
                <a:spcPts val="0"/>
              </a:spcBef>
              <a:spcAft>
                <a:spcPts val="0"/>
              </a:spcAft>
              <a:defRPr b="0" i="0" sz="1800" u="none" cap="none" strike="noStrike"/>
            </a:lvl9pPr>
          </a:lstStyle>
          <a:p/>
        </p:txBody>
      </p:sp>
      <p:sp>
        <p:nvSpPr>
          <p:cNvPr id="30" name="Shape 30"/>
          <p:cNvSpPr txBox="1"/>
          <p:nvPr>
            <p:ph idx="1" type="subTitle"/>
          </p:nvPr>
        </p:nvSpPr>
        <p:spPr>
          <a:xfrm>
            <a:off x="1403350" y="1869283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518" lvl="1" marL="457018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335" lvl="2" marL="914035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152" lvl="3" marL="1371052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969" lvl="4" marL="1828069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788" lvl="5" marL="2285088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606" lvl="6" marL="2742106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23" lvl="7" marL="3199123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240" lvl="8" marL="365614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3563937" y="3975496"/>
            <a:ext cx="5400599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r">
              <a:spcBef>
                <a:spcPts val="0"/>
              </a:spcBef>
              <a:buClr>
                <a:srgbClr val="FFFFFF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3563937" y="4462464"/>
            <a:ext cx="5400599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r">
              <a:spcBef>
                <a:spcPts val="0"/>
              </a:spcBef>
              <a:buClr>
                <a:srgbClr val="FFFFFF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ransition Slid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68312" y="2518172"/>
            <a:ext cx="82296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Final Pag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/>
        </p:nvSpPr>
        <p:spPr>
          <a:xfrm>
            <a:off x="468312" y="4299346"/>
            <a:ext cx="14160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Contact us !</a:t>
            </a:r>
          </a:p>
        </p:txBody>
      </p:sp>
      <p:pic>
        <p:nvPicPr>
          <p:cNvPr id="37" name="Shape 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314" y="4516042"/>
            <a:ext cx="539400" cy="54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Shape 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0112" y="411958"/>
            <a:ext cx="5400600" cy="28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3854" y="4641880"/>
            <a:ext cx="363300" cy="29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Shape 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08575" y="4610962"/>
            <a:ext cx="357299" cy="3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Shape 4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702401" y="3179700"/>
            <a:ext cx="3464999" cy="139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Bulle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323530" y="29819"/>
            <a:ext cx="75816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374650" y="951308"/>
            <a:ext cx="8229600" cy="3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lums Bulle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23530" y="29819"/>
            <a:ext cx="75816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2353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648201" y="1200150"/>
            <a:ext cx="4038599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image" Target="../media/image07.jpg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7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-323850" y="29765"/>
            <a:ext cx="82296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 b="0" i="0" sz="1800" u="none" cap="none" strike="noStrike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 b="0" i="0" sz="1800" u="none" cap="none" strike="noStrike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 b="0" i="0" sz="1800" u="none" cap="none" strike="noStrike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 b="0" i="0" sz="1800" u="none" cap="none" strike="noStrike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 b="0" i="0" sz="1800" u="none" cap="none" strike="noStrike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 b="0" i="0" sz="1800" u="none" cap="none" strike="noStrike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74650" y="951308"/>
            <a:ext cx="8229600" cy="3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81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404040"/>
              </a:buClr>
              <a:buFont typeface="Calibri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04040"/>
              </a:buClr>
              <a:buFont typeface="Calibri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01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Font typeface="Calibri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762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Font typeface="Calibri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762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Font typeface="Calibri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762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762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762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762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-323850" y="29765"/>
            <a:ext cx="82296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 b="0" i="0" sz="1800" u="none" cap="none" strike="noStrike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 b="0" i="0" sz="1800" u="none" cap="none" strike="noStrike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 b="0" i="0" sz="1800" u="none" cap="none" strike="noStrike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 b="0" i="0" sz="1800" u="none" cap="none" strike="noStrike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 b="0" i="0" sz="1800" u="none" cap="none" strike="noStrike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 b="0" i="0" sz="1800" u="none" cap="none" strike="noStrike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 b="0" i="0" sz="1800" u="none" cap="none" strike="noStrike"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74650" y="951308"/>
            <a:ext cx="8229600" cy="3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81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404040"/>
              </a:buClr>
              <a:buFont typeface="Calibri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04040"/>
              </a:buClr>
              <a:buFont typeface="Calibri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01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Font typeface="Calibri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762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Font typeface="Calibri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762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Font typeface="Calibri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762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762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762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762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7.png"/><Relationship Id="rId4" Type="http://schemas.openxmlformats.org/officeDocument/2006/relationships/image" Target="../media/image29.png"/><Relationship Id="rId5" Type="http://schemas.openxmlformats.org/officeDocument/2006/relationships/image" Target="../media/image24.png"/><Relationship Id="rId6" Type="http://schemas.openxmlformats.org/officeDocument/2006/relationships/image" Target="../media/image28.png"/><Relationship Id="rId7" Type="http://schemas.openxmlformats.org/officeDocument/2006/relationships/image" Target="../media/image3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683575" y="735550"/>
            <a:ext cx="7772400" cy="12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Deployment architecture considerations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683575" y="2190824"/>
            <a:ext cx="72729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560"/>
              </a:spcBef>
              <a:buNone/>
            </a:pPr>
            <a:r>
              <a:rPr lang="en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High-availability, Scalability, Disaster Recovery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683571" y="3048175"/>
            <a:ext cx="24852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Chathura Kulasinghe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683571" y="3372625"/>
            <a:ext cx="24852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Solutions Engineer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/>
        </p:nvSpPr>
        <p:spPr>
          <a:xfrm>
            <a:off x="2461675" y="2475025"/>
            <a:ext cx="1721100" cy="1721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b="1" lang="en" sz="800">
                <a:latin typeface="Roboto Condensed"/>
                <a:ea typeface="Roboto Condensed"/>
                <a:cs typeface="Roboto Condensed"/>
                <a:sym typeface="Roboto Condensed"/>
              </a:rPr>
              <a:t>Cluster</a:t>
            </a:r>
          </a:p>
        </p:txBody>
      </p:sp>
      <p:sp>
        <p:nvSpPr>
          <p:cNvPr id="310" name="Shape 310"/>
          <p:cNvSpPr/>
          <p:nvPr/>
        </p:nvSpPr>
        <p:spPr>
          <a:xfrm>
            <a:off x="6271675" y="2475025"/>
            <a:ext cx="1721100" cy="1721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b="1" lang="en" sz="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Cluster</a:t>
            </a:r>
          </a:p>
        </p:txBody>
      </p:sp>
      <p:sp>
        <p:nvSpPr>
          <p:cNvPr id="311" name="Shape 311"/>
          <p:cNvSpPr txBox="1"/>
          <p:nvPr>
            <p:ph type="title"/>
          </p:nvPr>
        </p:nvSpPr>
        <p:spPr>
          <a:xfrm>
            <a:off x="374846" y="191840"/>
            <a:ext cx="8229600" cy="597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High-availability — active/passive replication 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456825" y="789750"/>
            <a:ext cx="8147700" cy="16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an outlet is under repair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coffee shop rents another place with same capacity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Guarantees housing η amount of customers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Switchover delays may happen</a:t>
            </a:r>
          </a:p>
          <a:p>
            <a: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3" name="Shape 313"/>
          <p:cNvCxnSpPr>
            <a:endCxn id="309" idx="2"/>
          </p:cNvCxnSpPr>
          <p:nvPr/>
        </p:nvCxnSpPr>
        <p:spPr>
          <a:xfrm>
            <a:off x="1234075" y="3335575"/>
            <a:ext cx="12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14" name="Shape 314"/>
          <p:cNvSpPr/>
          <p:nvPr/>
        </p:nvSpPr>
        <p:spPr>
          <a:xfrm>
            <a:off x="2841950" y="2808575"/>
            <a:ext cx="720600" cy="327000"/>
          </a:xfrm>
          <a:prstGeom prst="roundRect">
            <a:avLst>
              <a:gd fmla="val 14281" name="adj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WSO2 Carbon</a:t>
            </a:r>
          </a:p>
        </p:txBody>
      </p:sp>
      <p:sp>
        <p:nvSpPr>
          <p:cNvPr id="315" name="Shape 315"/>
          <p:cNvSpPr/>
          <p:nvPr/>
        </p:nvSpPr>
        <p:spPr>
          <a:xfrm>
            <a:off x="6911100" y="3234500"/>
            <a:ext cx="720600" cy="327000"/>
          </a:xfrm>
          <a:prstGeom prst="roundRect">
            <a:avLst>
              <a:gd fmla="val 14281" name="adj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WSO2 Carbon</a:t>
            </a:r>
          </a:p>
        </p:txBody>
      </p:sp>
      <p:cxnSp>
        <p:nvCxnSpPr>
          <p:cNvPr id="316" name="Shape 316"/>
          <p:cNvCxnSpPr/>
          <p:nvPr/>
        </p:nvCxnSpPr>
        <p:spPr>
          <a:xfrm>
            <a:off x="1234075" y="3212825"/>
            <a:ext cx="123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7" name="Shape 317"/>
          <p:cNvCxnSpPr/>
          <p:nvPr/>
        </p:nvCxnSpPr>
        <p:spPr>
          <a:xfrm>
            <a:off x="1234075" y="3473150"/>
            <a:ext cx="124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8" name="Shape 318"/>
          <p:cNvCxnSpPr/>
          <p:nvPr/>
        </p:nvCxnSpPr>
        <p:spPr>
          <a:xfrm>
            <a:off x="1237500" y="3075425"/>
            <a:ext cx="126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9" name="Shape 319"/>
          <p:cNvCxnSpPr>
            <a:endCxn id="314" idx="1"/>
          </p:cNvCxnSpPr>
          <p:nvPr/>
        </p:nvCxnSpPr>
        <p:spPr>
          <a:xfrm flipH="1" rot="10800000">
            <a:off x="2488250" y="2972075"/>
            <a:ext cx="353700" cy="10350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20" name="Shape 320"/>
          <p:cNvCxnSpPr>
            <a:endCxn id="314" idx="1"/>
          </p:cNvCxnSpPr>
          <p:nvPr/>
        </p:nvCxnSpPr>
        <p:spPr>
          <a:xfrm flipH="1" rot="10800000">
            <a:off x="2461550" y="2972075"/>
            <a:ext cx="380400" cy="24000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21" name="Shape 321"/>
          <p:cNvCxnSpPr>
            <a:stCxn id="309" idx="2"/>
            <a:endCxn id="314" idx="1"/>
          </p:cNvCxnSpPr>
          <p:nvPr/>
        </p:nvCxnSpPr>
        <p:spPr>
          <a:xfrm flipH="1" rot="10800000">
            <a:off x="2461675" y="2971975"/>
            <a:ext cx="380400" cy="36360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22" name="Shape 322"/>
          <p:cNvCxnSpPr>
            <a:endCxn id="314" idx="1"/>
          </p:cNvCxnSpPr>
          <p:nvPr/>
        </p:nvCxnSpPr>
        <p:spPr>
          <a:xfrm flipH="1" rot="10800000">
            <a:off x="2473250" y="2972075"/>
            <a:ext cx="368700" cy="50040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23" name="Shape 323"/>
          <p:cNvCxnSpPr/>
          <p:nvPr/>
        </p:nvCxnSpPr>
        <p:spPr>
          <a:xfrm>
            <a:off x="5044075" y="3335575"/>
            <a:ext cx="12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24" name="Shape 324"/>
          <p:cNvCxnSpPr/>
          <p:nvPr/>
        </p:nvCxnSpPr>
        <p:spPr>
          <a:xfrm>
            <a:off x="5044075" y="3212825"/>
            <a:ext cx="123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25" name="Shape 325"/>
          <p:cNvCxnSpPr/>
          <p:nvPr/>
        </p:nvCxnSpPr>
        <p:spPr>
          <a:xfrm>
            <a:off x="5044075" y="3473150"/>
            <a:ext cx="124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26" name="Shape 326"/>
          <p:cNvCxnSpPr/>
          <p:nvPr/>
        </p:nvCxnSpPr>
        <p:spPr>
          <a:xfrm>
            <a:off x="5041525" y="3075425"/>
            <a:ext cx="127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27" name="Shape 327"/>
          <p:cNvCxnSpPr>
            <a:endCxn id="315" idx="1"/>
          </p:cNvCxnSpPr>
          <p:nvPr/>
        </p:nvCxnSpPr>
        <p:spPr>
          <a:xfrm>
            <a:off x="6298200" y="3075500"/>
            <a:ext cx="612900" cy="32250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28" name="Shape 328"/>
          <p:cNvCxnSpPr>
            <a:endCxn id="315" idx="1"/>
          </p:cNvCxnSpPr>
          <p:nvPr/>
        </p:nvCxnSpPr>
        <p:spPr>
          <a:xfrm>
            <a:off x="6271500" y="3212000"/>
            <a:ext cx="639600" cy="18600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29" name="Shape 329"/>
          <p:cNvCxnSpPr>
            <a:endCxn id="315" idx="1"/>
          </p:cNvCxnSpPr>
          <p:nvPr/>
        </p:nvCxnSpPr>
        <p:spPr>
          <a:xfrm>
            <a:off x="6271800" y="3335600"/>
            <a:ext cx="639300" cy="6240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30" name="Shape 330"/>
          <p:cNvCxnSpPr>
            <a:endCxn id="315" idx="1"/>
          </p:cNvCxnSpPr>
          <p:nvPr/>
        </p:nvCxnSpPr>
        <p:spPr>
          <a:xfrm flipH="1" rot="10800000">
            <a:off x="6283200" y="3398000"/>
            <a:ext cx="627900" cy="7440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31" name="Shape 331"/>
          <p:cNvSpPr/>
          <p:nvPr/>
        </p:nvSpPr>
        <p:spPr>
          <a:xfrm>
            <a:off x="6651950" y="2808575"/>
            <a:ext cx="720600" cy="327000"/>
          </a:xfrm>
          <a:prstGeom prst="roundRect">
            <a:avLst>
              <a:gd fmla="val 14281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99999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WSO2 Carbon</a:t>
            </a:r>
          </a:p>
        </p:txBody>
      </p:sp>
      <p:sp>
        <p:nvSpPr>
          <p:cNvPr id="332" name="Shape 332"/>
          <p:cNvSpPr/>
          <p:nvPr/>
        </p:nvSpPr>
        <p:spPr>
          <a:xfrm>
            <a:off x="3101100" y="3234500"/>
            <a:ext cx="720600" cy="327000"/>
          </a:xfrm>
          <a:prstGeom prst="roundRect">
            <a:avLst>
              <a:gd fmla="val 14281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latin typeface="Roboto Condensed"/>
                <a:ea typeface="Roboto Condensed"/>
                <a:cs typeface="Roboto Condensed"/>
                <a:sym typeface="Roboto Condensed"/>
              </a:rPr>
              <a:t>WSO2 Carbon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374846" y="191840"/>
            <a:ext cx="8229600" cy="597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Backup &amp; Disaster recovery 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456825" y="789750"/>
            <a:ext cx="8147700" cy="3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design and configuration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○"/>
            </a:pP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Deployment automation with executable scripts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○"/>
            </a:pP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with Immutable server oriented design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Deployed artifacts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○"/>
            </a:pP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Shared repository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Registry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○"/>
            </a:pP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backup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○"/>
            </a:pP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and files backup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74846" y="191840"/>
            <a:ext cx="8229600" cy="597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Scalability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456825" y="789750"/>
            <a:ext cx="8147700" cy="3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Scalability of the solution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00000"/>
              <a:buFont typeface="Calibri"/>
              <a:buChar char="○"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Extending capabilities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00000"/>
              <a:buFont typeface="Calibri"/>
              <a:buChar char="○"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by Adding more products or components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00000"/>
              <a:buFont typeface="Calibri"/>
              <a:buChar char="○"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based on Changing requirements</a:t>
            </a:r>
          </a:p>
          <a:p>
            <a:pPr indent="-381000" lvl="0" marL="457200" rtl="0">
              <a:spcBef>
                <a:spcPts val="640"/>
              </a:spcBef>
              <a:buClr>
                <a:schemeClr val="dk1"/>
              </a:buClr>
              <a:buSzPct val="100000"/>
              <a:buChar char="●"/>
            </a:pP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Scalability of a product cluster</a:t>
            </a:r>
          </a:p>
          <a:p>
            <a:pPr indent="-406400" lvl="1" marL="914400" rtl="0">
              <a:spcBef>
                <a:spcPts val="640"/>
              </a:spcBef>
              <a:buClr>
                <a:schemeClr val="dk1"/>
              </a:buClr>
              <a:buSzPct val="116666"/>
              <a:buFont typeface="Calibri"/>
              <a:buChar char="○"/>
            </a:pP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Horizontal scaling of a Cluster</a:t>
            </a:r>
          </a:p>
          <a:p>
            <a:pPr indent="-406400" lvl="1" marL="914400" rtl="0">
              <a:spcBef>
                <a:spcPts val="640"/>
              </a:spcBef>
              <a:buClr>
                <a:schemeClr val="dk1"/>
              </a:buClr>
              <a:buSzPct val="116666"/>
              <a:buFont typeface="Calibri"/>
              <a:buChar char="○"/>
            </a:pP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Calculating the required Nodes count</a:t>
            </a:r>
          </a:p>
          <a:p>
            <a:pPr indent="-406400" lvl="1" marL="914400" rtl="0">
              <a:spcBef>
                <a:spcPts val="640"/>
              </a:spcBef>
              <a:buClr>
                <a:schemeClr val="dk1"/>
              </a:buClr>
              <a:buSzPct val="116666"/>
              <a:buFont typeface="Calibri"/>
              <a:buChar char="○"/>
            </a:pP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 the expected capacity or throughput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74846" y="191840"/>
            <a:ext cx="8229600" cy="597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Scalability of the Solution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413625" y="789750"/>
            <a:ext cx="8572500" cy="38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Example,</a:t>
            </a:r>
          </a:p>
          <a:p>
            <a: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1st Year </a:t>
            </a: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 Coffee shop </a:t>
            </a:r>
          </a:p>
          <a:p>
            <a: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4th year → Coffee shop +Bakery outlet</a:t>
            </a:r>
          </a:p>
          <a:p>
            <a:pPr lvl="0" rtl="0">
              <a:spcBef>
                <a:spcPts val="640"/>
              </a:spcBef>
              <a:buNone/>
            </a:pP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8th year → Coffee shop +Bakery outlet +Grocery shop</a:t>
            </a:r>
          </a:p>
          <a:p>
            <a:pPr lvl="0" rtl="0">
              <a:spcBef>
                <a:spcPts val="640"/>
              </a:spcBef>
              <a:buNone/>
            </a:pPr>
            <a:r>
              <a:t/>
            </a:r>
            <a:endParaRPr b="1"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640"/>
              </a:spcBef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WSO2 context,</a:t>
            </a:r>
          </a:p>
          <a:p>
            <a:pPr lvl="0" rtl="0">
              <a:spcBef>
                <a:spcPts val="640"/>
              </a:spcBef>
              <a:buNone/>
            </a:pPr>
            <a:r>
              <a:rPr b="1"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1st Year → Integration platform</a:t>
            </a:r>
          </a:p>
          <a:p>
            <a:pPr lvl="0" rtl="0">
              <a:spcBef>
                <a:spcPts val="640"/>
              </a:spcBef>
              <a:buNone/>
            </a:pPr>
            <a:r>
              <a:rPr b="1"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4th year → Integration +API Management platform</a:t>
            </a:r>
          </a:p>
          <a:p>
            <a:pPr lvl="0" rtl="0">
              <a:spcBef>
                <a:spcPts val="640"/>
              </a:spcBef>
              <a:buNone/>
            </a:pPr>
            <a:r>
              <a:rPr b="1"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8th year → Integration +API Management +Analytics platform </a:t>
            </a:r>
          </a:p>
          <a:p>
            <a: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74846" y="191840"/>
            <a:ext cx="8229600" cy="597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Scalability / Extensibility of the Solution</a:t>
            </a:r>
          </a:p>
        </p:txBody>
      </p:sp>
      <p:sp>
        <p:nvSpPr>
          <p:cNvPr id="140" name="Shape 140"/>
          <p:cNvSpPr/>
          <p:nvPr/>
        </p:nvSpPr>
        <p:spPr>
          <a:xfrm>
            <a:off x="3879950" y="1651675"/>
            <a:ext cx="1457700" cy="567000"/>
          </a:xfrm>
          <a:prstGeom prst="roundRect">
            <a:avLst>
              <a:gd fmla="val 7058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7987" y="1704920"/>
            <a:ext cx="881824" cy="15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/>
          <p:nvPr/>
        </p:nvSpPr>
        <p:spPr>
          <a:xfrm>
            <a:off x="6470850" y="971700"/>
            <a:ext cx="1457700" cy="567000"/>
          </a:xfrm>
          <a:prstGeom prst="roundRect">
            <a:avLst>
              <a:gd fmla="val 7058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43" name="Shape 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1350" y="1029125"/>
            <a:ext cx="1256700" cy="15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/>
          <p:nvPr/>
        </p:nvSpPr>
        <p:spPr>
          <a:xfrm>
            <a:off x="1289250" y="2331650"/>
            <a:ext cx="1457700" cy="567000"/>
          </a:xfrm>
          <a:prstGeom prst="roundRect">
            <a:avLst>
              <a:gd fmla="val 7058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45" name="Shape 1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68574" y="2389074"/>
            <a:ext cx="1298843" cy="15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95484" y="3044850"/>
            <a:ext cx="1045031" cy="15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/>
          <p:nvPr/>
        </p:nvSpPr>
        <p:spPr>
          <a:xfrm>
            <a:off x="1289250" y="3004400"/>
            <a:ext cx="1457700" cy="567000"/>
          </a:xfrm>
          <a:prstGeom prst="roundRect">
            <a:avLst>
              <a:gd fmla="val 7058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1289250" y="3677150"/>
            <a:ext cx="1457700" cy="567000"/>
          </a:xfrm>
          <a:prstGeom prst="roundRect">
            <a:avLst>
              <a:gd fmla="val 7058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49" name="Shape 1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36500" y="3743850"/>
            <a:ext cx="1363200" cy="15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/>
          <p:nvPr/>
        </p:nvSpPr>
        <p:spPr>
          <a:xfrm>
            <a:off x="3880050" y="2331650"/>
            <a:ext cx="1457700" cy="567000"/>
          </a:xfrm>
          <a:prstGeom prst="roundRect">
            <a:avLst>
              <a:gd fmla="val 7058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51" name="Shape 1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9374" y="2389074"/>
            <a:ext cx="1298843" cy="15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86284" y="3044850"/>
            <a:ext cx="1045031" cy="15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/>
          <p:nvPr/>
        </p:nvSpPr>
        <p:spPr>
          <a:xfrm>
            <a:off x="3880050" y="3004400"/>
            <a:ext cx="1457700" cy="567000"/>
          </a:xfrm>
          <a:prstGeom prst="roundRect">
            <a:avLst>
              <a:gd fmla="val 7058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3880050" y="3677150"/>
            <a:ext cx="1457700" cy="567000"/>
          </a:xfrm>
          <a:prstGeom prst="roundRect">
            <a:avLst>
              <a:gd fmla="val 7058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55" name="Shape 15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27300" y="3743850"/>
            <a:ext cx="1363200" cy="15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/>
          <p:nvPr/>
        </p:nvSpPr>
        <p:spPr>
          <a:xfrm>
            <a:off x="6470750" y="1651675"/>
            <a:ext cx="1457700" cy="567000"/>
          </a:xfrm>
          <a:prstGeom prst="roundRect">
            <a:avLst>
              <a:gd fmla="val 7058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8787" y="1704920"/>
            <a:ext cx="881824" cy="15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/>
          <p:nvPr/>
        </p:nvSpPr>
        <p:spPr>
          <a:xfrm>
            <a:off x="6470850" y="2331650"/>
            <a:ext cx="1457700" cy="567000"/>
          </a:xfrm>
          <a:prstGeom prst="roundRect">
            <a:avLst>
              <a:gd fmla="val 7058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59" name="Shape 1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0174" y="2389074"/>
            <a:ext cx="1298843" cy="15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77084" y="3044850"/>
            <a:ext cx="1045031" cy="15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/>
          <p:nvPr/>
        </p:nvSpPr>
        <p:spPr>
          <a:xfrm>
            <a:off x="6470850" y="3004400"/>
            <a:ext cx="1457700" cy="567000"/>
          </a:xfrm>
          <a:prstGeom prst="roundRect">
            <a:avLst>
              <a:gd fmla="val 7058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6470850" y="3677150"/>
            <a:ext cx="1457700" cy="567000"/>
          </a:xfrm>
          <a:prstGeom prst="roundRect">
            <a:avLst>
              <a:gd fmla="val 7058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63" name="Shape 16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18100" y="3743850"/>
            <a:ext cx="1363200" cy="15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/>
          <p:nvPr/>
        </p:nvSpPr>
        <p:spPr>
          <a:xfrm>
            <a:off x="3182175" y="2728525"/>
            <a:ext cx="464700" cy="5670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5696775" y="2728525"/>
            <a:ext cx="464700" cy="5670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/>
        </p:nvSpPr>
        <p:spPr>
          <a:xfrm>
            <a:off x="456825" y="789750"/>
            <a:ext cx="8147700" cy="15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Within a certain time unit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if a single barista makes</a:t>
            </a: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ω cups of coffee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to make η </a:t>
            </a: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cups of coffee</a:t>
            </a: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,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it takes minimum </a:t>
            </a: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η/ω number of baristas</a:t>
            </a:r>
          </a:p>
        </p:txBody>
      </p:sp>
      <p:sp>
        <p:nvSpPr>
          <p:cNvPr id="171" name="Shape 171"/>
          <p:cNvSpPr txBox="1"/>
          <p:nvPr>
            <p:ph type="title"/>
          </p:nvPr>
        </p:nvSpPr>
        <p:spPr>
          <a:xfrm>
            <a:off x="374846" y="191840"/>
            <a:ext cx="8229600" cy="597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Scalability of a product cluster - Throughput</a:t>
            </a:r>
          </a:p>
        </p:txBody>
      </p:sp>
      <p:grpSp>
        <p:nvGrpSpPr>
          <p:cNvPr id="172" name="Shape 172"/>
          <p:cNvGrpSpPr/>
          <p:nvPr/>
        </p:nvGrpSpPr>
        <p:grpSpPr>
          <a:xfrm>
            <a:off x="1267450" y="3075450"/>
            <a:ext cx="275400" cy="206700"/>
            <a:chOff x="1134100" y="3122125"/>
            <a:chExt cx="275400" cy="206700"/>
          </a:xfrm>
        </p:grpSpPr>
        <p:sp>
          <p:nvSpPr>
            <p:cNvPr id="173" name="Shape 173"/>
            <p:cNvSpPr/>
            <p:nvPr/>
          </p:nvSpPr>
          <p:spPr>
            <a:xfrm>
              <a:off x="1134100" y="3122125"/>
              <a:ext cx="46800" cy="2067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1210300" y="3122125"/>
              <a:ext cx="46800" cy="2067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286500" y="3122125"/>
              <a:ext cx="46800" cy="2067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1362700" y="3122125"/>
              <a:ext cx="46800" cy="2067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77" name="Shape 177"/>
          <p:cNvSpPr txBox="1"/>
          <p:nvPr/>
        </p:nvSpPr>
        <p:spPr>
          <a:xfrm>
            <a:off x="764750" y="4196200"/>
            <a:ext cx="78120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64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i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i.e. WSO2 ESB, WSO2 MB, WSO2 API-M Gateway</a:t>
            </a:r>
          </a:p>
        </p:txBody>
      </p:sp>
      <p:cxnSp>
        <p:nvCxnSpPr>
          <p:cNvPr id="178" name="Shape 178"/>
          <p:cNvCxnSpPr>
            <a:endCxn id="179" idx="2"/>
          </p:cNvCxnSpPr>
          <p:nvPr/>
        </p:nvCxnSpPr>
        <p:spPr>
          <a:xfrm>
            <a:off x="1234075" y="3335575"/>
            <a:ext cx="12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9" name="Shape 179"/>
          <p:cNvSpPr/>
          <p:nvPr/>
        </p:nvSpPr>
        <p:spPr>
          <a:xfrm>
            <a:off x="2461675" y="2475025"/>
            <a:ext cx="1721100" cy="1721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buNone/>
            </a:pPr>
            <a:r>
              <a:rPr b="1" lang="en" sz="800">
                <a:latin typeface="Roboto Condensed"/>
                <a:ea typeface="Roboto Condensed"/>
                <a:cs typeface="Roboto Condensed"/>
                <a:sym typeface="Roboto Condensed"/>
              </a:rPr>
              <a:t>Cluster</a:t>
            </a:r>
          </a:p>
        </p:txBody>
      </p:sp>
      <p:sp>
        <p:nvSpPr>
          <p:cNvPr id="180" name="Shape 180"/>
          <p:cNvSpPr/>
          <p:nvPr/>
        </p:nvSpPr>
        <p:spPr>
          <a:xfrm>
            <a:off x="2841950" y="2808575"/>
            <a:ext cx="720600" cy="327000"/>
          </a:xfrm>
          <a:prstGeom prst="roundRect">
            <a:avLst>
              <a:gd fmla="val 14281" name="adj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WSO2 Carbon</a:t>
            </a:r>
          </a:p>
        </p:txBody>
      </p:sp>
      <p:grpSp>
        <p:nvGrpSpPr>
          <p:cNvPr id="181" name="Shape 181"/>
          <p:cNvGrpSpPr/>
          <p:nvPr/>
        </p:nvGrpSpPr>
        <p:grpSpPr>
          <a:xfrm>
            <a:off x="5077450" y="3075450"/>
            <a:ext cx="275400" cy="206700"/>
            <a:chOff x="1134100" y="3122125"/>
            <a:chExt cx="275400" cy="206700"/>
          </a:xfrm>
        </p:grpSpPr>
        <p:sp>
          <p:nvSpPr>
            <p:cNvPr id="182" name="Shape 182"/>
            <p:cNvSpPr/>
            <p:nvPr/>
          </p:nvSpPr>
          <p:spPr>
            <a:xfrm>
              <a:off x="1134100" y="3122125"/>
              <a:ext cx="46800" cy="2067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210300" y="3122125"/>
              <a:ext cx="46800" cy="2067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1286500" y="3122125"/>
              <a:ext cx="46800" cy="2067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1362700" y="3122125"/>
              <a:ext cx="46800" cy="2067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86" name="Shape 186"/>
          <p:cNvCxnSpPr>
            <a:endCxn id="187" idx="2"/>
          </p:cNvCxnSpPr>
          <p:nvPr/>
        </p:nvCxnSpPr>
        <p:spPr>
          <a:xfrm>
            <a:off x="5044075" y="3335575"/>
            <a:ext cx="12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7" name="Shape 187"/>
          <p:cNvSpPr/>
          <p:nvPr/>
        </p:nvSpPr>
        <p:spPr>
          <a:xfrm>
            <a:off x="6271675" y="2475025"/>
            <a:ext cx="1721100" cy="1721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b="1" lang="en" sz="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Cluster</a:t>
            </a:r>
          </a:p>
        </p:txBody>
      </p:sp>
      <p:sp>
        <p:nvSpPr>
          <p:cNvPr id="188" name="Shape 188"/>
          <p:cNvSpPr/>
          <p:nvPr/>
        </p:nvSpPr>
        <p:spPr>
          <a:xfrm>
            <a:off x="6651950" y="2808575"/>
            <a:ext cx="720600" cy="327000"/>
          </a:xfrm>
          <a:prstGeom prst="roundRect">
            <a:avLst>
              <a:gd fmla="val 14281" name="adj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WSO2 Carbon</a:t>
            </a:r>
          </a:p>
        </p:txBody>
      </p:sp>
      <p:grpSp>
        <p:nvGrpSpPr>
          <p:cNvPr id="189" name="Shape 189"/>
          <p:cNvGrpSpPr/>
          <p:nvPr/>
        </p:nvGrpSpPr>
        <p:grpSpPr>
          <a:xfrm>
            <a:off x="5382250" y="3075450"/>
            <a:ext cx="275400" cy="206700"/>
            <a:chOff x="1134100" y="3122125"/>
            <a:chExt cx="275400" cy="206700"/>
          </a:xfrm>
        </p:grpSpPr>
        <p:sp>
          <p:nvSpPr>
            <p:cNvPr id="190" name="Shape 190"/>
            <p:cNvSpPr/>
            <p:nvPr/>
          </p:nvSpPr>
          <p:spPr>
            <a:xfrm>
              <a:off x="1134100" y="3122125"/>
              <a:ext cx="46800" cy="2067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1210300" y="3122125"/>
              <a:ext cx="46800" cy="2067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1286500" y="3122125"/>
              <a:ext cx="46800" cy="2067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1362700" y="3122125"/>
              <a:ext cx="46800" cy="2067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94" name="Shape 194"/>
          <p:cNvSpPr/>
          <p:nvPr/>
        </p:nvSpPr>
        <p:spPr>
          <a:xfrm>
            <a:off x="6911100" y="3234500"/>
            <a:ext cx="720600" cy="327000"/>
          </a:xfrm>
          <a:prstGeom prst="roundRect">
            <a:avLst>
              <a:gd fmla="val 14281" name="adj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WSO2 Carbon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74846" y="191840"/>
            <a:ext cx="8229600" cy="597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Scalability of a product cluster - Concurrency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456825" y="789750"/>
            <a:ext cx="8147700" cy="16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If the coffee shop houses 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ω number of</a:t>
            </a: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 customers at a time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To house </a:t>
            </a: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η number of customers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town needs η/ω coffee shops</a:t>
            </a:r>
          </a:p>
          <a:p>
            <a: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1" name="Shape 201"/>
          <p:cNvCxnSpPr>
            <a:endCxn id="202" idx="2"/>
          </p:cNvCxnSpPr>
          <p:nvPr/>
        </p:nvCxnSpPr>
        <p:spPr>
          <a:xfrm>
            <a:off x="1234075" y="3335575"/>
            <a:ext cx="12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3" name="Shape 203"/>
          <p:cNvSpPr/>
          <p:nvPr/>
        </p:nvSpPr>
        <p:spPr>
          <a:xfrm>
            <a:off x="2841950" y="2808575"/>
            <a:ext cx="720600" cy="327000"/>
          </a:xfrm>
          <a:prstGeom prst="roundRect">
            <a:avLst>
              <a:gd fmla="val 14281" name="adj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WSO2 Carbon</a:t>
            </a:r>
          </a:p>
        </p:txBody>
      </p:sp>
      <p:sp>
        <p:nvSpPr>
          <p:cNvPr id="204" name="Shape 204"/>
          <p:cNvSpPr/>
          <p:nvPr/>
        </p:nvSpPr>
        <p:spPr>
          <a:xfrm>
            <a:off x="6651950" y="2808575"/>
            <a:ext cx="720600" cy="327000"/>
          </a:xfrm>
          <a:prstGeom prst="roundRect">
            <a:avLst>
              <a:gd fmla="val 14281" name="adj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WSO2 Carbon</a:t>
            </a:r>
          </a:p>
        </p:txBody>
      </p:sp>
      <p:sp>
        <p:nvSpPr>
          <p:cNvPr id="205" name="Shape 205"/>
          <p:cNvSpPr/>
          <p:nvPr/>
        </p:nvSpPr>
        <p:spPr>
          <a:xfrm>
            <a:off x="6911100" y="3234500"/>
            <a:ext cx="720600" cy="327000"/>
          </a:xfrm>
          <a:prstGeom prst="roundRect">
            <a:avLst>
              <a:gd fmla="val 14281" name="adj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WSO2 Carbon</a:t>
            </a:r>
          </a:p>
        </p:txBody>
      </p:sp>
      <p:cxnSp>
        <p:nvCxnSpPr>
          <p:cNvPr id="206" name="Shape 206"/>
          <p:cNvCxnSpPr/>
          <p:nvPr/>
        </p:nvCxnSpPr>
        <p:spPr>
          <a:xfrm>
            <a:off x="1234075" y="3212825"/>
            <a:ext cx="123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7" name="Shape 207"/>
          <p:cNvCxnSpPr/>
          <p:nvPr/>
        </p:nvCxnSpPr>
        <p:spPr>
          <a:xfrm>
            <a:off x="1234075" y="3473150"/>
            <a:ext cx="124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8" name="Shape 208"/>
          <p:cNvCxnSpPr/>
          <p:nvPr/>
        </p:nvCxnSpPr>
        <p:spPr>
          <a:xfrm>
            <a:off x="1237500" y="3075425"/>
            <a:ext cx="126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9" name="Shape 209"/>
          <p:cNvSpPr txBox="1"/>
          <p:nvPr/>
        </p:nvSpPr>
        <p:spPr>
          <a:xfrm>
            <a:off x="764750" y="4196200"/>
            <a:ext cx="78120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640"/>
              </a:spcBef>
              <a:buNone/>
            </a:pPr>
            <a:r>
              <a:rPr b="1" i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i.e. WSO2 Identity Server, for Single-Sign-On scenarios</a:t>
            </a:r>
          </a:p>
        </p:txBody>
      </p:sp>
      <p:cxnSp>
        <p:nvCxnSpPr>
          <p:cNvPr id="210" name="Shape 210"/>
          <p:cNvCxnSpPr>
            <a:endCxn id="203" idx="1"/>
          </p:cNvCxnSpPr>
          <p:nvPr/>
        </p:nvCxnSpPr>
        <p:spPr>
          <a:xfrm flipH="1" rot="10800000">
            <a:off x="2488250" y="2972075"/>
            <a:ext cx="353700" cy="10350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1" name="Shape 211"/>
          <p:cNvCxnSpPr>
            <a:endCxn id="203" idx="1"/>
          </p:cNvCxnSpPr>
          <p:nvPr/>
        </p:nvCxnSpPr>
        <p:spPr>
          <a:xfrm flipH="1" rot="10800000">
            <a:off x="2461550" y="2972075"/>
            <a:ext cx="380400" cy="24000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2" name="Shape 212"/>
          <p:cNvCxnSpPr>
            <a:stCxn id="202" idx="2"/>
            <a:endCxn id="203" idx="1"/>
          </p:cNvCxnSpPr>
          <p:nvPr/>
        </p:nvCxnSpPr>
        <p:spPr>
          <a:xfrm flipH="1" rot="10800000">
            <a:off x="2461675" y="2971975"/>
            <a:ext cx="380400" cy="36360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3" name="Shape 213"/>
          <p:cNvCxnSpPr>
            <a:endCxn id="203" idx="1"/>
          </p:cNvCxnSpPr>
          <p:nvPr/>
        </p:nvCxnSpPr>
        <p:spPr>
          <a:xfrm flipH="1" rot="10800000">
            <a:off x="2473250" y="2972075"/>
            <a:ext cx="368700" cy="50040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4" name="Shape 214"/>
          <p:cNvCxnSpPr/>
          <p:nvPr/>
        </p:nvCxnSpPr>
        <p:spPr>
          <a:xfrm>
            <a:off x="5044075" y="3335575"/>
            <a:ext cx="12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5" name="Shape 215"/>
          <p:cNvCxnSpPr/>
          <p:nvPr/>
        </p:nvCxnSpPr>
        <p:spPr>
          <a:xfrm>
            <a:off x="5044075" y="3212825"/>
            <a:ext cx="123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6" name="Shape 216"/>
          <p:cNvCxnSpPr/>
          <p:nvPr/>
        </p:nvCxnSpPr>
        <p:spPr>
          <a:xfrm>
            <a:off x="5044075" y="3473150"/>
            <a:ext cx="124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7" name="Shape 217"/>
          <p:cNvCxnSpPr/>
          <p:nvPr/>
        </p:nvCxnSpPr>
        <p:spPr>
          <a:xfrm>
            <a:off x="5041525" y="3075425"/>
            <a:ext cx="127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8" name="Shape 218"/>
          <p:cNvCxnSpPr/>
          <p:nvPr/>
        </p:nvCxnSpPr>
        <p:spPr>
          <a:xfrm flipH="1" rot="10800000">
            <a:off x="6298250" y="2972075"/>
            <a:ext cx="353700" cy="10350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9" name="Shape 219"/>
          <p:cNvCxnSpPr/>
          <p:nvPr/>
        </p:nvCxnSpPr>
        <p:spPr>
          <a:xfrm flipH="1" rot="10800000">
            <a:off x="6271550" y="2972075"/>
            <a:ext cx="380400" cy="24000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0" name="Shape 220"/>
          <p:cNvCxnSpPr/>
          <p:nvPr/>
        </p:nvCxnSpPr>
        <p:spPr>
          <a:xfrm flipH="1" rot="10800000">
            <a:off x="6271675" y="2971975"/>
            <a:ext cx="380400" cy="36360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1" name="Shape 221"/>
          <p:cNvCxnSpPr>
            <a:endCxn id="205" idx="1"/>
          </p:cNvCxnSpPr>
          <p:nvPr/>
        </p:nvCxnSpPr>
        <p:spPr>
          <a:xfrm flipH="1" rot="10800000">
            <a:off x="6283200" y="3398000"/>
            <a:ext cx="627900" cy="7440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2" name="Shape 222"/>
          <p:cNvCxnSpPr/>
          <p:nvPr/>
        </p:nvCxnSpPr>
        <p:spPr>
          <a:xfrm>
            <a:off x="5039625" y="2928750"/>
            <a:ext cx="133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3" name="Shape 223"/>
          <p:cNvCxnSpPr/>
          <p:nvPr/>
        </p:nvCxnSpPr>
        <p:spPr>
          <a:xfrm>
            <a:off x="5044075" y="3625550"/>
            <a:ext cx="1276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4" name="Shape 224"/>
          <p:cNvCxnSpPr/>
          <p:nvPr/>
        </p:nvCxnSpPr>
        <p:spPr>
          <a:xfrm>
            <a:off x="5039625" y="3777950"/>
            <a:ext cx="135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5" name="Shape 225"/>
          <p:cNvCxnSpPr>
            <a:endCxn id="204" idx="1"/>
          </p:cNvCxnSpPr>
          <p:nvPr/>
        </p:nvCxnSpPr>
        <p:spPr>
          <a:xfrm>
            <a:off x="6372050" y="2929475"/>
            <a:ext cx="279900" cy="4260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6" name="Shape 226"/>
          <p:cNvCxnSpPr>
            <a:endCxn id="205" idx="1"/>
          </p:cNvCxnSpPr>
          <p:nvPr/>
        </p:nvCxnSpPr>
        <p:spPr>
          <a:xfrm flipH="1" rot="10800000">
            <a:off x="6318600" y="3398000"/>
            <a:ext cx="592500" cy="22920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7" name="Shape 227"/>
          <p:cNvCxnSpPr>
            <a:endCxn id="205" idx="1"/>
          </p:cNvCxnSpPr>
          <p:nvPr/>
        </p:nvCxnSpPr>
        <p:spPr>
          <a:xfrm flipH="1" rot="10800000">
            <a:off x="6393000" y="3398000"/>
            <a:ext cx="518100" cy="38550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28" name="Shape 228"/>
          <p:cNvSpPr/>
          <p:nvPr/>
        </p:nvSpPr>
        <p:spPr>
          <a:xfrm>
            <a:off x="6271675" y="2475025"/>
            <a:ext cx="1721100" cy="1721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b="1" lang="en" sz="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Cluster</a:t>
            </a:r>
          </a:p>
        </p:txBody>
      </p:sp>
      <p:sp>
        <p:nvSpPr>
          <p:cNvPr id="202" name="Shape 202"/>
          <p:cNvSpPr/>
          <p:nvPr/>
        </p:nvSpPr>
        <p:spPr>
          <a:xfrm>
            <a:off x="2461675" y="2475025"/>
            <a:ext cx="1721100" cy="1721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b="1" lang="en" sz="800">
                <a:latin typeface="Roboto Condensed"/>
                <a:ea typeface="Roboto Condensed"/>
                <a:cs typeface="Roboto Condensed"/>
                <a:sym typeface="Roboto Condensed"/>
              </a:rPr>
              <a:t>Cluster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/>
        </p:nvSpPr>
        <p:spPr>
          <a:xfrm>
            <a:off x="456825" y="789750"/>
            <a:ext cx="8147700" cy="12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coffee keeps 2(η/ω) baristas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one is on leave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other still delivers η amount of coffee cups</a:t>
            </a:r>
          </a:p>
        </p:txBody>
      </p:sp>
      <p:sp>
        <p:nvSpPr>
          <p:cNvPr id="234" name="Shape 234"/>
          <p:cNvSpPr txBox="1"/>
          <p:nvPr>
            <p:ph type="title"/>
          </p:nvPr>
        </p:nvSpPr>
        <p:spPr>
          <a:xfrm>
            <a:off x="374846" y="191840"/>
            <a:ext cx="8229600" cy="597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High-availability — active/active replication</a:t>
            </a:r>
          </a:p>
        </p:txBody>
      </p:sp>
      <p:grpSp>
        <p:nvGrpSpPr>
          <p:cNvPr id="235" name="Shape 235"/>
          <p:cNvGrpSpPr/>
          <p:nvPr/>
        </p:nvGrpSpPr>
        <p:grpSpPr>
          <a:xfrm>
            <a:off x="1267450" y="3075450"/>
            <a:ext cx="275400" cy="206700"/>
            <a:chOff x="1134100" y="3122125"/>
            <a:chExt cx="275400" cy="206700"/>
          </a:xfrm>
        </p:grpSpPr>
        <p:sp>
          <p:nvSpPr>
            <p:cNvPr id="236" name="Shape 236"/>
            <p:cNvSpPr/>
            <p:nvPr/>
          </p:nvSpPr>
          <p:spPr>
            <a:xfrm>
              <a:off x="1134100" y="3122125"/>
              <a:ext cx="46800" cy="2067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1210300" y="3122125"/>
              <a:ext cx="46800" cy="2067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1286500" y="3122125"/>
              <a:ext cx="46800" cy="2067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1362700" y="3122125"/>
              <a:ext cx="46800" cy="2067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40" name="Shape 240"/>
          <p:cNvCxnSpPr>
            <a:endCxn id="241" idx="2"/>
          </p:cNvCxnSpPr>
          <p:nvPr/>
        </p:nvCxnSpPr>
        <p:spPr>
          <a:xfrm>
            <a:off x="1234075" y="3335575"/>
            <a:ext cx="12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1" name="Shape 241"/>
          <p:cNvSpPr/>
          <p:nvPr/>
        </p:nvSpPr>
        <p:spPr>
          <a:xfrm>
            <a:off x="2461675" y="2475025"/>
            <a:ext cx="1721100" cy="1721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b="1" lang="en" sz="800">
                <a:latin typeface="Roboto Condensed"/>
                <a:ea typeface="Roboto Condensed"/>
                <a:cs typeface="Roboto Condensed"/>
                <a:sym typeface="Roboto Condensed"/>
              </a:rPr>
              <a:t>Cluster</a:t>
            </a:r>
          </a:p>
        </p:txBody>
      </p:sp>
      <p:sp>
        <p:nvSpPr>
          <p:cNvPr id="242" name="Shape 242"/>
          <p:cNvSpPr/>
          <p:nvPr/>
        </p:nvSpPr>
        <p:spPr>
          <a:xfrm>
            <a:off x="2841950" y="2808575"/>
            <a:ext cx="720600" cy="327000"/>
          </a:xfrm>
          <a:prstGeom prst="roundRect">
            <a:avLst>
              <a:gd fmla="val 14281" name="adj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WSO2 Carbon</a:t>
            </a:r>
          </a:p>
        </p:txBody>
      </p:sp>
      <p:grpSp>
        <p:nvGrpSpPr>
          <p:cNvPr id="243" name="Shape 243"/>
          <p:cNvGrpSpPr/>
          <p:nvPr/>
        </p:nvGrpSpPr>
        <p:grpSpPr>
          <a:xfrm>
            <a:off x="5077450" y="3075450"/>
            <a:ext cx="275400" cy="206700"/>
            <a:chOff x="1134100" y="3122125"/>
            <a:chExt cx="275400" cy="206700"/>
          </a:xfrm>
        </p:grpSpPr>
        <p:sp>
          <p:nvSpPr>
            <p:cNvPr id="244" name="Shape 244"/>
            <p:cNvSpPr/>
            <p:nvPr/>
          </p:nvSpPr>
          <p:spPr>
            <a:xfrm>
              <a:off x="1134100" y="3122125"/>
              <a:ext cx="46800" cy="2067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1210300" y="3122125"/>
              <a:ext cx="46800" cy="2067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1286500" y="3122125"/>
              <a:ext cx="46800" cy="2067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1362700" y="3122125"/>
              <a:ext cx="46800" cy="2067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48" name="Shape 248"/>
          <p:cNvCxnSpPr>
            <a:endCxn id="249" idx="2"/>
          </p:cNvCxnSpPr>
          <p:nvPr/>
        </p:nvCxnSpPr>
        <p:spPr>
          <a:xfrm>
            <a:off x="5044075" y="3335575"/>
            <a:ext cx="12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9" name="Shape 249"/>
          <p:cNvSpPr/>
          <p:nvPr/>
        </p:nvSpPr>
        <p:spPr>
          <a:xfrm>
            <a:off x="6271675" y="2475025"/>
            <a:ext cx="1721100" cy="1721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b="1" lang="en" sz="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Cluster</a:t>
            </a:r>
          </a:p>
        </p:txBody>
      </p:sp>
      <p:sp>
        <p:nvSpPr>
          <p:cNvPr id="250" name="Shape 250"/>
          <p:cNvSpPr/>
          <p:nvPr/>
        </p:nvSpPr>
        <p:spPr>
          <a:xfrm>
            <a:off x="6651950" y="2808575"/>
            <a:ext cx="720600" cy="327000"/>
          </a:xfrm>
          <a:prstGeom prst="roundRect">
            <a:avLst>
              <a:gd fmla="val 14281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99999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WSO2 Carbon</a:t>
            </a:r>
          </a:p>
        </p:txBody>
      </p:sp>
      <p:sp>
        <p:nvSpPr>
          <p:cNvPr id="251" name="Shape 251"/>
          <p:cNvSpPr/>
          <p:nvPr/>
        </p:nvSpPr>
        <p:spPr>
          <a:xfrm>
            <a:off x="6911100" y="3234500"/>
            <a:ext cx="720600" cy="327000"/>
          </a:xfrm>
          <a:prstGeom prst="roundRect">
            <a:avLst>
              <a:gd fmla="val 14281" name="adj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WSO2 Carbon</a:t>
            </a:r>
          </a:p>
        </p:txBody>
      </p:sp>
      <p:sp>
        <p:nvSpPr>
          <p:cNvPr id="252" name="Shape 252"/>
          <p:cNvSpPr/>
          <p:nvPr/>
        </p:nvSpPr>
        <p:spPr>
          <a:xfrm>
            <a:off x="3101100" y="3234500"/>
            <a:ext cx="720600" cy="327000"/>
          </a:xfrm>
          <a:prstGeom prst="roundRect">
            <a:avLst>
              <a:gd fmla="val 14281" name="adj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WSO2 Carbon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/>
        </p:nvSpPr>
        <p:spPr>
          <a:xfrm>
            <a:off x="2461675" y="2475025"/>
            <a:ext cx="1721100" cy="1721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b="1" lang="en" sz="800">
                <a:latin typeface="Roboto Condensed"/>
                <a:ea typeface="Roboto Condensed"/>
                <a:cs typeface="Roboto Condensed"/>
                <a:sym typeface="Roboto Condensed"/>
              </a:rPr>
              <a:t>Cluster</a:t>
            </a:r>
          </a:p>
        </p:txBody>
      </p:sp>
      <p:sp>
        <p:nvSpPr>
          <p:cNvPr id="258" name="Shape 258"/>
          <p:cNvSpPr/>
          <p:nvPr/>
        </p:nvSpPr>
        <p:spPr>
          <a:xfrm>
            <a:off x="6271675" y="2475025"/>
            <a:ext cx="1721100" cy="1721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b="1" lang="en" sz="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Cluster</a:t>
            </a:r>
          </a:p>
        </p:txBody>
      </p:sp>
      <p:sp>
        <p:nvSpPr>
          <p:cNvPr id="259" name="Shape 259"/>
          <p:cNvSpPr txBox="1"/>
          <p:nvPr>
            <p:ph type="title"/>
          </p:nvPr>
        </p:nvSpPr>
        <p:spPr>
          <a:xfrm>
            <a:off x="374846" y="191840"/>
            <a:ext cx="8229600" cy="597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High-availability — active/active replication 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456825" y="789750"/>
            <a:ext cx="8147700" cy="16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town has 2(η/ω) coffee shop outlets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one outlet closes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other still houses η number of people</a:t>
            </a:r>
          </a:p>
          <a:p>
            <a: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1" name="Shape 261"/>
          <p:cNvCxnSpPr>
            <a:endCxn id="257" idx="2"/>
          </p:cNvCxnSpPr>
          <p:nvPr/>
        </p:nvCxnSpPr>
        <p:spPr>
          <a:xfrm>
            <a:off x="1234075" y="3335575"/>
            <a:ext cx="12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62" name="Shape 262"/>
          <p:cNvSpPr/>
          <p:nvPr/>
        </p:nvSpPr>
        <p:spPr>
          <a:xfrm>
            <a:off x="2841950" y="2808575"/>
            <a:ext cx="720600" cy="327000"/>
          </a:xfrm>
          <a:prstGeom prst="roundRect">
            <a:avLst>
              <a:gd fmla="val 14281" name="adj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WSO2 Carbon</a:t>
            </a:r>
          </a:p>
        </p:txBody>
      </p:sp>
      <p:sp>
        <p:nvSpPr>
          <p:cNvPr id="263" name="Shape 263"/>
          <p:cNvSpPr/>
          <p:nvPr/>
        </p:nvSpPr>
        <p:spPr>
          <a:xfrm>
            <a:off x="6911100" y="3234500"/>
            <a:ext cx="720600" cy="327000"/>
          </a:xfrm>
          <a:prstGeom prst="roundRect">
            <a:avLst>
              <a:gd fmla="val 14281" name="adj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WSO2 Carbon</a:t>
            </a:r>
          </a:p>
        </p:txBody>
      </p:sp>
      <p:cxnSp>
        <p:nvCxnSpPr>
          <p:cNvPr id="264" name="Shape 264"/>
          <p:cNvCxnSpPr/>
          <p:nvPr/>
        </p:nvCxnSpPr>
        <p:spPr>
          <a:xfrm>
            <a:off x="1234075" y="3212825"/>
            <a:ext cx="123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5" name="Shape 265"/>
          <p:cNvCxnSpPr/>
          <p:nvPr/>
        </p:nvCxnSpPr>
        <p:spPr>
          <a:xfrm>
            <a:off x="1234075" y="3473150"/>
            <a:ext cx="124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6" name="Shape 266"/>
          <p:cNvCxnSpPr/>
          <p:nvPr/>
        </p:nvCxnSpPr>
        <p:spPr>
          <a:xfrm>
            <a:off x="1237500" y="3075425"/>
            <a:ext cx="126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7" name="Shape 267"/>
          <p:cNvCxnSpPr>
            <a:endCxn id="262" idx="1"/>
          </p:cNvCxnSpPr>
          <p:nvPr/>
        </p:nvCxnSpPr>
        <p:spPr>
          <a:xfrm flipH="1" rot="10800000">
            <a:off x="2488250" y="2972075"/>
            <a:ext cx="353700" cy="10350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68" name="Shape 268"/>
          <p:cNvCxnSpPr>
            <a:endCxn id="262" idx="1"/>
          </p:cNvCxnSpPr>
          <p:nvPr/>
        </p:nvCxnSpPr>
        <p:spPr>
          <a:xfrm flipH="1" rot="10800000">
            <a:off x="2461550" y="2972075"/>
            <a:ext cx="380400" cy="24000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69" name="Shape 269"/>
          <p:cNvCxnSpPr>
            <a:stCxn id="257" idx="2"/>
            <a:endCxn id="262" idx="1"/>
          </p:cNvCxnSpPr>
          <p:nvPr/>
        </p:nvCxnSpPr>
        <p:spPr>
          <a:xfrm flipH="1" rot="10800000">
            <a:off x="2461675" y="2971975"/>
            <a:ext cx="380400" cy="36360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70" name="Shape 270"/>
          <p:cNvCxnSpPr>
            <a:endCxn id="271" idx="1"/>
          </p:cNvCxnSpPr>
          <p:nvPr/>
        </p:nvCxnSpPr>
        <p:spPr>
          <a:xfrm flipH="1" rot="10800000">
            <a:off x="2473200" y="3398000"/>
            <a:ext cx="627900" cy="7440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72" name="Shape 272"/>
          <p:cNvCxnSpPr/>
          <p:nvPr/>
        </p:nvCxnSpPr>
        <p:spPr>
          <a:xfrm>
            <a:off x="5044075" y="3335575"/>
            <a:ext cx="12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3" name="Shape 273"/>
          <p:cNvCxnSpPr/>
          <p:nvPr/>
        </p:nvCxnSpPr>
        <p:spPr>
          <a:xfrm>
            <a:off x="5044075" y="3212825"/>
            <a:ext cx="123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4" name="Shape 274"/>
          <p:cNvCxnSpPr/>
          <p:nvPr/>
        </p:nvCxnSpPr>
        <p:spPr>
          <a:xfrm>
            <a:off x="5044075" y="3473150"/>
            <a:ext cx="124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5" name="Shape 275"/>
          <p:cNvCxnSpPr/>
          <p:nvPr/>
        </p:nvCxnSpPr>
        <p:spPr>
          <a:xfrm>
            <a:off x="5041525" y="3075425"/>
            <a:ext cx="127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6" name="Shape 276"/>
          <p:cNvCxnSpPr>
            <a:endCxn id="263" idx="1"/>
          </p:cNvCxnSpPr>
          <p:nvPr/>
        </p:nvCxnSpPr>
        <p:spPr>
          <a:xfrm>
            <a:off x="6298200" y="3075500"/>
            <a:ext cx="612900" cy="32250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77" name="Shape 277"/>
          <p:cNvCxnSpPr>
            <a:endCxn id="263" idx="1"/>
          </p:cNvCxnSpPr>
          <p:nvPr/>
        </p:nvCxnSpPr>
        <p:spPr>
          <a:xfrm>
            <a:off x="6271500" y="3212000"/>
            <a:ext cx="639600" cy="18600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78" name="Shape 278"/>
          <p:cNvCxnSpPr>
            <a:endCxn id="263" idx="1"/>
          </p:cNvCxnSpPr>
          <p:nvPr/>
        </p:nvCxnSpPr>
        <p:spPr>
          <a:xfrm>
            <a:off x="6271800" y="3335600"/>
            <a:ext cx="639300" cy="6240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79" name="Shape 279"/>
          <p:cNvCxnSpPr>
            <a:endCxn id="263" idx="1"/>
          </p:cNvCxnSpPr>
          <p:nvPr/>
        </p:nvCxnSpPr>
        <p:spPr>
          <a:xfrm flipH="1" rot="10800000">
            <a:off x="6283200" y="3398000"/>
            <a:ext cx="627900" cy="7440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71" name="Shape 271"/>
          <p:cNvSpPr/>
          <p:nvPr/>
        </p:nvSpPr>
        <p:spPr>
          <a:xfrm>
            <a:off x="3101100" y="3234500"/>
            <a:ext cx="720600" cy="327000"/>
          </a:xfrm>
          <a:prstGeom prst="roundRect">
            <a:avLst>
              <a:gd fmla="val 14281" name="adj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WSO2 Carbon</a:t>
            </a:r>
          </a:p>
        </p:txBody>
      </p:sp>
      <p:sp>
        <p:nvSpPr>
          <p:cNvPr id="280" name="Shape 280"/>
          <p:cNvSpPr/>
          <p:nvPr/>
        </p:nvSpPr>
        <p:spPr>
          <a:xfrm>
            <a:off x="6651950" y="2808575"/>
            <a:ext cx="720600" cy="327000"/>
          </a:xfrm>
          <a:prstGeom prst="roundRect">
            <a:avLst>
              <a:gd fmla="val 14281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99999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WSO2 Carbon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/>
        </p:nvSpPr>
        <p:spPr>
          <a:xfrm>
            <a:off x="456825" y="789750"/>
            <a:ext cx="8147700" cy="16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η/ω of permanently employed baristas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η/ω of temporarily employed baristas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Guarantees η amount of coffee cups at a time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Switchover delays may happen</a:t>
            </a:r>
          </a:p>
        </p:txBody>
      </p:sp>
      <p:sp>
        <p:nvSpPr>
          <p:cNvPr id="286" name="Shape 286"/>
          <p:cNvSpPr txBox="1"/>
          <p:nvPr>
            <p:ph type="title"/>
          </p:nvPr>
        </p:nvSpPr>
        <p:spPr>
          <a:xfrm>
            <a:off x="374846" y="191840"/>
            <a:ext cx="8229600" cy="597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High-availability — active/passive replication</a:t>
            </a:r>
          </a:p>
        </p:txBody>
      </p:sp>
      <p:grpSp>
        <p:nvGrpSpPr>
          <p:cNvPr id="287" name="Shape 287"/>
          <p:cNvGrpSpPr/>
          <p:nvPr/>
        </p:nvGrpSpPr>
        <p:grpSpPr>
          <a:xfrm>
            <a:off x="1267450" y="3075450"/>
            <a:ext cx="275400" cy="206700"/>
            <a:chOff x="1134100" y="3122125"/>
            <a:chExt cx="275400" cy="206700"/>
          </a:xfrm>
        </p:grpSpPr>
        <p:sp>
          <p:nvSpPr>
            <p:cNvPr id="288" name="Shape 288"/>
            <p:cNvSpPr/>
            <p:nvPr/>
          </p:nvSpPr>
          <p:spPr>
            <a:xfrm>
              <a:off x="1134100" y="3122125"/>
              <a:ext cx="46800" cy="2067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1210300" y="3122125"/>
              <a:ext cx="46800" cy="2067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1286500" y="3122125"/>
              <a:ext cx="46800" cy="2067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1362700" y="3122125"/>
              <a:ext cx="46800" cy="2067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92" name="Shape 292"/>
          <p:cNvCxnSpPr>
            <a:endCxn id="293" idx="2"/>
          </p:cNvCxnSpPr>
          <p:nvPr/>
        </p:nvCxnSpPr>
        <p:spPr>
          <a:xfrm>
            <a:off x="1234075" y="3335575"/>
            <a:ext cx="12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93" name="Shape 293"/>
          <p:cNvSpPr/>
          <p:nvPr/>
        </p:nvSpPr>
        <p:spPr>
          <a:xfrm>
            <a:off x="2461675" y="2475025"/>
            <a:ext cx="1721100" cy="1721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b="1" lang="en" sz="800">
                <a:latin typeface="Roboto Condensed"/>
                <a:ea typeface="Roboto Condensed"/>
                <a:cs typeface="Roboto Condensed"/>
                <a:sym typeface="Roboto Condensed"/>
              </a:rPr>
              <a:t>Cluster</a:t>
            </a:r>
          </a:p>
        </p:txBody>
      </p:sp>
      <p:sp>
        <p:nvSpPr>
          <p:cNvPr id="294" name="Shape 294"/>
          <p:cNvSpPr/>
          <p:nvPr/>
        </p:nvSpPr>
        <p:spPr>
          <a:xfrm>
            <a:off x="2841950" y="2808575"/>
            <a:ext cx="720600" cy="327000"/>
          </a:xfrm>
          <a:prstGeom prst="roundRect">
            <a:avLst>
              <a:gd fmla="val 14281" name="adj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WSO2 Carbon</a:t>
            </a:r>
          </a:p>
        </p:txBody>
      </p:sp>
      <p:grpSp>
        <p:nvGrpSpPr>
          <p:cNvPr id="295" name="Shape 295"/>
          <p:cNvGrpSpPr/>
          <p:nvPr/>
        </p:nvGrpSpPr>
        <p:grpSpPr>
          <a:xfrm>
            <a:off x="5077450" y="3075450"/>
            <a:ext cx="275400" cy="206700"/>
            <a:chOff x="1134100" y="3122125"/>
            <a:chExt cx="275400" cy="206700"/>
          </a:xfrm>
        </p:grpSpPr>
        <p:sp>
          <p:nvSpPr>
            <p:cNvPr id="296" name="Shape 296"/>
            <p:cNvSpPr/>
            <p:nvPr/>
          </p:nvSpPr>
          <p:spPr>
            <a:xfrm>
              <a:off x="1134100" y="3122125"/>
              <a:ext cx="46800" cy="2067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1210300" y="3122125"/>
              <a:ext cx="46800" cy="2067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1286500" y="3122125"/>
              <a:ext cx="46800" cy="2067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1362700" y="3122125"/>
              <a:ext cx="46800" cy="2067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00" name="Shape 300"/>
          <p:cNvCxnSpPr>
            <a:endCxn id="301" idx="2"/>
          </p:cNvCxnSpPr>
          <p:nvPr/>
        </p:nvCxnSpPr>
        <p:spPr>
          <a:xfrm>
            <a:off x="5044075" y="3335575"/>
            <a:ext cx="12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01" name="Shape 301"/>
          <p:cNvSpPr/>
          <p:nvPr/>
        </p:nvSpPr>
        <p:spPr>
          <a:xfrm>
            <a:off x="6271675" y="2475025"/>
            <a:ext cx="1721100" cy="1721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b="1" lang="en" sz="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Cluster</a:t>
            </a:r>
          </a:p>
        </p:txBody>
      </p:sp>
      <p:sp>
        <p:nvSpPr>
          <p:cNvPr id="302" name="Shape 302"/>
          <p:cNvSpPr/>
          <p:nvPr/>
        </p:nvSpPr>
        <p:spPr>
          <a:xfrm>
            <a:off x="6651950" y="2808575"/>
            <a:ext cx="720600" cy="327000"/>
          </a:xfrm>
          <a:prstGeom prst="roundRect">
            <a:avLst>
              <a:gd fmla="val 14281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99999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WSO2 Carbon</a:t>
            </a:r>
          </a:p>
        </p:txBody>
      </p:sp>
      <p:sp>
        <p:nvSpPr>
          <p:cNvPr id="303" name="Shape 303"/>
          <p:cNvSpPr/>
          <p:nvPr/>
        </p:nvSpPr>
        <p:spPr>
          <a:xfrm>
            <a:off x="6911100" y="3234500"/>
            <a:ext cx="720600" cy="327000"/>
          </a:xfrm>
          <a:prstGeom prst="roundRect">
            <a:avLst>
              <a:gd fmla="val 14281" name="adj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WSO2 Carbon</a:t>
            </a:r>
          </a:p>
        </p:txBody>
      </p:sp>
      <p:sp>
        <p:nvSpPr>
          <p:cNvPr id="304" name="Shape 304"/>
          <p:cNvSpPr/>
          <p:nvPr/>
        </p:nvSpPr>
        <p:spPr>
          <a:xfrm>
            <a:off x="3101100" y="3234500"/>
            <a:ext cx="720600" cy="327000"/>
          </a:xfrm>
          <a:prstGeom prst="roundRect">
            <a:avLst>
              <a:gd fmla="val 14281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latin typeface="Roboto Condensed"/>
                <a:ea typeface="Roboto Condensed"/>
                <a:cs typeface="Roboto Condensed"/>
                <a:sym typeface="Roboto Condensed"/>
              </a:rPr>
              <a:t>WSO2 Carbon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WSO2Light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SO2Light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