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2" y="4749850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Verdana"/>
                <a:ea typeface="Verdana"/>
                <a:cs typeface="Verdana"/>
                <a:sym typeface="Verdana"/>
              </a:rPr>
              <a:t>Solution architecture backed deployment models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Services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600" y="1066225"/>
            <a:ext cx="2857500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/>
        </p:nvSpPr>
        <p:spPr>
          <a:xfrm>
            <a:off x="457200" y="960450"/>
            <a:ext cx="4013700" cy="3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7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Sits behind the firewall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7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Deploys in an application server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7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Deploys in containers as embedded runtimes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7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Atomic (mostly)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7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Has a HTTP (mostly) endpoint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Orchestrations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457200" y="960450"/>
            <a:ext cx="4013700" cy="3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655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7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Sits behind the firewall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7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Handles by an integration server (aka ESB)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7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Follows enterprise integration patterns</a:t>
            </a:r>
          </a:p>
          <a:p>
            <a:pPr indent="-33655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7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Handles multiple protocols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800" y="1010602"/>
            <a:ext cx="4507375" cy="30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Reliable messaging (queues)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Shape 82"/>
          <p:cNvSpPr txBox="1"/>
          <p:nvPr/>
        </p:nvSpPr>
        <p:spPr>
          <a:xfrm>
            <a:off x="457200" y="3434525"/>
            <a:ext cx="61116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Implements with a message broker (MB)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Used to add reliability for a message flow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Used with an integration tool like ESB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  <a:buChar char="●"/>
            </a:pPr>
            <a:r>
              <a:rPr lang="en" sz="12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Communicates via a standard protocol like JMS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925" y="1068774"/>
            <a:ext cx="5261448" cy="20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Publish-Subscribe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33400" y="3208850"/>
            <a:ext cx="77079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</a:pPr>
            <a:r>
              <a:rPr lang="en" sz="12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Used to broadcast a message to multiple recipients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</a:pPr>
            <a:r>
              <a:rPr lang="en" sz="12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Uses Topics in a message broker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buClr>
                <a:srgbClr val="595959"/>
              </a:buClr>
              <a:buSzPct val="100000"/>
              <a:buFont typeface="Verdana"/>
            </a:pPr>
            <a:r>
              <a:rPr lang="en" sz="1200">
                <a:solidFill>
                  <a:srgbClr val="595959"/>
                </a:solidFill>
                <a:latin typeface="Verdana"/>
                <a:ea typeface="Verdana"/>
                <a:cs typeface="Verdana"/>
                <a:sym typeface="Verdana"/>
              </a:rPr>
              <a:t>Fire and forget type interactions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525" y="977872"/>
            <a:ext cx="6646649" cy="20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API Management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idx="1" type="body"/>
          </p:nvPr>
        </p:nvSpPr>
        <p:spPr>
          <a:xfrm>
            <a:off x="533400" y="3476300"/>
            <a:ext cx="7707900" cy="137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API Gateway typically sits in the DMZ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Route external traffic to the internal system</a:t>
            </a: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Manage life cycles and versions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270" y="834725"/>
            <a:ext cx="4639750" cy="235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